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6"/>
  </p:notesMasterIdLst>
  <p:sldIdLst>
    <p:sldId id="256" r:id="rId5"/>
    <p:sldId id="532" r:id="rId6"/>
    <p:sldId id="414" r:id="rId7"/>
    <p:sldId id="325" r:id="rId8"/>
    <p:sldId id="326" r:id="rId9"/>
    <p:sldId id="327" r:id="rId10"/>
    <p:sldId id="330" r:id="rId11"/>
    <p:sldId id="328" r:id="rId12"/>
    <p:sldId id="329" r:id="rId13"/>
    <p:sldId id="331" r:id="rId14"/>
    <p:sldId id="423" r:id="rId15"/>
    <p:sldId id="424" r:id="rId16"/>
    <p:sldId id="362" r:id="rId17"/>
    <p:sldId id="363" r:id="rId18"/>
    <p:sldId id="364" r:id="rId19"/>
    <p:sldId id="365" r:id="rId20"/>
    <p:sldId id="366" r:id="rId21"/>
    <p:sldId id="367" r:id="rId22"/>
    <p:sldId id="368" r:id="rId23"/>
    <p:sldId id="369" r:id="rId24"/>
    <p:sldId id="370" r:id="rId25"/>
    <p:sldId id="371" r:id="rId26"/>
    <p:sldId id="372" r:id="rId27"/>
    <p:sldId id="373" r:id="rId28"/>
    <p:sldId id="374" r:id="rId29"/>
    <p:sldId id="376" r:id="rId30"/>
    <p:sldId id="377" r:id="rId31"/>
    <p:sldId id="378" r:id="rId32"/>
    <p:sldId id="379" r:id="rId33"/>
    <p:sldId id="380" r:id="rId34"/>
    <p:sldId id="381" r:id="rId35"/>
    <p:sldId id="382" r:id="rId36"/>
    <p:sldId id="383" r:id="rId37"/>
    <p:sldId id="531" r:id="rId38"/>
    <p:sldId id="530" r:id="rId39"/>
    <p:sldId id="401" r:id="rId40"/>
    <p:sldId id="637" r:id="rId41"/>
    <p:sldId id="408" r:id="rId42"/>
    <p:sldId id="409" r:id="rId43"/>
    <p:sldId id="410" r:id="rId44"/>
    <p:sldId id="544" r:id="rId45"/>
    <p:sldId id="545" r:id="rId46"/>
    <p:sldId id="546" r:id="rId47"/>
    <p:sldId id="547" r:id="rId48"/>
    <p:sldId id="554" r:id="rId49"/>
    <p:sldId id="555" r:id="rId50"/>
    <p:sldId id="556" r:id="rId51"/>
    <p:sldId id="557" r:id="rId52"/>
    <p:sldId id="627" r:id="rId53"/>
    <p:sldId id="628" r:id="rId54"/>
    <p:sldId id="629" r:id="rId55"/>
    <p:sldId id="630" r:id="rId56"/>
    <p:sldId id="631" r:id="rId57"/>
    <p:sldId id="632" r:id="rId58"/>
    <p:sldId id="411" r:id="rId59"/>
    <p:sldId id="412" r:id="rId60"/>
    <p:sldId id="413" r:id="rId61"/>
    <p:sldId id="635" r:id="rId62"/>
    <p:sldId id="636" r:id="rId63"/>
    <p:sldId id="633" r:id="rId64"/>
    <p:sldId id="634" r:id="rId65"/>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CEB09178-5384-4563-8E73-06FA84805F79}">
          <p14:sldIdLst>
            <p14:sldId id="256"/>
            <p14:sldId id="532"/>
            <p14:sldId id="414"/>
            <p14:sldId id="325"/>
            <p14:sldId id="326"/>
            <p14:sldId id="327"/>
            <p14:sldId id="330"/>
            <p14:sldId id="328"/>
            <p14:sldId id="329"/>
            <p14:sldId id="331"/>
            <p14:sldId id="423"/>
            <p14:sldId id="424"/>
            <p14:sldId id="362"/>
            <p14:sldId id="363"/>
            <p14:sldId id="364"/>
            <p14:sldId id="365"/>
            <p14:sldId id="366"/>
            <p14:sldId id="367"/>
            <p14:sldId id="368"/>
            <p14:sldId id="369"/>
            <p14:sldId id="370"/>
            <p14:sldId id="371"/>
            <p14:sldId id="372"/>
            <p14:sldId id="373"/>
            <p14:sldId id="374"/>
            <p14:sldId id="376"/>
            <p14:sldId id="377"/>
            <p14:sldId id="378"/>
            <p14:sldId id="379"/>
            <p14:sldId id="380"/>
            <p14:sldId id="381"/>
            <p14:sldId id="382"/>
            <p14:sldId id="383"/>
            <p14:sldId id="531"/>
            <p14:sldId id="530"/>
            <p14:sldId id="401"/>
            <p14:sldId id="637"/>
            <p14:sldId id="408"/>
            <p14:sldId id="409"/>
            <p14:sldId id="410"/>
            <p14:sldId id="544"/>
            <p14:sldId id="545"/>
            <p14:sldId id="546"/>
            <p14:sldId id="547"/>
            <p14:sldId id="554"/>
            <p14:sldId id="555"/>
            <p14:sldId id="556"/>
            <p14:sldId id="557"/>
          </p14:sldIdLst>
        </p14:section>
        <p14:section name="タイトルなしのセクション" id="{88219455-6A6D-4CB2-B6F2-909BEEE1D734}">
          <p14:sldIdLst>
            <p14:sldId id="627"/>
            <p14:sldId id="628"/>
            <p14:sldId id="629"/>
            <p14:sldId id="630"/>
            <p14:sldId id="631"/>
            <p14:sldId id="632"/>
            <p14:sldId id="411"/>
            <p14:sldId id="412"/>
            <p14:sldId id="413"/>
            <p14:sldId id="635"/>
            <p14:sldId id="636"/>
            <p14:sldId id="633"/>
            <p14:sldId id="634"/>
          </p14:sldIdLst>
        </p14:section>
      </p14:sectionLst>
    </p:ext>
    <p:ext uri="{EFAFB233-063F-42B5-8137-9DF3F51BA10A}">
      <p15:sldGuideLst xmlns:p15="http://schemas.microsoft.com/office/powerpoint/2012/main">
        <p15:guide id="1" orient="horz" pos="3097" userDrawn="1">
          <p15:clr>
            <a:srgbClr val="A4A3A4"/>
          </p15:clr>
        </p15:guide>
        <p15:guide id="2"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FE1A14-2451-21F5-6460-D322F1453FCA}" name="相木　和香子" initials="相木　和香子" userId="S-1-5-21-729660080-336599651-3986174998-1114" providerId="AD"/>
  <p188:author id="{F6F60068-7BD5-C997-6106-EF5438B3A5D0}" name="中村 友美/DIRヘルステックソリューション第一部" initials="友中" userId="S::2240524@sys.dir.co.jp::2fdb702e-a31f-486f-b9ec-df4796e8b2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FB0"/>
    <a:srgbClr val="FFFFFF"/>
    <a:srgbClr val="E4DAD5"/>
    <a:srgbClr val="FCEFEB"/>
    <a:srgbClr val="141E3B"/>
    <a:srgbClr val="FE6181"/>
    <a:srgbClr val="00C4C2"/>
    <a:srgbClr val="C0FFEE"/>
    <a:srgbClr val="5E5E5E"/>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4660"/>
  </p:normalViewPr>
  <p:slideViewPr>
    <p:cSldViewPr snapToGrid="0">
      <p:cViewPr>
        <p:scale>
          <a:sx n="70" d="100"/>
          <a:sy n="70" d="100"/>
        </p:scale>
        <p:origin x="3258" y="168"/>
      </p:cViewPr>
      <p:guideLst>
        <p:guide orient="horz" pos="3097"/>
        <p:guide pos="2160"/>
      </p:guideLst>
    </p:cSldViewPr>
  </p:slideViewPr>
  <p:notesTextViewPr>
    <p:cViewPr>
      <p:scale>
        <a:sx n="25" d="100"/>
        <a:sy n="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3657747-F54E-4244-ADB2-991DC3D702C2}" type="datetimeFigureOut">
              <a:rPr kumimoji="1" lang="ja-JP" altLang="en-US" smtClean="0"/>
              <a:t>2026/5/27</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8D2E64B-DF2F-4589-9820-F0DCB891B355}" type="slidenum">
              <a:rPr kumimoji="1" lang="ja-JP" altLang="en-US" smtClean="0"/>
              <a:t>‹#›</a:t>
            </a:fld>
            <a:endParaRPr kumimoji="1" lang="ja-JP" altLang="en-US"/>
          </a:p>
        </p:txBody>
      </p:sp>
    </p:spTree>
    <p:extLst>
      <p:ext uri="{BB962C8B-B14F-4D97-AF65-F5344CB8AC3E}">
        <p14:creationId xmlns:p14="http://schemas.microsoft.com/office/powerpoint/2010/main" val="15873033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D2E64B-DF2F-4589-9820-F0DCB891B35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9287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8D2E64B-DF2F-4589-9820-F0DCB891B355}" type="slidenum">
              <a:rPr kumimoji="1" lang="ja-JP" altLang="en-US" smtClean="0"/>
              <a:t>55</a:t>
            </a:fld>
            <a:endParaRPr kumimoji="1" lang="ja-JP" altLang="en-US"/>
          </a:p>
        </p:txBody>
      </p:sp>
    </p:spTree>
    <p:extLst>
      <p:ext uri="{BB962C8B-B14F-4D97-AF65-F5344CB8AC3E}">
        <p14:creationId xmlns:p14="http://schemas.microsoft.com/office/powerpoint/2010/main" val="1863176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a:prstGeom prst="rect">
            <a:avLst/>
          </a:prstGeom>
        </p:spPr>
        <p:txBody>
          <a:bodyPr anchor="b"/>
          <a:lstStyle>
            <a:lvl1pPr algn="ctr">
              <a:defRPr sz="8666"/>
            </a:lvl1pPr>
          </a:lstStyle>
          <a:p>
            <a:r>
              <a:rPr lang="ja-JP" altLang="en-US"/>
              <a:t>マスター タイトルの書式設定</a:t>
            </a:r>
            <a:endParaRPr lang="en-US"/>
          </a:p>
        </p:txBody>
      </p:sp>
      <p:sp>
        <p:nvSpPr>
          <p:cNvPr id="3" name="Subtitle 2"/>
          <p:cNvSpPr>
            <a:spLocks noGrp="1"/>
          </p:cNvSpPr>
          <p:nvPr>
            <p:ph type="subTitle" idx="1"/>
          </p:nvPr>
        </p:nvSpPr>
        <p:spPr>
          <a:xfrm>
            <a:off x="857250" y="5202944"/>
            <a:ext cx="5143500" cy="2391656"/>
          </a:xfrm>
          <a:prstGeom prst="rect">
            <a:avLst/>
          </a:prstGeo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ja-JP" altLang="en-US"/>
              <a:t>マスター サブタイトルの書式設定</a:t>
            </a:r>
            <a:endParaRPr lang="en-US"/>
          </a:p>
        </p:txBody>
      </p:sp>
      <p:sp>
        <p:nvSpPr>
          <p:cNvPr id="4" name="Date Placeholder 3"/>
          <p:cNvSpPr>
            <a:spLocks noGrp="1"/>
          </p:cNvSpPr>
          <p:nvPr>
            <p:ph type="dt" sz="half" idx="10"/>
          </p:nvPr>
        </p:nvSpPr>
        <p:spPr>
          <a:xfrm>
            <a:off x="471488" y="9181398"/>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7" name="Slide Number Placeholder 5">
            <a:extLst>
              <a:ext uri="{FF2B5EF4-FFF2-40B4-BE49-F238E27FC236}">
                <a16:creationId xmlns:a16="http://schemas.microsoft.com/office/drawing/2014/main" id="{ACB0F648-D391-DEDA-DA78-2D153D1622D0}"/>
              </a:ext>
            </a:extLst>
          </p:cNvPr>
          <p:cNvSpPr>
            <a:spLocks noGrp="1"/>
          </p:cNvSpPr>
          <p:nvPr>
            <p:ph type="sldNum" sz="quarter" idx="4"/>
          </p:nvPr>
        </p:nvSpPr>
        <p:spPr>
          <a:xfrm>
            <a:off x="6253163" y="9435399"/>
            <a:ext cx="515937" cy="242001"/>
          </a:xfrm>
          <a:prstGeom prst="rect">
            <a:avLst/>
          </a:prstGeom>
        </p:spPr>
        <p:txBody>
          <a:bodyPr/>
          <a:lstStyle>
            <a:lvl1pPr algn="ctr">
              <a:defRPr sz="1000">
                <a:solidFill>
                  <a:srgbClr val="00C4C2"/>
                </a:solidFill>
              </a:defRPr>
            </a:lvl1pPr>
          </a:lstStyle>
          <a:p>
            <a:fld id="{A0BB1BDA-CE3E-4D53-A06F-2FBA10AB65BB}" type="slidenum">
              <a:rPr kumimoji="1" lang="ja-JP" altLang="en-US" smtClean="0"/>
              <a:pPr/>
              <a:t>‹#›</a:t>
            </a:fld>
            <a:endParaRPr kumimoji="1" lang="ja-JP" altLang="en-US"/>
          </a:p>
        </p:txBody>
      </p:sp>
    </p:spTree>
    <p:extLst>
      <p:ext uri="{BB962C8B-B14F-4D97-AF65-F5344CB8AC3E}">
        <p14:creationId xmlns:p14="http://schemas.microsoft.com/office/powerpoint/2010/main" val="1690794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6"/>
            <a:ext cx="5915025" cy="1914702"/>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71488" y="2637014"/>
            <a:ext cx="5915025" cy="628526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471488" y="9181398"/>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8"/>
            <a:ext cx="1543050" cy="527403"/>
          </a:xfrm>
          <a:prstGeom prst="rect">
            <a:avLst/>
          </a:prstGeom>
        </p:spPr>
        <p:txBody>
          <a:bodyPr/>
          <a:lstStyle/>
          <a:p>
            <a:fld id="{A0BB1BDA-CE3E-4D53-A06F-2FBA10AB65BB}" type="slidenum">
              <a:rPr kumimoji="1" lang="ja-JP" altLang="en-US" smtClean="0"/>
              <a:t>‹#›</a:t>
            </a:fld>
            <a:endParaRPr kumimoji="1" lang="ja-JP" altLang="en-US"/>
          </a:p>
        </p:txBody>
      </p:sp>
    </p:spTree>
    <p:extLst>
      <p:ext uri="{BB962C8B-B14F-4D97-AF65-F5344CB8AC3E}">
        <p14:creationId xmlns:p14="http://schemas.microsoft.com/office/powerpoint/2010/main" val="94467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a:prstGeom prst="rect">
            <a:avLst/>
          </a:prstGeo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71488" y="527403"/>
            <a:ext cx="4350544" cy="8394877"/>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471488" y="9181398"/>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8"/>
            <a:ext cx="1543050" cy="527403"/>
          </a:xfrm>
          <a:prstGeom prst="rect">
            <a:avLst/>
          </a:prstGeom>
        </p:spPr>
        <p:txBody>
          <a:bodyPr/>
          <a:lstStyle/>
          <a:p>
            <a:fld id="{A0BB1BDA-CE3E-4D53-A06F-2FBA10AB65BB}" type="slidenum">
              <a:rPr kumimoji="1" lang="ja-JP" altLang="en-US" smtClean="0"/>
              <a:t>‹#›</a:t>
            </a:fld>
            <a:endParaRPr kumimoji="1" lang="ja-JP" altLang="en-US"/>
          </a:p>
        </p:txBody>
      </p:sp>
    </p:spTree>
    <p:extLst>
      <p:ext uri="{BB962C8B-B14F-4D97-AF65-F5344CB8AC3E}">
        <p14:creationId xmlns:p14="http://schemas.microsoft.com/office/powerpoint/2010/main" val="209659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6"/>
            <a:ext cx="5915025" cy="1914702"/>
          </a:xfrm>
          <a:prstGeom prst="rect">
            <a:avLst/>
          </a:prstGeom>
        </p:spPr>
        <p:txBody>
          <a:bodyPr/>
          <a:lstStyle/>
          <a:p>
            <a:r>
              <a:rPr lang="ja-JP" altLang="en-US"/>
              <a:t>マスター タイトルの書式設定</a:t>
            </a:r>
            <a:endParaRPr lang="en-US"/>
          </a:p>
        </p:txBody>
      </p:sp>
      <p:sp>
        <p:nvSpPr>
          <p:cNvPr id="3" name="Content Placeholder 2"/>
          <p:cNvSpPr>
            <a:spLocks noGrp="1"/>
          </p:cNvSpPr>
          <p:nvPr>
            <p:ph idx="1"/>
          </p:nvPr>
        </p:nvSpPr>
        <p:spPr>
          <a:xfrm>
            <a:off x="471488" y="2637014"/>
            <a:ext cx="5915025" cy="628526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471488" y="9181398"/>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8"/>
            <a:ext cx="1543050" cy="527403"/>
          </a:xfrm>
          <a:prstGeom prst="rect">
            <a:avLst/>
          </a:prstGeom>
        </p:spPr>
        <p:txBody>
          <a:bodyPr/>
          <a:lstStyle/>
          <a:p>
            <a:fld id="{A0BB1BDA-CE3E-4D53-A06F-2FBA10AB65BB}" type="slidenum">
              <a:rPr kumimoji="1" lang="ja-JP" altLang="en-US" smtClean="0"/>
              <a:t>‹#›</a:t>
            </a:fld>
            <a:endParaRPr kumimoji="1" lang="ja-JP" altLang="en-US"/>
          </a:p>
        </p:txBody>
      </p:sp>
    </p:spTree>
    <p:extLst>
      <p:ext uri="{BB962C8B-B14F-4D97-AF65-F5344CB8AC3E}">
        <p14:creationId xmlns:p14="http://schemas.microsoft.com/office/powerpoint/2010/main" val="185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7" y="2469625"/>
            <a:ext cx="5915025" cy="4120620"/>
          </a:xfrm>
          <a:prstGeom prst="rect">
            <a:avLst/>
          </a:prstGeom>
        </p:spPr>
        <p:txBody>
          <a:bodyPr anchor="b"/>
          <a:lstStyle>
            <a:lvl1pPr>
              <a:defRPr sz="8666"/>
            </a:lvl1pPr>
          </a:lstStyle>
          <a:p>
            <a:r>
              <a:rPr lang="ja-JP" altLang="en-US"/>
              <a:t>マスター タイトルの書式設定</a:t>
            </a:r>
            <a:endParaRPr lang="en-US"/>
          </a:p>
        </p:txBody>
      </p:sp>
      <p:sp>
        <p:nvSpPr>
          <p:cNvPr id="3" name="Text Placeholder 2"/>
          <p:cNvSpPr>
            <a:spLocks noGrp="1"/>
          </p:cNvSpPr>
          <p:nvPr>
            <p:ph type="body" idx="1"/>
          </p:nvPr>
        </p:nvSpPr>
        <p:spPr>
          <a:xfrm>
            <a:off x="467917" y="6629228"/>
            <a:ext cx="5915025" cy="2166937"/>
          </a:xfrm>
          <a:prstGeom prst="rect">
            <a:avLst/>
          </a:prstGeom>
        </p:spPr>
        <p:txBody>
          <a:bodyPr/>
          <a:lstStyle>
            <a:lvl1pPr marL="0" indent="0">
              <a:buNone/>
              <a:defRPr sz="3467">
                <a:solidFill>
                  <a:schemeClr val="tx1"/>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471488" y="9181398"/>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8"/>
            <a:ext cx="1543050" cy="527403"/>
          </a:xfrm>
          <a:prstGeom prst="rect">
            <a:avLst/>
          </a:prstGeom>
        </p:spPr>
        <p:txBody>
          <a:bodyPr/>
          <a:lstStyle/>
          <a:p>
            <a:fld id="{A0BB1BDA-CE3E-4D53-A06F-2FBA10AB65BB}" type="slidenum">
              <a:rPr kumimoji="1" lang="ja-JP" altLang="en-US" smtClean="0"/>
              <a:t>‹#›</a:t>
            </a:fld>
            <a:endParaRPr kumimoji="1" lang="ja-JP" altLang="en-US"/>
          </a:p>
        </p:txBody>
      </p:sp>
    </p:spTree>
    <p:extLst>
      <p:ext uri="{BB962C8B-B14F-4D97-AF65-F5344CB8AC3E}">
        <p14:creationId xmlns:p14="http://schemas.microsoft.com/office/powerpoint/2010/main" val="1615618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6"/>
            <a:ext cx="5915025" cy="1914702"/>
          </a:xfrm>
          <a:prstGeom prst="rect">
            <a:avLst/>
          </a:prstGeom>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71488" y="2637014"/>
            <a:ext cx="2914650" cy="628526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3471863" y="2637014"/>
            <a:ext cx="2914650" cy="628526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a:xfrm>
            <a:off x="471488" y="9181398"/>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8"/>
            <a:ext cx="1543050" cy="527403"/>
          </a:xfrm>
          <a:prstGeom prst="rect">
            <a:avLst/>
          </a:prstGeom>
        </p:spPr>
        <p:txBody>
          <a:bodyPr/>
          <a:lstStyle/>
          <a:p>
            <a:fld id="{A0BB1BDA-CE3E-4D53-A06F-2FBA10AB65BB}" type="slidenum">
              <a:rPr kumimoji="1" lang="ja-JP" altLang="en-US" smtClean="0"/>
              <a:t>‹#›</a:t>
            </a:fld>
            <a:endParaRPr kumimoji="1" lang="ja-JP" altLang="en-US"/>
          </a:p>
        </p:txBody>
      </p:sp>
    </p:spTree>
    <p:extLst>
      <p:ext uri="{BB962C8B-B14F-4D97-AF65-F5344CB8AC3E}">
        <p14:creationId xmlns:p14="http://schemas.microsoft.com/office/powerpoint/2010/main" val="3669140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6"/>
            <a:ext cx="5915025" cy="1914702"/>
          </a:xfrm>
          <a:prstGeom prst="rect">
            <a:avLst/>
          </a:prstGeo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472382" y="2428347"/>
            <a:ext cx="2901255" cy="1190095"/>
          </a:xfrm>
          <a:prstGeom prst="rect">
            <a:avLst/>
          </a:prstGeo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ja-JP" altLang="en-US"/>
              <a:t>マスター テキストの書式設定</a:t>
            </a:r>
          </a:p>
        </p:txBody>
      </p:sp>
      <p:sp>
        <p:nvSpPr>
          <p:cNvPr id="4" name="Content Placeholder 3"/>
          <p:cNvSpPr>
            <a:spLocks noGrp="1"/>
          </p:cNvSpPr>
          <p:nvPr>
            <p:ph sz="half" idx="2"/>
          </p:nvPr>
        </p:nvSpPr>
        <p:spPr>
          <a:xfrm>
            <a:off x="472382" y="3618442"/>
            <a:ext cx="2901255" cy="532218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3471863" y="2428347"/>
            <a:ext cx="2915543" cy="1190095"/>
          </a:xfrm>
          <a:prstGeom prst="rect">
            <a:avLst/>
          </a:prstGeo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a:xfrm>
            <a:off x="471488" y="9181398"/>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8"/>
            <a:ext cx="1543050" cy="527403"/>
          </a:xfrm>
          <a:prstGeom prst="rect">
            <a:avLst/>
          </a:prstGeom>
        </p:spPr>
        <p:txBody>
          <a:bodyPr/>
          <a:lstStyle/>
          <a:p>
            <a:fld id="{A0BB1BDA-CE3E-4D53-A06F-2FBA10AB65BB}" type="slidenum">
              <a:rPr kumimoji="1" lang="ja-JP" altLang="en-US" smtClean="0"/>
              <a:t>‹#›</a:t>
            </a:fld>
            <a:endParaRPr kumimoji="1" lang="ja-JP" altLang="en-US"/>
          </a:p>
        </p:txBody>
      </p:sp>
    </p:spTree>
    <p:extLst>
      <p:ext uri="{BB962C8B-B14F-4D97-AF65-F5344CB8AC3E}">
        <p14:creationId xmlns:p14="http://schemas.microsoft.com/office/powerpoint/2010/main" val="3191732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6"/>
            <a:ext cx="5915025" cy="1914702"/>
          </a:xfrm>
          <a:prstGeom prst="rect">
            <a:avLst/>
          </a:prstGeom>
        </p:spPr>
        <p:txBody>
          <a:bodyPr/>
          <a:lstStyle/>
          <a:p>
            <a:r>
              <a:rPr lang="ja-JP" altLang="en-US"/>
              <a:t>マスター タイトルの書式設定</a:t>
            </a:r>
            <a:endParaRPr lang="en-US"/>
          </a:p>
        </p:txBody>
      </p:sp>
      <p:sp>
        <p:nvSpPr>
          <p:cNvPr id="3" name="Date Placeholder 2"/>
          <p:cNvSpPr>
            <a:spLocks noGrp="1"/>
          </p:cNvSpPr>
          <p:nvPr>
            <p:ph type="dt" sz="half" idx="10"/>
          </p:nvPr>
        </p:nvSpPr>
        <p:spPr>
          <a:xfrm>
            <a:off x="471488" y="9181398"/>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8"/>
            <a:ext cx="1543050" cy="527403"/>
          </a:xfrm>
          <a:prstGeom prst="rect">
            <a:avLst/>
          </a:prstGeom>
        </p:spPr>
        <p:txBody>
          <a:bodyPr/>
          <a:lstStyle/>
          <a:p>
            <a:fld id="{A0BB1BDA-CE3E-4D53-A06F-2FBA10AB65BB}" type="slidenum">
              <a:rPr kumimoji="1" lang="ja-JP" altLang="en-US" smtClean="0"/>
              <a:t>‹#›</a:t>
            </a:fld>
            <a:endParaRPr kumimoji="1" lang="ja-JP" altLang="en-US"/>
          </a:p>
        </p:txBody>
      </p:sp>
    </p:spTree>
    <p:extLst>
      <p:ext uri="{BB962C8B-B14F-4D97-AF65-F5344CB8AC3E}">
        <p14:creationId xmlns:p14="http://schemas.microsoft.com/office/powerpoint/2010/main" val="1396515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0EB80E2-E8CE-4B2F-A91D-4F29FE3490B4}"/>
              </a:ext>
            </a:extLst>
          </p:cNvPr>
          <p:cNvSpPr>
            <a:spLocks noGrp="1"/>
          </p:cNvSpPr>
          <p:nvPr>
            <p:ph type="sldNum" sz="quarter" idx="4"/>
          </p:nvPr>
        </p:nvSpPr>
        <p:spPr>
          <a:xfrm>
            <a:off x="6253163" y="9435399"/>
            <a:ext cx="515937" cy="242001"/>
          </a:xfrm>
          <a:prstGeom prst="rect">
            <a:avLst/>
          </a:prstGeom>
        </p:spPr>
        <p:txBody>
          <a:bodyPr/>
          <a:lstStyle>
            <a:lvl1pPr algn="ctr">
              <a:defRPr sz="1000">
                <a:solidFill>
                  <a:srgbClr val="00C4C2"/>
                </a:solidFill>
              </a:defRPr>
            </a:lvl1pPr>
          </a:lstStyle>
          <a:p>
            <a:fld id="{A0BB1BDA-CE3E-4D53-A06F-2FBA10AB65BB}" type="slidenum">
              <a:rPr kumimoji="1" lang="ja-JP" altLang="en-US" smtClean="0"/>
              <a:pPr/>
              <a:t>‹#›</a:t>
            </a:fld>
            <a:endParaRPr kumimoji="1" lang="ja-JP" altLang="en-US"/>
          </a:p>
        </p:txBody>
      </p:sp>
    </p:spTree>
    <p:extLst>
      <p:ext uri="{BB962C8B-B14F-4D97-AF65-F5344CB8AC3E}">
        <p14:creationId xmlns:p14="http://schemas.microsoft.com/office/powerpoint/2010/main" val="3989523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a:prstGeom prst="rect">
            <a:avLst/>
          </a:prstGeom>
        </p:spPr>
        <p:txBody>
          <a:bodyPr anchor="b"/>
          <a:lstStyle>
            <a:lvl1pPr>
              <a:defRPr sz="4622"/>
            </a:lvl1pPr>
          </a:lstStyle>
          <a:p>
            <a:r>
              <a:rPr lang="ja-JP" altLang="en-US"/>
              <a:t>マスター タイトルの書式設定</a:t>
            </a:r>
            <a:endParaRPr lang="en-US"/>
          </a:p>
        </p:txBody>
      </p:sp>
      <p:sp>
        <p:nvSpPr>
          <p:cNvPr id="3" name="Content Placeholder 2"/>
          <p:cNvSpPr>
            <a:spLocks noGrp="1"/>
          </p:cNvSpPr>
          <p:nvPr>
            <p:ph idx="1"/>
          </p:nvPr>
        </p:nvSpPr>
        <p:spPr>
          <a:xfrm>
            <a:off x="2915543" y="1426284"/>
            <a:ext cx="3471863" cy="7039681"/>
          </a:xfrm>
          <a:prstGeom prst="rect">
            <a:avLst/>
          </a:prstGeo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472381" y="2971800"/>
            <a:ext cx="2211884" cy="5505627"/>
          </a:xfrm>
          <a:prstGeom prst="rect">
            <a:avLst/>
          </a:prstGeo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8"/>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8"/>
            <a:ext cx="1543050" cy="527403"/>
          </a:xfrm>
          <a:prstGeom prst="rect">
            <a:avLst/>
          </a:prstGeom>
        </p:spPr>
        <p:txBody>
          <a:bodyPr/>
          <a:lstStyle/>
          <a:p>
            <a:fld id="{A0BB1BDA-CE3E-4D53-A06F-2FBA10AB65BB}" type="slidenum">
              <a:rPr kumimoji="1" lang="ja-JP" altLang="en-US" smtClean="0"/>
              <a:t>‹#›</a:t>
            </a:fld>
            <a:endParaRPr kumimoji="1" lang="ja-JP" altLang="en-US"/>
          </a:p>
        </p:txBody>
      </p:sp>
    </p:spTree>
    <p:extLst>
      <p:ext uri="{BB962C8B-B14F-4D97-AF65-F5344CB8AC3E}">
        <p14:creationId xmlns:p14="http://schemas.microsoft.com/office/powerpoint/2010/main" val="131947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a:prstGeom prst="rect">
            <a:avLst/>
          </a:prstGeom>
        </p:spPr>
        <p:txBody>
          <a:bodyPr anchor="b"/>
          <a:lstStyle>
            <a:lvl1pPr>
              <a:defRPr sz="4622"/>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2915543" y="1426284"/>
            <a:ext cx="3471863" cy="7039681"/>
          </a:xfrm>
          <a:prstGeom prst="rect">
            <a:avLst/>
          </a:prstGeom>
        </p:spPr>
        <p:txBody>
          <a:bodyPr anchor="t"/>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472381" y="2971800"/>
            <a:ext cx="2211884" cy="5505627"/>
          </a:xfrm>
          <a:prstGeom prst="rect">
            <a:avLst/>
          </a:prstGeo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8"/>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8"/>
            <a:ext cx="1543050" cy="527403"/>
          </a:xfrm>
          <a:prstGeom prst="rect">
            <a:avLst/>
          </a:prstGeom>
        </p:spPr>
        <p:txBody>
          <a:bodyPr/>
          <a:lstStyle/>
          <a:p>
            <a:fld id="{A0BB1BDA-CE3E-4D53-A06F-2FBA10AB65BB}" type="slidenum">
              <a:rPr kumimoji="1" lang="ja-JP" altLang="en-US" smtClean="0"/>
              <a:t>‹#›</a:t>
            </a:fld>
            <a:endParaRPr kumimoji="1" lang="ja-JP" altLang="en-US"/>
          </a:p>
        </p:txBody>
      </p:sp>
    </p:spTree>
    <p:extLst>
      <p:ext uri="{BB962C8B-B14F-4D97-AF65-F5344CB8AC3E}">
        <p14:creationId xmlns:p14="http://schemas.microsoft.com/office/powerpoint/2010/main" val="290674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A4CEA13-41E2-4708-A70C-6FA1F8A7EB02}"/>
              </a:ext>
            </a:extLst>
          </p:cNvPr>
          <p:cNvSpPr/>
          <p:nvPr userDrawn="1"/>
        </p:nvSpPr>
        <p:spPr>
          <a:xfrm>
            <a:off x="0" y="0"/>
            <a:ext cx="6858000" cy="9906000"/>
          </a:xfrm>
          <a:prstGeom prst="rect">
            <a:avLst/>
          </a:prstGeom>
          <a:solidFill>
            <a:srgbClr val="00C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1086B9EB-C461-4261-888E-BE6ABCE98477}"/>
              </a:ext>
            </a:extLst>
          </p:cNvPr>
          <p:cNvSpPr/>
          <p:nvPr userDrawn="1"/>
        </p:nvSpPr>
        <p:spPr>
          <a:xfrm>
            <a:off x="193175" y="195618"/>
            <a:ext cx="6471650" cy="9514764"/>
          </a:xfrm>
          <a:prstGeom prst="roundRect">
            <a:avLst>
              <a:gd name="adj" fmla="val 24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B09FF15-6EE7-152B-52EF-5FAC8C936795}"/>
              </a:ext>
            </a:extLst>
          </p:cNvPr>
          <p:cNvSpPr txBox="1"/>
          <p:nvPr userDrawn="1"/>
        </p:nvSpPr>
        <p:spPr>
          <a:xfrm>
            <a:off x="29929" y="9686709"/>
            <a:ext cx="2486212"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Copyright©2026, Daiwa</a:t>
            </a:r>
            <a:r>
              <a:rPr kumimoji="1" lang="ja-JP" altLang="en-US" sz="8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Institute of Research Ltd.</a:t>
            </a:r>
            <a:endParaRPr kumimoji="1" lang="ja-JP" altLang="en-US" sz="8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42229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320759" rtl="0" eaLnBrk="1" latinLnBrk="0" hangingPunct="1">
        <a:lnSpc>
          <a:spcPct val="90000"/>
        </a:lnSpc>
        <a:spcBef>
          <a:spcPct val="0"/>
        </a:spcBef>
        <a:buNone/>
        <a:defRPr kumimoji="1"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p:bodyStyle>
    <p:otherStyle>
      <a:defPPr>
        <a:defRPr lang="en-US"/>
      </a:defPPr>
      <a:lvl1pPr marL="0" algn="l" defTabSz="1320759" rtl="0" eaLnBrk="1" latinLnBrk="0" hangingPunct="1">
        <a:defRPr kumimoji="1" sz="2600" kern="1200">
          <a:solidFill>
            <a:schemeClr val="tx1"/>
          </a:solidFill>
          <a:latin typeface="+mn-lt"/>
          <a:ea typeface="+mn-ea"/>
          <a:cs typeface="+mn-cs"/>
        </a:defRPr>
      </a:lvl1pPr>
      <a:lvl2pPr marL="660380" algn="l" defTabSz="1320759" rtl="0" eaLnBrk="1" latinLnBrk="0" hangingPunct="1">
        <a:defRPr kumimoji="1" sz="2600" kern="1200">
          <a:solidFill>
            <a:schemeClr val="tx1"/>
          </a:solidFill>
          <a:latin typeface="+mn-lt"/>
          <a:ea typeface="+mn-ea"/>
          <a:cs typeface="+mn-cs"/>
        </a:defRPr>
      </a:lvl2pPr>
      <a:lvl3pPr marL="1320759" algn="l" defTabSz="1320759" rtl="0" eaLnBrk="1" latinLnBrk="0" hangingPunct="1">
        <a:defRPr kumimoji="1" sz="2600" kern="1200">
          <a:solidFill>
            <a:schemeClr val="tx1"/>
          </a:solidFill>
          <a:latin typeface="+mn-lt"/>
          <a:ea typeface="+mn-ea"/>
          <a:cs typeface="+mn-cs"/>
        </a:defRPr>
      </a:lvl3pPr>
      <a:lvl4pPr marL="1981139" algn="l" defTabSz="1320759" rtl="0" eaLnBrk="1" latinLnBrk="0" hangingPunct="1">
        <a:defRPr kumimoji="1" sz="2600" kern="1200">
          <a:solidFill>
            <a:schemeClr val="tx1"/>
          </a:solidFill>
          <a:latin typeface="+mn-lt"/>
          <a:ea typeface="+mn-ea"/>
          <a:cs typeface="+mn-cs"/>
        </a:defRPr>
      </a:lvl4pPr>
      <a:lvl5pPr marL="2641519" algn="l" defTabSz="1320759" rtl="0" eaLnBrk="1" latinLnBrk="0" hangingPunct="1">
        <a:defRPr kumimoji="1" sz="2600" kern="1200">
          <a:solidFill>
            <a:schemeClr val="tx1"/>
          </a:solidFill>
          <a:latin typeface="+mn-lt"/>
          <a:ea typeface="+mn-ea"/>
          <a:cs typeface="+mn-cs"/>
        </a:defRPr>
      </a:lvl5pPr>
      <a:lvl6pPr marL="3301898" algn="l" defTabSz="1320759" rtl="0" eaLnBrk="1" latinLnBrk="0" hangingPunct="1">
        <a:defRPr kumimoji="1" sz="2600" kern="1200">
          <a:solidFill>
            <a:schemeClr val="tx1"/>
          </a:solidFill>
          <a:latin typeface="+mn-lt"/>
          <a:ea typeface="+mn-ea"/>
          <a:cs typeface="+mn-cs"/>
        </a:defRPr>
      </a:lvl6pPr>
      <a:lvl7pPr marL="3962278" algn="l" defTabSz="1320759" rtl="0" eaLnBrk="1" latinLnBrk="0" hangingPunct="1">
        <a:defRPr kumimoji="1" sz="2600" kern="1200">
          <a:solidFill>
            <a:schemeClr val="tx1"/>
          </a:solidFill>
          <a:latin typeface="+mn-lt"/>
          <a:ea typeface="+mn-ea"/>
          <a:cs typeface="+mn-cs"/>
        </a:defRPr>
      </a:lvl7pPr>
      <a:lvl8pPr marL="4622658" algn="l" defTabSz="1320759" rtl="0" eaLnBrk="1" latinLnBrk="0" hangingPunct="1">
        <a:defRPr kumimoji="1" sz="2600" kern="1200">
          <a:solidFill>
            <a:schemeClr val="tx1"/>
          </a:solidFill>
          <a:latin typeface="+mn-lt"/>
          <a:ea typeface="+mn-ea"/>
          <a:cs typeface="+mn-cs"/>
        </a:defRPr>
      </a:lvl8pPr>
      <a:lvl9pPr marL="5283037" algn="l" defTabSz="1320759" rtl="0" eaLnBrk="1" latinLnBrk="0" hangingPunct="1">
        <a:defRPr kumimoji="1"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bunkashutterkenpo.portal.kosmo-web.jp/" TargetMode="External"/><Relationship Id="rId7"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hyperlink" Target="https://play.google.com/store/apps/details?id=com.google.android.apps.authenticator2&amp;pcampaignid=web_share" TargetMode="External"/><Relationship Id="rId2" Type="http://schemas.openxmlformats.org/officeDocument/2006/relationships/hyperlink" Target="https://apps.apple.com/jp/app/google-authenticator/id388497605" TargetMode="External"/><Relationship Id="rId1" Type="http://schemas.openxmlformats.org/officeDocument/2006/relationships/slideLayout" Target="../slideLayouts/slideLayout7.xml"/><Relationship Id="rId4" Type="http://schemas.openxmlformats.org/officeDocument/2006/relationships/hyperlink" Target="https://www.microsoft.com/ja-jp/security/mobile-authenticator-ap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5.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bunkashutterkenpo.portal.kosmo-web.jp/"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72.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93.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72.pn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6.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72.png"/><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4.png"/><Relationship Id="rId7" Type="http://schemas.openxmlformats.org/officeDocument/2006/relationships/image" Target="../media/image11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66A346-12A5-800E-AF13-504FBF1B24EE}"/>
              </a:ext>
            </a:extLst>
          </p:cNvPr>
          <p:cNvSpPr>
            <a:spLocks noGrp="1"/>
          </p:cNvSpPr>
          <p:nvPr>
            <p:ph type="ctrTitle"/>
          </p:nvPr>
        </p:nvSpPr>
        <p:spPr>
          <a:xfrm>
            <a:off x="514350" y="4953000"/>
            <a:ext cx="5829300" cy="868193"/>
          </a:xfrm>
        </p:spPr>
        <p:txBody>
          <a:bodyPr>
            <a:normAutofit/>
          </a:bodyPr>
          <a:lstStyle/>
          <a:p>
            <a:r>
              <a:rPr lang="ja-JP" altLang="en-US" sz="2492" dirty="0">
                <a:latin typeface="メイリオ" panose="020B0604030504040204" pitchFamily="50" charset="-128"/>
                <a:ea typeface="メイリオ" panose="020B0604030504040204" pitchFamily="50" charset="-128"/>
              </a:rPr>
              <a:t>ご利用者向け操作マニュアル</a:t>
            </a:r>
            <a:br>
              <a:rPr lang="en-US" altLang="ja-JP" sz="2492" dirty="0">
                <a:latin typeface="メイリオ" panose="020B0604030504040204" pitchFamily="50" charset="-128"/>
                <a:ea typeface="メイリオ" panose="020B0604030504040204" pitchFamily="50" charset="-128"/>
              </a:rPr>
            </a:br>
            <a:r>
              <a:rPr lang="en-US" altLang="ja-JP" sz="2492" dirty="0">
                <a:latin typeface="メイリオ" panose="020B0604030504040204" pitchFamily="50" charset="-128"/>
                <a:ea typeface="メイリオ" panose="020B0604030504040204" pitchFamily="50" charset="-128"/>
              </a:rPr>
              <a:t>※</a:t>
            </a:r>
            <a:r>
              <a:rPr lang="ja-JP" altLang="en-US" sz="2492" dirty="0">
                <a:latin typeface="メイリオ" panose="020B0604030504040204" pitchFamily="50" charset="-128"/>
                <a:ea typeface="メイリオ" panose="020B0604030504040204" pitchFamily="50" charset="-128"/>
              </a:rPr>
              <a:t>抜粋</a:t>
            </a:r>
            <a:endParaRPr lang="ja-JP" altLang="en-US" sz="2492" b="0" dirty="0">
              <a:solidFill>
                <a:schemeClr val="tx1"/>
              </a:solidFill>
              <a:latin typeface="メイリオ" panose="020B0604030504040204" pitchFamily="50" charset="-128"/>
              <a:ea typeface="メイリオ" panose="020B0604030504040204" pitchFamily="50" charset="-128"/>
            </a:endParaRPr>
          </a:p>
        </p:txBody>
      </p:sp>
      <p:pic>
        <p:nvPicPr>
          <p:cNvPr id="4" name="図 3" descr="ロゴ&#10;&#10;AI によって生成されたコンテンツは間違っている可能性があります。">
            <a:extLst>
              <a:ext uri="{FF2B5EF4-FFF2-40B4-BE49-F238E27FC236}">
                <a16:creationId xmlns:a16="http://schemas.microsoft.com/office/drawing/2014/main" id="{A0C6FDEA-68B5-7D94-D772-5A8F4E1FD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147" y="4302840"/>
            <a:ext cx="4295706" cy="650160"/>
          </a:xfrm>
          <a:prstGeom prst="rect">
            <a:avLst/>
          </a:prstGeom>
        </p:spPr>
      </p:pic>
      <p:sp>
        <p:nvSpPr>
          <p:cNvPr id="3" name="テキスト ボックス 2">
            <a:extLst>
              <a:ext uri="{FF2B5EF4-FFF2-40B4-BE49-F238E27FC236}">
                <a16:creationId xmlns:a16="http://schemas.microsoft.com/office/drawing/2014/main" id="{06668542-F12C-4339-8A16-099842D08975}"/>
              </a:ext>
            </a:extLst>
          </p:cNvPr>
          <p:cNvSpPr txBox="1"/>
          <p:nvPr/>
        </p:nvSpPr>
        <p:spPr>
          <a:xfrm>
            <a:off x="3058642" y="5821193"/>
            <a:ext cx="740716" cy="338554"/>
          </a:xfrm>
          <a:prstGeom prst="rect">
            <a:avLst/>
          </a:prstGeom>
          <a:noFill/>
        </p:spPr>
        <p:txBody>
          <a:bodyPr wrap="none" rtlCol="0">
            <a:spAutoFit/>
          </a:bodyPr>
          <a:lstStyle/>
          <a:p>
            <a:pPr algn="l"/>
            <a:r>
              <a:rPr kumimoji="1" lang="en-US" altLang="ja-JP" sz="1600" dirty="0"/>
              <a:t>ver.1.5</a:t>
            </a:r>
            <a:endParaRPr kumimoji="1" lang="ja-JP" altLang="en-US" sz="1600" dirty="0"/>
          </a:p>
        </p:txBody>
      </p:sp>
    </p:spTree>
    <p:extLst>
      <p:ext uri="{BB962C8B-B14F-4D97-AF65-F5344CB8AC3E}">
        <p14:creationId xmlns:p14="http://schemas.microsoft.com/office/powerpoint/2010/main" val="4055477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66A7280-A1AC-4CE3-BD28-AE0BC1788D29}"/>
              </a:ext>
            </a:extLst>
          </p:cNvPr>
          <p:cNvSpPr>
            <a:spLocks noGrp="1"/>
          </p:cNvSpPr>
          <p:nvPr>
            <p:ph type="sldNum" sz="quarter" idx="4"/>
          </p:nvPr>
        </p:nvSpPr>
        <p:spPr/>
        <p:txBody>
          <a:bodyPr/>
          <a:lstStyle/>
          <a:p>
            <a:fld id="{A0BB1BDA-CE3E-4D53-A06F-2FBA10AB65BB}" type="slidenum">
              <a:rPr kumimoji="1" lang="ja-JP" altLang="en-US" smtClean="0"/>
              <a:pPr/>
              <a:t>10</a:t>
            </a:fld>
            <a:endParaRPr kumimoji="1" lang="ja-JP" altLang="en-US"/>
          </a:p>
        </p:txBody>
      </p:sp>
      <p:sp>
        <p:nvSpPr>
          <p:cNvPr id="3" name="テキスト ボックス 2">
            <a:extLst>
              <a:ext uri="{FF2B5EF4-FFF2-40B4-BE49-F238E27FC236}">
                <a16:creationId xmlns:a16="http://schemas.microsoft.com/office/drawing/2014/main" id="{8FB9B0A9-BE23-423C-BB99-DC9F5242C777}"/>
              </a:ext>
            </a:extLst>
          </p:cNvPr>
          <p:cNvSpPr txBox="1"/>
          <p:nvPr/>
        </p:nvSpPr>
        <p:spPr>
          <a:xfrm>
            <a:off x="217545" y="346834"/>
            <a:ext cx="3249608" cy="307777"/>
          </a:xfrm>
          <a:prstGeom prst="rect">
            <a:avLst/>
          </a:prstGeom>
          <a:noFill/>
        </p:spPr>
        <p:txBody>
          <a:bodyPr wrap="none" rtlCol="0">
            <a:spAutoFit/>
          </a:bodyPr>
          <a:lstStyle/>
          <a:p>
            <a:r>
              <a:rPr kumimoji="1" lang="en-US" altLang="ja-JP" sz="1400" b="1" dirty="0">
                <a:solidFill>
                  <a:srgbClr val="2A94D3"/>
                </a:solidFill>
                <a:latin typeface="+mn-ea"/>
              </a:rPr>
              <a:t>【2】</a:t>
            </a:r>
            <a:r>
              <a:rPr kumimoji="1" lang="ja-JP" altLang="en-US" sz="1400" b="1">
                <a:solidFill>
                  <a:srgbClr val="2A94D3"/>
                </a:solidFill>
                <a:latin typeface="+mn-ea"/>
              </a:rPr>
              <a:t>全員が行う作業　</a:t>
            </a:r>
            <a:r>
              <a:rPr kumimoji="1" lang="en-US" altLang="ja-JP" sz="1400" b="1" dirty="0">
                <a:solidFill>
                  <a:srgbClr val="2A94D3"/>
                </a:solidFill>
                <a:latin typeface="+mn-ea"/>
              </a:rPr>
              <a:t>– </a:t>
            </a:r>
            <a:r>
              <a:rPr kumimoji="1" lang="ja-JP" altLang="en-US" sz="1400" b="1">
                <a:solidFill>
                  <a:srgbClr val="2A94D3"/>
                </a:solidFill>
                <a:latin typeface="+mn-ea"/>
              </a:rPr>
              <a:t>ログアウト </a:t>
            </a:r>
            <a:r>
              <a:rPr kumimoji="1" lang="en-US" altLang="ja-JP" sz="1400" b="1" dirty="0">
                <a:solidFill>
                  <a:srgbClr val="2A94D3"/>
                </a:solidFill>
                <a:latin typeface="+mn-ea"/>
              </a:rPr>
              <a:t>-</a:t>
            </a:r>
            <a:endParaRPr kumimoji="1" lang="ja-JP" altLang="en-US" sz="1400" b="1">
              <a:solidFill>
                <a:srgbClr val="2A94D3"/>
              </a:solidFill>
              <a:latin typeface="+mn-ea"/>
            </a:endParaRPr>
          </a:p>
        </p:txBody>
      </p:sp>
      <p:sp>
        <p:nvSpPr>
          <p:cNvPr id="4" name="テキスト ボックス 3">
            <a:extLst>
              <a:ext uri="{FF2B5EF4-FFF2-40B4-BE49-F238E27FC236}">
                <a16:creationId xmlns:a16="http://schemas.microsoft.com/office/drawing/2014/main" id="{492C6C19-0794-4761-BB4F-01A8540D8A4C}"/>
              </a:ext>
            </a:extLst>
          </p:cNvPr>
          <p:cNvSpPr txBox="1"/>
          <p:nvPr/>
        </p:nvSpPr>
        <p:spPr>
          <a:xfrm>
            <a:off x="499026" y="638571"/>
            <a:ext cx="5895177" cy="430887"/>
          </a:xfrm>
          <a:prstGeom prst="rect">
            <a:avLst/>
          </a:prstGeom>
          <a:noFill/>
        </p:spPr>
        <p:txBody>
          <a:bodyPr wrap="square" rtlCol="0">
            <a:spAutoFit/>
          </a:bodyPr>
          <a:lstStyle/>
          <a:p>
            <a:r>
              <a:rPr kumimoji="1" lang="en-US" altLang="ja-JP" sz="1100" dirty="0">
                <a:latin typeface="+mn-ea"/>
              </a:rPr>
              <a:t>KOSMO Web</a:t>
            </a:r>
            <a:r>
              <a:rPr kumimoji="1" lang="ja-JP" altLang="en-US" sz="1100">
                <a:latin typeface="+mn-ea"/>
              </a:rPr>
              <a:t>の被保険者被扶養者向けサービスから被保険者様・被扶養者様がログアウトする場合は、以下の手順を行ってください。</a:t>
            </a:r>
          </a:p>
        </p:txBody>
      </p:sp>
      <p:sp>
        <p:nvSpPr>
          <p:cNvPr id="5" name="テキスト ボックス 4">
            <a:extLst>
              <a:ext uri="{FF2B5EF4-FFF2-40B4-BE49-F238E27FC236}">
                <a16:creationId xmlns:a16="http://schemas.microsoft.com/office/drawing/2014/main" id="{EA1C1011-526E-4652-8DA3-116E19A5B5BA}"/>
              </a:ext>
            </a:extLst>
          </p:cNvPr>
          <p:cNvSpPr txBox="1"/>
          <p:nvPr/>
        </p:nvSpPr>
        <p:spPr>
          <a:xfrm>
            <a:off x="499026" y="1145751"/>
            <a:ext cx="5895177" cy="600164"/>
          </a:xfrm>
          <a:prstGeom prst="rect">
            <a:avLst/>
          </a:prstGeom>
          <a:noFill/>
        </p:spPr>
        <p:txBody>
          <a:bodyPr wrap="square" rtlCol="0">
            <a:spAutoFit/>
          </a:bodyPr>
          <a:lstStyle/>
          <a:p>
            <a:pPr marL="228600" indent="-228600">
              <a:buFont typeface="+mj-lt"/>
              <a:buAutoNum type="arabicPeriod"/>
            </a:pPr>
            <a:r>
              <a:rPr kumimoji="1" lang="ja-JP" altLang="en-US" sz="1100">
                <a:latin typeface="+mn-ea"/>
              </a:rPr>
              <a:t>ログイン時のトップ画面</a:t>
            </a:r>
            <a:br>
              <a:rPr kumimoji="1" lang="en-US" altLang="ja-JP" sz="1100" dirty="0">
                <a:latin typeface="+mn-ea"/>
              </a:rPr>
            </a:br>
            <a:r>
              <a:rPr kumimoji="1" lang="ja-JP" altLang="en-US" sz="1100">
                <a:latin typeface="+mn-ea"/>
              </a:rPr>
              <a:t>トップ画面の右上に表示されている「ユーザー名」をタップします。</a:t>
            </a:r>
            <a:br>
              <a:rPr kumimoji="1" lang="en-US" altLang="ja-JP" sz="1100" dirty="0">
                <a:latin typeface="+mn-ea"/>
              </a:rPr>
            </a:br>
            <a:r>
              <a:rPr kumimoji="1" lang="en-US" altLang="ja-JP" sz="1100" dirty="0">
                <a:latin typeface="+mn-ea"/>
              </a:rPr>
              <a:t>※</a:t>
            </a:r>
            <a:r>
              <a:rPr kumimoji="1" lang="ja-JP" altLang="en-US" sz="1100">
                <a:latin typeface="+mn-ea"/>
              </a:rPr>
              <a:t>ユーザー名は、ご自身のお名前が表示されています。</a:t>
            </a:r>
          </a:p>
        </p:txBody>
      </p:sp>
      <p:pic>
        <p:nvPicPr>
          <p:cNvPr id="6" name="図 5">
            <a:extLst>
              <a:ext uri="{FF2B5EF4-FFF2-40B4-BE49-F238E27FC236}">
                <a16:creationId xmlns:a16="http://schemas.microsoft.com/office/drawing/2014/main" id="{C94A842E-12C2-4272-8471-69D92599BB85}"/>
              </a:ext>
            </a:extLst>
          </p:cNvPr>
          <p:cNvPicPr/>
          <p:nvPr/>
        </p:nvPicPr>
        <p:blipFill>
          <a:blip r:embed="rId2"/>
          <a:stretch>
            <a:fillRect/>
          </a:stretch>
        </p:blipFill>
        <p:spPr>
          <a:xfrm>
            <a:off x="1824037" y="1822208"/>
            <a:ext cx="3209925" cy="4953000"/>
          </a:xfrm>
          <a:prstGeom prst="rect">
            <a:avLst/>
          </a:prstGeom>
        </p:spPr>
      </p:pic>
      <p:sp>
        <p:nvSpPr>
          <p:cNvPr id="7" name="正方形/長方形 6">
            <a:extLst>
              <a:ext uri="{FF2B5EF4-FFF2-40B4-BE49-F238E27FC236}">
                <a16:creationId xmlns:a16="http://schemas.microsoft.com/office/drawing/2014/main" id="{9991B23B-BE57-489A-83B4-B5C935A4E86D}"/>
              </a:ext>
            </a:extLst>
          </p:cNvPr>
          <p:cNvSpPr/>
          <p:nvPr/>
        </p:nvSpPr>
        <p:spPr>
          <a:xfrm>
            <a:off x="3848668" y="2183642"/>
            <a:ext cx="1023583" cy="191069"/>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277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3282C229-D271-F82A-061A-CBA487AF5F86}"/>
              </a:ext>
            </a:extLst>
          </p:cNvPr>
          <p:cNvPicPr>
            <a:picLocks noChangeAspect="1"/>
          </p:cNvPicPr>
          <p:nvPr/>
        </p:nvPicPr>
        <p:blipFill>
          <a:blip r:embed="rId2"/>
          <a:stretch>
            <a:fillRect/>
          </a:stretch>
        </p:blipFill>
        <p:spPr>
          <a:xfrm>
            <a:off x="890171" y="7164020"/>
            <a:ext cx="4255257" cy="1834683"/>
          </a:xfrm>
          <a:prstGeom prst="rect">
            <a:avLst/>
          </a:prstGeom>
        </p:spPr>
      </p:pic>
      <p:sp>
        <p:nvSpPr>
          <p:cNvPr id="2" name="スライド番号プレースホルダー 1">
            <a:extLst>
              <a:ext uri="{FF2B5EF4-FFF2-40B4-BE49-F238E27FC236}">
                <a16:creationId xmlns:a16="http://schemas.microsoft.com/office/drawing/2014/main" id="{7D2AC9A7-F6CC-4295-8975-9A06FDD1425B}"/>
              </a:ext>
            </a:extLst>
          </p:cNvPr>
          <p:cNvSpPr>
            <a:spLocks noGrp="1"/>
          </p:cNvSpPr>
          <p:nvPr>
            <p:ph type="sldNum" sz="quarter" idx="4"/>
          </p:nvPr>
        </p:nvSpPr>
        <p:spPr/>
        <p:txBody>
          <a:bodyPr/>
          <a:lstStyle/>
          <a:p>
            <a:fld id="{A0BB1BDA-CE3E-4D53-A06F-2FBA10AB65BB}" type="slidenum">
              <a:rPr kumimoji="1" lang="ja-JP" altLang="en-US" smtClean="0"/>
              <a:pPr/>
              <a:t>11</a:t>
            </a:fld>
            <a:endParaRPr kumimoji="1" lang="ja-JP" altLang="en-US"/>
          </a:p>
        </p:txBody>
      </p:sp>
      <p:sp>
        <p:nvSpPr>
          <p:cNvPr id="3" name="テキスト ボックス 2">
            <a:extLst>
              <a:ext uri="{FF2B5EF4-FFF2-40B4-BE49-F238E27FC236}">
                <a16:creationId xmlns:a16="http://schemas.microsoft.com/office/drawing/2014/main" id="{51E5FB99-9706-4257-9F99-FB3D327E89BC}"/>
              </a:ext>
            </a:extLst>
          </p:cNvPr>
          <p:cNvSpPr txBox="1"/>
          <p:nvPr/>
        </p:nvSpPr>
        <p:spPr>
          <a:xfrm>
            <a:off x="357986" y="359382"/>
            <a:ext cx="5895177" cy="261610"/>
          </a:xfrm>
          <a:prstGeom prst="rect">
            <a:avLst/>
          </a:prstGeom>
          <a:noFill/>
        </p:spPr>
        <p:txBody>
          <a:bodyPr wrap="square" rtlCol="0">
            <a:spAutoFit/>
          </a:bodyPr>
          <a:lstStyle/>
          <a:p>
            <a:r>
              <a:rPr kumimoji="1" lang="en-US" altLang="ja-JP" sz="1100" b="1" dirty="0">
                <a:latin typeface="+mn-ea"/>
              </a:rPr>
              <a:t>(5) </a:t>
            </a:r>
            <a:r>
              <a:rPr kumimoji="1" lang="ja-JP" altLang="en-US" sz="1100" b="1">
                <a:latin typeface="+mn-ea"/>
              </a:rPr>
              <a:t>　ワンタイムパスワードメール認証設定作業 </a:t>
            </a:r>
          </a:p>
        </p:txBody>
      </p:sp>
      <p:sp>
        <p:nvSpPr>
          <p:cNvPr id="4" name="テキスト ボックス 3">
            <a:extLst>
              <a:ext uri="{FF2B5EF4-FFF2-40B4-BE49-F238E27FC236}">
                <a16:creationId xmlns:a16="http://schemas.microsoft.com/office/drawing/2014/main" id="{7B84681B-AA61-41BD-A6DC-8FB3E032837D}"/>
              </a:ext>
            </a:extLst>
          </p:cNvPr>
          <p:cNvSpPr txBox="1"/>
          <p:nvPr/>
        </p:nvSpPr>
        <p:spPr>
          <a:xfrm>
            <a:off x="499026" y="579449"/>
            <a:ext cx="5895177" cy="430887"/>
          </a:xfrm>
          <a:prstGeom prst="rect">
            <a:avLst/>
          </a:prstGeom>
          <a:noFill/>
        </p:spPr>
        <p:txBody>
          <a:bodyPr wrap="square" rtlCol="0">
            <a:spAutoFit/>
          </a:bodyPr>
          <a:lstStyle/>
          <a:p>
            <a:pPr marL="228600" indent="-228600">
              <a:buFont typeface="+mj-lt"/>
              <a:buAutoNum type="arabicPeriod"/>
            </a:pPr>
            <a:r>
              <a:rPr kumimoji="1" lang="en-US" altLang="ja-JP" sz="1100" dirty="0">
                <a:latin typeface="+mn-ea"/>
              </a:rPr>
              <a:t>KOSMO Web</a:t>
            </a:r>
            <a:r>
              <a:rPr kumimoji="1" lang="ja-JP" altLang="en-US" sz="1100" dirty="0">
                <a:latin typeface="+mn-ea"/>
              </a:rPr>
              <a:t>へ再度アクセス</a:t>
            </a:r>
            <a:br>
              <a:rPr kumimoji="1" lang="en-US" altLang="ja-JP" sz="1100" dirty="0">
                <a:latin typeface="+mn-ea"/>
              </a:rPr>
            </a:br>
            <a:r>
              <a:rPr kumimoji="1" lang="ja-JP" altLang="en-US" sz="1100" dirty="0">
                <a:latin typeface="+mn-ea"/>
              </a:rPr>
              <a:t>「</a:t>
            </a:r>
            <a:r>
              <a:rPr kumimoji="1" lang="en-US" altLang="ja-JP" sz="1100" dirty="0">
                <a:latin typeface="+mn-ea"/>
              </a:rPr>
              <a:t> </a:t>
            </a:r>
            <a:r>
              <a:rPr lang="en-US" altLang="ja-JP" sz="1100" u="sng" spc="-10" dirty="0">
                <a:solidFill>
                  <a:srgbClr val="0462C1"/>
                </a:solidFill>
                <a:uFill>
                  <a:solidFill>
                    <a:srgbClr val="0462C1"/>
                  </a:solidFill>
                </a:uFill>
                <a:latin typeface="Yu Gothic"/>
                <a:cs typeface="Yu Gothic"/>
                <a:hlinkClick r:id="rId3"/>
              </a:rPr>
              <a:t>https://www.bunkashutterkenpo.portal.kosmo-web.jp/</a:t>
            </a:r>
            <a:r>
              <a:rPr kumimoji="1" lang="en-US" altLang="ja-JP" sz="1100" dirty="0">
                <a:latin typeface="+mn-ea"/>
              </a:rPr>
              <a:t> </a:t>
            </a:r>
            <a:r>
              <a:rPr kumimoji="1" lang="ja-JP" altLang="en-US" sz="1100" dirty="0">
                <a:latin typeface="+mn-ea"/>
              </a:rPr>
              <a:t>」</a:t>
            </a:r>
          </a:p>
        </p:txBody>
      </p:sp>
      <p:grpSp>
        <p:nvGrpSpPr>
          <p:cNvPr id="5" name="グループ化 4">
            <a:extLst>
              <a:ext uri="{FF2B5EF4-FFF2-40B4-BE49-F238E27FC236}">
                <a16:creationId xmlns:a16="http://schemas.microsoft.com/office/drawing/2014/main" id="{E4B81CD1-1238-4264-AF75-3F524AC10668}"/>
              </a:ext>
            </a:extLst>
          </p:cNvPr>
          <p:cNvGrpSpPr>
            <a:grpSpLocks noChangeAspect="1"/>
          </p:cNvGrpSpPr>
          <p:nvPr/>
        </p:nvGrpSpPr>
        <p:grpSpPr>
          <a:xfrm>
            <a:off x="4367317" y="820790"/>
            <a:ext cx="1564420" cy="2565644"/>
            <a:chOff x="6313853" y="131974"/>
            <a:chExt cx="2305392" cy="3780835"/>
          </a:xfrm>
        </p:grpSpPr>
        <p:grpSp>
          <p:nvGrpSpPr>
            <p:cNvPr id="6" name="グループ化 5">
              <a:extLst>
                <a:ext uri="{FF2B5EF4-FFF2-40B4-BE49-F238E27FC236}">
                  <a16:creationId xmlns:a16="http://schemas.microsoft.com/office/drawing/2014/main" id="{C79162D2-03DB-43AA-80E8-8C607B144B1F}"/>
                </a:ext>
              </a:extLst>
            </p:cNvPr>
            <p:cNvGrpSpPr/>
            <p:nvPr/>
          </p:nvGrpSpPr>
          <p:grpSpPr>
            <a:xfrm>
              <a:off x="6313853" y="131974"/>
              <a:ext cx="2305392" cy="3780835"/>
              <a:chOff x="8789144" y="7862"/>
              <a:chExt cx="3494688" cy="5110512"/>
            </a:xfrm>
          </p:grpSpPr>
          <p:grpSp>
            <p:nvGrpSpPr>
              <p:cNvPr id="8" name="グループ化 7">
                <a:extLst>
                  <a:ext uri="{FF2B5EF4-FFF2-40B4-BE49-F238E27FC236}">
                    <a16:creationId xmlns:a16="http://schemas.microsoft.com/office/drawing/2014/main" id="{88D0D627-4A01-4C0A-85F3-5F3A7BC2A326}"/>
                  </a:ext>
                </a:extLst>
              </p:cNvPr>
              <p:cNvGrpSpPr/>
              <p:nvPr/>
            </p:nvGrpSpPr>
            <p:grpSpPr>
              <a:xfrm>
                <a:off x="8789144" y="7862"/>
                <a:ext cx="3494688" cy="5110512"/>
                <a:chOff x="8376839" y="-1616774"/>
                <a:chExt cx="3494688" cy="5110512"/>
              </a:xfrm>
            </p:grpSpPr>
            <p:pic>
              <p:nvPicPr>
                <p:cNvPr id="13" name="object 9">
                  <a:extLst>
                    <a:ext uri="{FF2B5EF4-FFF2-40B4-BE49-F238E27FC236}">
                      <a16:creationId xmlns:a16="http://schemas.microsoft.com/office/drawing/2014/main" id="{83A4E35A-25F8-4200-AF00-108905FE2001}"/>
                    </a:ext>
                  </a:extLst>
                </p:cNvPr>
                <p:cNvPicPr/>
                <p:nvPr/>
              </p:nvPicPr>
              <p:blipFill>
                <a:blip r:embed="rId4" cstate="print"/>
                <a:stretch>
                  <a:fillRect/>
                </a:stretch>
              </p:blipFill>
              <p:spPr>
                <a:xfrm>
                  <a:off x="8376839" y="-1616774"/>
                  <a:ext cx="3494688" cy="5110512"/>
                </a:xfrm>
                <a:prstGeom prst="rect">
                  <a:avLst/>
                </a:prstGeom>
              </p:spPr>
            </p:pic>
            <p:sp>
              <p:nvSpPr>
                <p:cNvPr id="14" name="四角形: 角を丸くする 13">
                  <a:extLst>
                    <a:ext uri="{FF2B5EF4-FFF2-40B4-BE49-F238E27FC236}">
                      <a16:creationId xmlns:a16="http://schemas.microsoft.com/office/drawing/2014/main" id="{7A622FF1-0BF6-42E3-A774-0245CB0A4F71}"/>
                    </a:ext>
                  </a:extLst>
                </p:cNvPr>
                <p:cNvSpPr/>
                <p:nvPr/>
              </p:nvSpPr>
              <p:spPr>
                <a:xfrm>
                  <a:off x="9193434" y="-995380"/>
                  <a:ext cx="1800000" cy="3852000"/>
                </a:xfrm>
                <a:prstGeom prst="roundRect">
                  <a:avLst>
                    <a:gd name="adj" fmla="val 14079"/>
                  </a:avLst>
                </a:prstGeom>
                <a:blipFill dpi="0" rotWithShape="1">
                  <a:blip r:embed="rId5" cstate="hq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defRPr/>
                  </a:pPr>
                  <a:endParaRPr kumimoji="1" lang="ja-JP" altLang="en-US" sz="1286">
                    <a:solidFill>
                      <a:prstClr val="white"/>
                    </a:solidFill>
                    <a:latin typeface="Aptos" panose="02110004020202020204"/>
                    <a:ea typeface="游ゴシック" panose="020B0400000000000000" pitchFamily="50" charset="-128"/>
                  </a:endParaRPr>
                </a:p>
              </p:txBody>
            </p:sp>
          </p:grpSp>
          <p:grpSp>
            <p:nvGrpSpPr>
              <p:cNvPr id="9" name="グループ化 8">
                <a:extLst>
                  <a:ext uri="{FF2B5EF4-FFF2-40B4-BE49-F238E27FC236}">
                    <a16:creationId xmlns:a16="http://schemas.microsoft.com/office/drawing/2014/main" id="{C4D8B18F-EE11-4C7A-B2B4-A55AFBEE4B37}"/>
                  </a:ext>
                </a:extLst>
              </p:cNvPr>
              <p:cNvGrpSpPr/>
              <p:nvPr/>
            </p:nvGrpSpPr>
            <p:grpSpPr>
              <a:xfrm>
                <a:off x="10144103" y="615455"/>
                <a:ext cx="723272" cy="147672"/>
                <a:chOff x="7629612" y="629626"/>
                <a:chExt cx="723272" cy="147672"/>
              </a:xfrm>
            </p:grpSpPr>
            <p:sp>
              <p:nvSpPr>
                <p:cNvPr id="10" name="四角形: 角を丸くする 9">
                  <a:extLst>
                    <a:ext uri="{FF2B5EF4-FFF2-40B4-BE49-F238E27FC236}">
                      <a16:creationId xmlns:a16="http://schemas.microsoft.com/office/drawing/2014/main" id="{FD0FDC8F-3CCE-40A8-97D3-18F027FE84FD}"/>
                    </a:ext>
                  </a:extLst>
                </p:cNvPr>
                <p:cNvSpPr/>
                <p:nvPr/>
              </p:nvSpPr>
              <p:spPr>
                <a:xfrm>
                  <a:off x="7670856" y="629626"/>
                  <a:ext cx="640248" cy="14767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defRPr/>
                  </a:pPr>
                  <a:endParaRPr kumimoji="1" lang="ja-JP" altLang="en-US" sz="1286">
                    <a:solidFill>
                      <a:prstClr val="white"/>
                    </a:solidFill>
                    <a:latin typeface="Aptos" panose="02110004020202020204"/>
                    <a:ea typeface="游ゴシック" panose="020B0400000000000000" pitchFamily="50" charset="-128"/>
                  </a:endParaRPr>
                </a:p>
              </p:txBody>
            </p:sp>
            <p:sp>
              <p:nvSpPr>
                <p:cNvPr id="11" name="直角三角形 10">
                  <a:extLst>
                    <a:ext uri="{FF2B5EF4-FFF2-40B4-BE49-F238E27FC236}">
                      <a16:creationId xmlns:a16="http://schemas.microsoft.com/office/drawing/2014/main" id="{294FA2B6-12E7-4AEC-BB9B-DDBB9FB0B29A}"/>
                    </a:ext>
                  </a:extLst>
                </p:cNvPr>
                <p:cNvSpPr/>
                <p:nvPr/>
              </p:nvSpPr>
              <p:spPr>
                <a:xfrm flipV="1">
                  <a:off x="8311640" y="629626"/>
                  <a:ext cx="41244" cy="144000"/>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defRPr/>
                  </a:pPr>
                  <a:endParaRPr kumimoji="1" lang="ja-JP" altLang="en-US" sz="1286">
                    <a:solidFill>
                      <a:prstClr val="white"/>
                    </a:solidFill>
                    <a:latin typeface="Aptos" panose="02110004020202020204"/>
                    <a:ea typeface="游ゴシック" panose="020B0400000000000000" pitchFamily="50" charset="-128"/>
                  </a:endParaRPr>
                </a:p>
              </p:txBody>
            </p:sp>
            <p:sp>
              <p:nvSpPr>
                <p:cNvPr id="12" name="直角三角形 11">
                  <a:extLst>
                    <a:ext uri="{FF2B5EF4-FFF2-40B4-BE49-F238E27FC236}">
                      <a16:creationId xmlns:a16="http://schemas.microsoft.com/office/drawing/2014/main" id="{57FF33F8-04CE-4129-8823-DA833AFE9A2F}"/>
                    </a:ext>
                  </a:extLst>
                </p:cNvPr>
                <p:cNvSpPr/>
                <p:nvPr/>
              </p:nvSpPr>
              <p:spPr>
                <a:xfrm flipH="1" flipV="1">
                  <a:off x="7629612" y="629626"/>
                  <a:ext cx="41244" cy="144000"/>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defRPr/>
                  </a:pPr>
                  <a:endParaRPr kumimoji="1" lang="ja-JP" altLang="en-US" sz="1286">
                    <a:solidFill>
                      <a:prstClr val="white"/>
                    </a:solidFill>
                    <a:latin typeface="Aptos" panose="02110004020202020204"/>
                    <a:ea typeface="游ゴシック" panose="020B0400000000000000" pitchFamily="50" charset="-128"/>
                  </a:endParaRPr>
                </a:p>
              </p:txBody>
            </p:sp>
          </p:grpSp>
        </p:grpSp>
        <p:sp>
          <p:nvSpPr>
            <p:cNvPr id="7" name="正方形/長方形 6">
              <a:extLst>
                <a:ext uri="{FF2B5EF4-FFF2-40B4-BE49-F238E27FC236}">
                  <a16:creationId xmlns:a16="http://schemas.microsoft.com/office/drawing/2014/main" id="{15F8758D-7EA0-4FD0-A04C-CCF8C0BA9FCC}"/>
                </a:ext>
              </a:extLst>
            </p:cNvPr>
            <p:cNvSpPr/>
            <p:nvPr/>
          </p:nvSpPr>
          <p:spPr>
            <a:xfrm>
              <a:off x="6875348" y="697017"/>
              <a:ext cx="230637" cy="45180"/>
            </a:xfrm>
            <a:prstGeom prst="rect">
              <a:avLst/>
            </a:prstGeom>
            <a:solidFill>
              <a:srgbClr val="D5E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defRPr/>
              </a:pPr>
              <a:endParaRPr kumimoji="1" lang="ja-JP" altLang="en-US" sz="1286">
                <a:solidFill>
                  <a:prstClr val="white"/>
                </a:solidFill>
                <a:latin typeface="Aptos" panose="02110004020202020204"/>
                <a:ea typeface="游ゴシック" panose="020B0400000000000000" pitchFamily="50" charset="-128"/>
              </a:endParaRPr>
            </a:p>
          </p:txBody>
        </p:sp>
      </p:grpSp>
      <p:grpSp>
        <p:nvGrpSpPr>
          <p:cNvPr id="15" name="グループ化 14">
            <a:extLst>
              <a:ext uri="{FF2B5EF4-FFF2-40B4-BE49-F238E27FC236}">
                <a16:creationId xmlns:a16="http://schemas.microsoft.com/office/drawing/2014/main" id="{CE7EC2B6-A815-4662-B834-19B9C7F926B8}"/>
              </a:ext>
            </a:extLst>
          </p:cNvPr>
          <p:cNvGrpSpPr>
            <a:grpSpLocks noChangeAspect="1"/>
          </p:cNvGrpSpPr>
          <p:nvPr/>
        </p:nvGrpSpPr>
        <p:grpSpPr>
          <a:xfrm>
            <a:off x="667547" y="921257"/>
            <a:ext cx="3881612" cy="2565644"/>
            <a:chOff x="8013077" y="3421997"/>
            <a:chExt cx="2381397" cy="1555965"/>
          </a:xfrm>
        </p:grpSpPr>
        <p:grpSp>
          <p:nvGrpSpPr>
            <p:cNvPr id="16" name="グループ化 15">
              <a:extLst>
                <a:ext uri="{FF2B5EF4-FFF2-40B4-BE49-F238E27FC236}">
                  <a16:creationId xmlns:a16="http://schemas.microsoft.com/office/drawing/2014/main" id="{C383C74F-8A94-486A-8699-8A3EE6D2FE20}"/>
                </a:ext>
              </a:extLst>
            </p:cNvPr>
            <p:cNvGrpSpPr/>
            <p:nvPr/>
          </p:nvGrpSpPr>
          <p:grpSpPr>
            <a:xfrm>
              <a:off x="8013077" y="3421997"/>
              <a:ext cx="2381397" cy="1555965"/>
              <a:chOff x="9049841" y="5138312"/>
              <a:chExt cx="2381397" cy="1555965"/>
            </a:xfrm>
          </p:grpSpPr>
          <p:grpSp>
            <p:nvGrpSpPr>
              <p:cNvPr id="18" name="グループ化 17">
                <a:extLst>
                  <a:ext uri="{FF2B5EF4-FFF2-40B4-BE49-F238E27FC236}">
                    <a16:creationId xmlns:a16="http://schemas.microsoft.com/office/drawing/2014/main" id="{0A95AAC3-C1C6-4964-98D6-7E9D4AEC7EA0}"/>
                  </a:ext>
                </a:extLst>
              </p:cNvPr>
              <p:cNvGrpSpPr/>
              <p:nvPr/>
            </p:nvGrpSpPr>
            <p:grpSpPr>
              <a:xfrm>
                <a:off x="9049841" y="5138312"/>
                <a:ext cx="2381397" cy="1555965"/>
                <a:chOff x="9049841" y="5138312"/>
                <a:chExt cx="2453384" cy="1671667"/>
              </a:xfrm>
            </p:grpSpPr>
            <p:pic>
              <p:nvPicPr>
                <p:cNvPr id="20" name="object 19">
                  <a:extLst>
                    <a:ext uri="{FF2B5EF4-FFF2-40B4-BE49-F238E27FC236}">
                      <a16:creationId xmlns:a16="http://schemas.microsoft.com/office/drawing/2014/main" id="{E34CDA8F-169E-43C1-BC3A-F4FE18699179}"/>
                    </a:ext>
                  </a:extLst>
                </p:cNvPr>
                <p:cNvPicPr/>
                <p:nvPr/>
              </p:nvPicPr>
              <p:blipFill>
                <a:blip r:embed="rId6" cstate="print"/>
                <a:stretch>
                  <a:fillRect/>
                </a:stretch>
              </p:blipFill>
              <p:spPr>
                <a:xfrm>
                  <a:off x="9049841" y="5138312"/>
                  <a:ext cx="1795464" cy="1671667"/>
                </a:xfrm>
                <a:prstGeom prst="rect">
                  <a:avLst/>
                </a:prstGeom>
              </p:spPr>
            </p:pic>
            <p:pic>
              <p:nvPicPr>
                <p:cNvPr id="21" name="object 19">
                  <a:extLst>
                    <a:ext uri="{FF2B5EF4-FFF2-40B4-BE49-F238E27FC236}">
                      <a16:creationId xmlns:a16="http://schemas.microsoft.com/office/drawing/2014/main" id="{64C4C1AA-0DC9-4856-96F6-3FE8877687E5}"/>
                    </a:ext>
                  </a:extLst>
                </p:cNvPr>
                <p:cNvPicPr/>
                <p:nvPr/>
              </p:nvPicPr>
              <p:blipFill>
                <a:blip r:embed="rId6" cstate="print"/>
                <a:stretch>
                  <a:fillRect/>
                </a:stretch>
              </p:blipFill>
              <p:spPr>
                <a:xfrm flipH="1">
                  <a:off x="9707761" y="5138312"/>
                  <a:ext cx="1795464" cy="1671667"/>
                </a:xfrm>
                <a:prstGeom prst="rect">
                  <a:avLst/>
                </a:prstGeom>
              </p:spPr>
            </p:pic>
          </p:grpSp>
          <p:pic>
            <p:nvPicPr>
              <p:cNvPr id="19" name="図 18">
                <a:extLst>
                  <a:ext uri="{FF2B5EF4-FFF2-40B4-BE49-F238E27FC236}">
                    <a16:creationId xmlns:a16="http://schemas.microsoft.com/office/drawing/2014/main" id="{96E87B75-A57D-4439-BCFE-8BDCBA3CA8B1}"/>
                  </a:ext>
                </a:extLst>
              </p:cNvPr>
              <p:cNvPicPr>
                <a:picLocks/>
              </p:cNvPicPr>
              <p:nvPr/>
            </p:nvPicPr>
            <p:blipFill>
              <a:blip r:embed="rId7"/>
              <a:stretch>
                <a:fillRect/>
              </a:stretch>
            </p:blipFill>
            <p:spPr>
              <a:xfrm>
                <a:off x="9301544" y="5255698"/>
                <a:ext cx="1879200" cy="1260000"/>
              </a:xfrm>
              <a:prstGeom prst="rect">
                <a:avLst/>
              </a:prstGeom>
            </p:spPr>
          </p:pic>
        </p:grpSp>
        <p:pic>
          <p:nvPicPr>
            <p:cNvPr id="17" name="図 16">
              <a:extLst>
                <a:ext uri="{FF2B5EF4-FFF2-40B4-BE49-F238E27FC236}">
                  <a16:creationId xmlns:a16="http://schemas.microsoft.com/office/drawing/2014/main" id="{720F8763-5758-49AB-897F-81B9FA4D607C}"/>
                </a:ext>
              </a:extLst>
            </p:cNvPr>
            <p:cNvPicPr>
              <a:picLocks noChangeAspect="1"/>
            </p:cNvPicPr>
            <p:nvPr/>
          </p:nvPicPr>
          <p:blipFill>
            <a:blip r:embed="rId8"/>
            <a:stretch>
              <a:fillRect/>
            </a:stretch>
          </p:blipFill>
          <p:spPr>
            <a:xfrm>
              <a:off x="8264779" y="3536209"/>
              <a:ext cx="1872000" cy="1272474"/>
            </a:xfrm>
            <a:prstGeom prst="rect">
              <a:avLst/>
            </a:prstGeom>
          </p:spPr>
        </p:pic>
      </p:grpSp>
      <p:sp>
        <p:nvSpPr>
          <p:cNvPr id="22" name="正方形/長方形 21">
            <a:extLst>
              <a:ext uri="{FF2B5EF4-FFF2-40B4-BE49-F238E27FC236}">
                <a16:creationId xmlns:a16="http://schemas.microsoft.com/office/drawing/2014/main" id="{03929040-E2A5-4662-99DE-A27BBB5C56A5}"/>
              </a:ext>
            </a:extLst>
          </p:cNvPr>
          <p:cNvSpPr/>
          <p:nvPr/>
        </p:nvSpPr>
        <p:spPr>
          <a:xfrm>
            <a:off x="3128816" y="1097698"/>
            <a:ext cx="638882" cy="103118"/>
          </a:xfrm>
          <a:prstGeom prst="rect">
            <a:avLst/>
          </a:prstGeom>
          <a:solidFill>
            <a:srgbClr val="14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ABACBC4A-62C4-4666-B157-B83BC086F933}"/>
              </a:ext>
            </a:extLst>
          </p:cNvPr>
          <p:cNvSpPr txBox="1"/>
          <p:nvPr/>
        </p:nvSpPr>
        <p:spPr>
          <a:xfrm>
            <a:off x="499025" y="3594466"/>
            <a:ext cx="5895177" cy="261610"/>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ログイン</a:t>
            </a:r>
          </a:p>
        </p:txBody>
      </p:sp>
      <p:pic>
        <p:nvPicPr>
          <p:cNvPr id="24" name="図 23">
            <a:extLst>
              <a:ext uri="{FF2B5EF4-FFF2-40B4-BE49-F238E27FC236}">
                <a16:creationId xmlns:a16="http://schemas.microsoft.com/office/drawing/2014/main" id="{AAEE5E83-71F9-4609-B0D9-88E160E25C1D}"/>
              </a:ext>
            </a:extLst>
          </p:cNvPr>
          <p:cNvPicPr>
            <a:picLocks noChangeAspect="1"/>
          </p:cNvPicPr>
          <p:nvPr/>
        </p:nvPicPr>
        <p:blipFill>
          <a:blip r:embed="rId9"/>
          <a:srcRect l="7614" t="21498" r="7309" b="4359"/>
          <a:stretch>
            <a:fillRect/>
          </a:stretch>
        </p:blipFill>
        <p:spPr>
          <a:xfrm>
            <a:off x="1525207" y="3872351"/>
            <a:ext cx="3734561" cy="2614682"/>
          </a:xfrm>
          <a:prstGeom prst="rect">
            <a:avLst/>
          </a:prstGeom>
        </p:spPr>
      </p:pic>
      <p:sp>
        <p:nvSpPr>
          <p:cNvPr id="25" name="テキスト ボックス 24">
            <a:extLst>
              <a:ext uri="{FF2B5EF4-FFF2-40B4-BE49-F238E27FC236}">
                <a16:creationId xmlns:a16="http://schemas.microsoft.com/office/drawing/2014/main" id="{3992B442-CEC4-4AA4-A208-C8612E3C301C}"/>
              </a:ext>
            </a:extLst>
          </p:cNvPr>
          <p:cNvSpPr txBox="1"/>
          <p:nvPr/>
        </p:nvSpPr>
        <p:spPr>
          <a:xfrm>
            <a:off x="499025" y="6683408"/>
            <a:ext cx="5895177" cy="430887"/>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登録したメールアドレスに届いたワンタイムパスワードを入力してメール認証を完了してください</a:t>
            </a:r>
          </a:p>
        </p:txBody>
      </p:sp>
      <p:sp>
        <p:nvSpPr>
          <p:cNvPr id="27" name="正方形/長方形 26">
            <a:extLst>
              <a:ext uri="{FF2B5EF4-FFF2-40B4-BE49-F238E27FC236}">
                <a16:creationId xmlns:a16="http://schemas.microsoft.com/office/drawing/2014/main" id="{7E00BB80-B720-470D-8C49-7DEC4922450F}"/>
              </a:ext>
            </a:extLst>
          </p:cNvPr>
          <p:cNvSpPr/>
          <p:nvPr/>
        </p:nvSpPr>
        <p:spPr>
          <a:xfrm>
            <a:off x="1351722" y="7500733"/>
            <a:ext cx="2544417" cy="265043"/>
          </a:xfrm>
          <a:prstGeom prst="rect">
            <a:avLst/>
          </a:prstGeom>
          <a:solidFill>
            <a:srgbClr val="14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08969D79-E5E6-4D16-B6E0-C7B365B38B53}"/>
              </a:ext>
            </a:extLst>
          </p:cNvPr>
          <p:cNvPicPr>
            <a:picLocks noChangeAspect="1"/>
          </p:cNvPicPr>
          <p:nvPr/>
        </p:nvPicPr>
        <p:blipFill>
          <a:blip r:embed="rId10"/>
          <a:srcRect l="3993" t="27294" r="4893" b="6310"/>
          <a:stretch>
            <a:fillRect/>
          </a:stretch>
        </p:blipFill>
        <p:spPr>
          <a:xfrm>
            <a:off x="3668215" y="8020412"/>
            <a:ext cx="2473272" cy="1323072"/>
          </a:xfrm>
          <a:prstGeom prst="rect">
            <a:avLst/>
          </a:prstGeom>
        </p:spPr>
      </p:pic>
      <p:sp>
        <p:nvSpPr>
          <p:cNvPr id="29" name="正方形/長方形 28">
            <a:extLst>
              <a:ext uri="{FF2B5EF4-FFF2-40B4-BE49-F238E27FC236}">
                <a16:creationId xmlns:a16="http://schemas.microsoft.com/office/drawing/2014/main" id="{84A6FC4A-E538-4373-A313-BD5A2116EED0}"/>
              </a:ext>
            </a:extLst>
          </p:cNvPr>
          <p:cNvSpPr/>
          <p:nvPr/>
        </p:nvSpPr>
        <p:spPr>
          <a:xfrm>
            <a:off x="907522" y="8481393"/>
            <a:ext cx="338182" cy="1115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A3312107-68CB-4E03-89C2-78E83361DBF1}"/>
              </a:ext>
            </a:extLst>
          </p:cNvPr>
          <p:cNvSpPr/>
          <p:nvPr/>
        </p:nvSpPr>
        <p:spPr>
          <a:xfrm>
            <a:off x="3896139" y="8592917"/>
            <a:ext cx="2054339" cy="1803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E2748FA1-2024-4735-96C3-B1EDE9678C5B}"/>
              </a:ext>
            </a:extLst>
          </p:cNvPr>
          <p:cNvSpPr/>
          <p:nvPr/>
        </p:nvSpPr>
        <p:spPr>
          <a:xfrm>
            <a:off x="3882887" y="8932357"/>
            <a:ext cx="232984" cy="1803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矢印コネクタ 32">
            <a:extLst>
              <a:ext uri="{FF2B5EF4-FFF2-40B4-BE49-F238E27FC236}">
                <a16:creationId xmlns:a16="http://schemas.microsoft.com/office/drawing/2014/main" id="{137885A9-0910-4670-A406-C4CF9BD9B2D4}"/>
              </a:ext>
            </a:extLst>
          </p:cNvPr>
          <p:cNvCxnSpPr>
            <a:cxnSpLocks/>
            <a:endCxn id="30" idx="1"/>
          </p:cNvCxnSpPr>
          <p:nvPr/>
        </p:nvCxnSpPr>
        <p:spPr>
          <a:xfrm>
            <a:off x="1258956" y="8571547"/>
            <a:ext cx="2637183" cy="1115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F42C596E-6CB4-4610-9DDE-784120DD1454}"/>
              </a:ext>
            </a:extLst>
          </p:cNvPr>
          <p:cNvSpPr txBox="1"/>
          <p:nvPr/>
        </p:nvSpPr>
        <p:spPr>
          <a:xfrm>
            <a:off x="456674" y="9089196"/>
            <a:ext cx="3262432" cy="246221"/>
          </a:xfrm>
          <a:prstGeom prst="rect">
            <a:avLst/>
          </a:prstGeom>
          <a:noFill/>
        </p:spPr>
        <p:txBody>
          <a:bodyPr wrap="none" rtlCol="0">
            <a:spAutoFit/>
          </a:bodyPr>
          <a:lstStyle/>
          <a:p>
            <a:r>
              <a:rPr kumimoji="1" lang="en-US" altLang="ja-JP" sz="1000" dirty="0"/>
              <a:t>※</a:t>
            </a:r>
            <a:r>
              <a:rPr kumimoji="1" lang="ja-JP" altLang="en-US" sz="1000"/>
              <a:t>メールが届かない場合は再送信を選択してください</a:t>
            </a:r>
          </a:p>
        </p:txBody>
      </p:sp>
    </p:spTree>
    <p:extLst>
      <p:ext uri="{BB962C8B-B14F-4D97-AF65-F5344CB8AC3E}">
        <p14:creationId xmlns:p14="http://schemas.microsoft.com/office/powerpoint/2010/main" val="4154256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EB7F5F2-0904-485B-BD39-8BD7DAF9856B}"/>
              </a:ext>
            </a:extLst>
          </p:cNvPr>
          <p:cNvSpPr>
            <a:spLocks noGrp="1"/>
          </p:cNvSpPr>
          <p:nvPr>
            <p:ph type="sldNum" sz="quarter" idx="4"/>
          </p:nvPr>
        </p:nvSpPr>
        <p:spPr/>
        <p:txBody>
          <a:bodyPr/>
          <a:lstStyle/>
          <a:p>
            <a:fld id="{A0BB1BDA-CE3E-4D53-A06F-2FBA10AB65BB}" type="slidenum">
              <a:rPr kumimoji="1" lang="ja-JP" altLang="en-US" smtClean="0"/>
              <a:pPr/>
              <a:t>12</a:t>
            </a:fld>
            <a:endParaRPr kumimoji="1" lang="ja-JP" altLang="en-US"/>
          </a:p>
        </p:txBody>
      </p:sp>
      <p:sp>
        <p:nvSpPr>
          <p:cNvPr id="3" name="テキスト ボックス 2">
            <a:extLst>
              <a:ext uri="{FF2B5EF4-FFF2-40B4-BE49-F238E27FC236}">
                <a16:creationId xmlns:a16="http://schemas.microsoft.com/office/drawing/2014/main" id="{C539AEDC-6F3A-434B-92ED-026E144A5870}"/>
              </a:ext>
            </a:extLst>
          </p:cNvPr>
          <p:cNvSpPr txBox="1"/>
          <p:nvPr/>
        </p:nvSpPr>
        <p:spPr>
          <a:xfrm>
            <a:off x="499026" y="340910"/>
            <a:ext cx="5895177" cy="261610"/>
          </a:xfrm>
          <a:prstGeom prst="rect">
            <a:avLst/>
          </a:prstGeom>
          <a:noFill/>
        </p:spPr>
        <p:txBody>
          <a:bodyPr wrap="square" rtlCol="0">
            <a:spAutoFit/>
          </a:bodyPr>
          <a:lstStyle/>
          <a:p>
            <a:pPr marL="228600" indent="-228600">
              <a:buFont typeface="+mj-lt"/>
              <a:buAutoNum type="arabicPeriod" startAt="8"/>
            </a:pPr>
            <a:r>
              <a:rPr kumimoji="1" lang="en-US" altLang="ja-JP" sz="1100" dirty="0">
                <a:latin typeface="+mn-ea"/>
              </a:rPr>
              <a:t>KOSMO Web</a:t>
            </a:r>
            <a:r>
              <a:rPr kumimoji="1" lang="ja-JP" altLang="en-US" sz="1100">
                <a:latin typeface="+mn-ea"/>
              </a:rPr>
              <a:t>ログイン後のトップ画面が表示されます。</a:t>
            </a:r>
          </a:p>
        </p:txBody>
      </p:sp>
      <p:grpSp>
        <p:nvGrpSpPr>
          <p:cNvPr id="4" name="グループ化 3">
            <a:extLst>
              <a:ext uri="{FF2B5EF4-FFF2-40B4-BE49-F238E27FC236}">
                <a16:creationId xmlns:a16="http://schemas.microsoft.com/office/drawing/2014/main" id="{3530868E-11B4-47D0-BA8B-0DAA22F12D34}"/>
              </a:ext>
            </a:extLst>
          </p:cNvPr>
          <p:cNvGrpSpPr>
            <a:grpSpLocks noChangeAspect="1"/>
          </p:cNvGrpSpPr>
          <p:nvPr/>
        </p:nvGrpSpPr>
        <p:grpSpPr>
          <a:xfrm>
            <a:off x="1537435" y="784323"/>
            <a:ext cx="3783129" cy="2581729"/>
            <a:chOff x="571753" y="7316133"/>
            <a:chExt cx="2783541" cy="1899578"/>
          </a:xfrm>
        </p:grpSpPr>
        <p:grpSp>
          <p:nvGrpSpPr>
            <p:cNvPr id="5" name="グループ化 4">
              <a:extLst>
                <a:ext uri="{FF2B5EF4-FFF2-40B4-BE49-F238E27FC236}">
                  <a16:creationId xmlns:a16="http://schemas.microsoft.com/office/drawing/2014/main" id="{A13490E3-5CDF-4B04-BA57-47AFBB6A9C17}"/>
                </a:ext>
              </a:extLst>
            </p:cNvPr>
            <p:cNvGrpSpPr/>
            <p:nvPr/>
          </p:nvGrpSpPr>
          <p:grpSpPr>
            <a:xfrm>
              <a:off x="571753" y="7316133"/>
              <a:ext cx="2783541" cy="1899578"/>
              <a:chOff x="6442712" y="4427409"/>
              <a:chExt cx="3345413" cy="2283018"/>
            </a:xfrm>
          </p:grpSpPr>
          <p:pic>
            <p:nvPicPr>
              <p:cNvPr id="7" name="図 6">
                <a:extLst>
                  <a:ext uri="{FF2B5EF4-FFF2-40B4-BE49-F238E27FC236}">
                    <a16:creationId xmlns:a16="http://schemas.microsoft.com/office/drawing/2014/main" id="{39E83A86-5988-433C-B2CB-E0B5D6E981C3}"/>
                  </a:ext>
                </a:extLst>
              </p:cNvPr>
              <p:cNvPicPr>
                <a:picLocks noChangeAspect="1"/>
              </p:cNvPicPr>
              <p:nvPr/>
            </p:nvPicPr>
            <p:blipFill>
              <a:blip r:embed="rId2"/>
              <a:stretch>
                <a:fillRect/>
              </a:stretch>
            </p:blipFill>
            <p:spPr>
              <a:xfrm>
                <a:off x="6442712" y="4427409"/>
                <a:ext cx="3345413" cy="2283018"/>
              </a:xfrm>
              <a:prstGeom prst="rect">
                <a:avLst/>
              </a:prstGeom>
              <a:ln>
                <a:solidFill>
                  <a:schemeClr val="tx1"/>
                </a:solidFill>
              </a:ln>
            </p:spPr>
          </p:pic>
          <p:sp>
            <p:nvSpPr>
              <p:cNvPr id="8" name="テキスト ボックス 7">
                <a:extLst>
                  <a:ext uri="{FF2B5EF4-FFF2-40B4-BE49-F238E27FC236}">
                    <a16:creationId xmlns:a16="http://schemas.microsoft.com/office/drawing/2014/main" id="{8B2CC6BB-B7CB-4BAD-84F4-B27CF6CEF26C}"/>
                  </a:ext>
                </a:extLst>
              </p:cNvPr>
              <p:cNvSpPr txBox="1"/>
              <p:nvPr/>
            </p:nvSpPr>
            <p:spPr>
              <a:xfrm>
                <a:off x="9259532" y="4518834"/>
                <a:ext cx="397865" cy="64610"/>
              </a:xfrm>
              <a:prstGeom prst="rect">
                <a:avLst/>
              </a:prstGeom>
              <a:solidFill>
                <a:srgbClr val="141E3B"/>
              </a:solidFill>
              <a:ln>
                <a:solidFill>
                  <a:schemeClr val="tx1"/>
                </a:solidFill>
              </a:ln>
            </p:spPr>
            <p:txBody>
              <a:bodyPr wrap="none" lIns="25714" tIns="25714" rIns="25714" bIns="25714" anchor="ctr">
                <a:noAutofit/>
              </a:bodyPr>
              <a:lstStyle/>
              <a:p>
                <a:pPr algn="r" defTabSz="326578">
                  <a:defRPr/>
                </a:pPr>
                <a:r>
                  <a:rPr lang="ja-JP" altLang="en-US" sz="214" kern="10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テストユーザ</a:t>
                </a:r>
                <a:endParaRPr lang="en-US" altLang="ja-JP" sz="214"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
          <p:nvSpPr>
            <p:cNvPr id="6" name="正方形/長方形 5">
              <a:extLst>
                <a:ext uri="{FF2B5EF4-FFF2-40B4-BE49-F238E27FC236}">
                  <a16:creationId xmlns:a16="http://schemas.microsoft.com/office/drawing/2014/main" id="{F9896DFE-AB80-4D41-B884-D175431A6A11}"/>
                </a:ext>
              </a:extLst>
            </p:cNvPr>
            <p:cNvSpPr/>
            <p:nvPr/>
          </p:nvSpPr>
          <p:spPr>
            <a:xfrm>
              <a:off x="2728294" y="7329122"/>
              <a:ext cx="331042" cy="82477"/>
            </a:xfrm>
            <a:prstGeom prst="rect">
              <a:avLst/>
            </a:prstGeom>
            <a:solidFill>
              <a:srgbClr val="14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grpSp>
      <p:sp>
        <p:nvSpPr>
          <p:cNvPr id="9" name="テキスト ボックス 8">
            <a:extLst>
              <a:ext uri="{FF2B5EF4-FFF2-40B4-BE49-F238E27FC236}">
                <a16:creationId xmlns:a16="http://schemas.microsoft.com/office/drawing/2014/main" id="{8AD726D1-E68C-2B27-78C8-ADE2388591D7}"/>
              </a:ext>
            </a:extLst>
          </p:cNvPr>
          <p:cNvSpPr txBox="1"/>
          <p:nvPr/>
        </p:nvSpPr>
        <p:spPr>
          <a:xfrm>
            <a:off x="1483098" y="3417050"/>
            <a:ext cx="4215096" cy="261610"/>
          </a:xfrm>
          <a:prstGeom prst="rect">
            <a:avLst/>
          </a:prstGeom>
          <a:noFill/>
        </p:spPr>
        <p:txBody>
          <a:bodyPr wrap="square" rtlCol="0">
            <a:spAutoFit/>
          </a:bodyPr>
          <a:lstStyle/>
          <a:p>
            <a:pPr marL="171450" indent="-171450">
              <a:buFont typeface="メイリオ" panose="020B0604030504040204" pitchFamily="50" charset="-128"/>
              <a:buChar char="※"/>
            </a:pPr>
            <a:r>
              <a:rPr kumimoji="1" lang="ja-JP" altLang="en-US" sz="1100">
                <a:latin typeface="+mn-ea"/>
              </a:rPr>
              <a:t>表示されるサービスのアイコンは組合様毎に異なります。</a:t>
            </a:r>
          </a:p>
        </p:txBody>
      </p:sp>
      <p:sp>
        <p:nvSpPr>
          <p:cNvPr id="10" name="テキスト ボックス 9">
            <a:extLst>
              <a:ext uri="{FF2B5EF4-FFF2-40B4-BE49-F238E27FC236}">
                <a16:creationId xmlns:a16="http://schemas.microsoft.com/office/drawing/2014/main" id="{D0129023-03FD-27AC-9A38-0A32AB463CA8}"/>
              </a:ext>
            </a:extLst>
          </p:cNvPr>
          <p:cNvSpPr txBox="1"/>
          <p:nvPr/>
        </p:nvSpPr>
        <p:spPr>
          <a:xfrm>
            <a:off x="1657350" y="3753008"/>
            <a:ext cx="505208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FE6181"/>
                </a:solidFill>
                <a:effectLst/>
                <a:uLnTx/>
                <a:uFillTx/>
                <a:latin typeface="Calibri" panose="020F0502020204030204"/>
                <a:ea typeface="游ゴシック" panose="020B0400000000000000" pitchFamily="50" charset="-128"/>
                <a:cs typeface="+mn-cs"/>
              </a:rPr>
              <a:t>【</a:t>
            </a:r>
            <a:r>
              <a:rPr kumimoji="1" lang="ja-JP" altLang="en-US" sz="1000">
                <a:solidFill>
                  <a:srgbClr val="FE6181"/>
                </a:solidFill>
                <a:latin typeface="Calibri" panose="020F0502020204030204"/>
                <a:ea typeface="游ゴシック" panose="020B0400000000000000" pitchFamily="50" charset="-128"/>
              </a:rPr>
              <a:t>ワンタイムパスワードのメール受け取り設定</a:t>
            </a:r>
            <a:r>
              <a:rPr kumimoji="1" lang="ja-JP" altLang="en-US" sz="1000" b="0" i="0" u="none" strike="noStrike" kern="1200" cap="none" spc="0" normalizeH="0" baseline="0" noProof="0">
                <a:ln>
                  <a:noFill/>
                </a:ln>
                <a:solidFill>
                  <a:srgbClr val="FE6181"/>
                </a:solidFill>
                <a:effectLst/>
                <a:uLnTx/>
                <a:uFillTx/>
                <a:latin typeface="Calibri" panose="020F0502020204030204"/>
                <a:ea typeface="游ゴシック" panose="020B0400000000000000" pitchFamily="50" charset="-128"/>
                <a:cs typeface="+mn-cs"/>
              </a:rPr>
              <a:t>での初回ログインはここで完了です</a:t>
            </a:r>
            <a:r>
              <a:rPr kumimoji="1" lang="en-US" altLang="ja-JP" sz="1000" b="0" i="0" u="none" strike="noStrike" kern="1200" cap="none" spc="0" normalizeH="0" baseline="0" noProof="0" dirty="0">
                <a:ln>
                  <a:noFill/>
                </a:ln>
                <a:solidFill>
                  <a:srgbClr val="FE6181"/>
                </a:solidFill>
                <a:effectLst/>
                <a:uLnTx/>
                <a:uFillTx/>
                <a:latin typeface="Calibri" panose="020F0502020204030204"/>
                <a:ea typeface="游ゴシック" panose="020B0400000000000000" pitchFamily="50" charset="-128"/>
                <a:cs typeface="+mn-cs"/>
              </a:rPr>
              <a:t>】</a:t>
            </a:r>
            <a:endParaRPr kumimoji="1" lang="ja-JP" altLang="en-US" sz="1000" b="0" i="0" u="none" strike="noStrike" kern="1200" cap="none" spc="0" normalizeH="0" baseline="0" noProof="0">
              <a:ln>
                <a:noFill/>
              </a:ln>
              <a:solidFill>
                <a:srgbClr val="FE6181"/>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73144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A47F7A9-5C04-41BA-8FDE-18DCAE84FCC4}"/>
              </a:ext>
            </a:extLst>
          </p:cNvPr>
          <p:cNvSpPr>
            <a:spLocks noGrp="1"/>
          </p:cNvSpPr>
          <p:nvPr>
            <p:ph type="sldNum" sz="quarter" idx="4"/>
          </p:nvPr>
        </p:nvSpPr>
        <p:spPr/>
        <p:txBody>
          <a:bodyPr/>
          <a:lstStyle/>
          <a:p>
            <a:fld id="{A0BB1BDA-CE3E-4D53-A06F-2FBA10AB65BB}" type="slidenum">
              <a:rPr kumimoji="1" lang="ja-JP" altLang="en-US" smtClean="0"/>
              <a:pPr/>
              <a:t>13</a:t>
            </a:fld>
            <a:endParaRPr kumimoji="1" lang="ja-JP" altLang="en-US"/>
          </a:p>
        </p:txBody>
      </p:sp>
      <p:grpSp>
        <p:nvGrpSpPr>
          <p:cNvPr id="3" name="グループ化 2">
            <a:extLst>
              <a:ext uri="{FF2B5EF4-FFF2-40B4-BE49-F238E27FC236}">
                <a16:creationId xmlns:a16="http://schemas.microsoft.com/office/drawing/2014/main" id="{7FC1CD80-B583-4D7F-97BB-E8A93ED2E6AC}"/>
              </a:ext>
            </a:extLst>
          </p:cNvPr>
          <p:cNvGrpSpPr/>
          <p:nvPr/>
        </p:nvGrpSpPr>
        <p:grpSpPr>
          <a:xfrm>
            <a:off x="314828" y="365829"/>
            <a:ext cx="6216795" cy="366486"/>
            <a:chOff x="314828" y="2448317"/>
            <a:chExt cx="6216795" cy="366486"/>
          </a:xfrm>
        </p:grpSpPr>
        <p:sp>
          <p:nvSpPr>
            <p:cNvPr id="4" name="四角形: 角を丸くする 3">
              <a:extLst>
                <a:ext uri="{FF2B5EF4-FFF2-40B4-BE49-F238E27FC236}">
                  <a16:creationId xmlns:a16="http://schemas.microsoft.com/office/drawing/2014/main" id="{D2990728-CCBA-47E3-9C19-7FFDCE0F485A}"/>
                </a:ext>
              </a:extLst>
            </p:cNvPr>
            <p:cNvSpPr/>
            <p:nvPr/>
          </p:nvSpPr>
          <p:spPr>
            <a:xfrm>
              <a:off x="410857" y="2448317"/>
              <a:ext cx="6120766" cy="366486"/>
            </a:xfrm>
            <a:prstGeom prst="roundRect">
              <a:avLst>
                <a:gd name="adj" fmla="val 50000"/>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2A4BFE20-C046-4EC2-8663-0E62139311B5}"/>
                </a:ext>
              </a:extLst>
            </p:cNvPr>
            <p:cNvSpPr/>
            <p:nvPr/>
          </p:nvSpPr>
          <p:spPr>
            <a:xfrm>
              <a:off x="314828" y="2448317"/>
              <a:ext cx="366486" cy="366486"/>
            </a:xfrm>
            <a:prstGeom prst="ellipse">
              <a:avLst/>
            </a:prstGeom>
            <a:solidFill>
              <a:srgbClr val="00A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C1206BA9-3C16-437D-B117-A590AF8F0803}"/>
              </a:ext>
            </a:extLst>
          </p:cNvPr>
          <p:cNvSpPr txBox="1"/>
          <p:nvPr/>
        </p:nvSpPr>
        <p:spPr>
          <a:xfrm>
            <a:off x="662817" y="419732"/>
            <a:ext cx="1685077" cy="292388"/>
          </a:xfrm>
          <a:prstGeom prst="rect">
            <a:avLst/>
          </a:prstGeom>
          <a:noFill/>
        </p:spPr>
        <p:txBody>
          <a:bodyPr wrap="none" rtlCol="0">
            <a:spAutoFit/>
          </a:bodyPr>
          <a:lstStyle/>
          <a:p>
            <a:r>
              <a:rPr kumimoji="1" lang="ja-JP" altLang="en-US" sz="1300" b="1"/>
              <a:t>設定を変更する場合</a:t>
            </a:r>
          </a:p>
        </p:txBody>
      </p:sp>
      <p:sp>
        <p:nvSpPr>
          <p:cNvPr id="7" name="テキスト ボックス 6">
            <a:extLst>
              <a:ext uri="{FF2B5EF4-FFF2-40B4-BE49-F238E27FC236}">
                <a16:creationId xmlns:a16="http://schemas.microsoft.com/office/drawing/2014/main" id="{CB1DF9C3-9B1F-4326-8EB6-1F2A879723FE}"/>
              </a:ext>
            </a:extLst>
          </p:cNvPr>
          <p:cNvSpPr txBox="1"/>
          <p:nvPr/>
        </p:nvSpPr>
        <p:spPr>
          <a:xfrm>
            <a:off x="357414" y="385797"/>
            <a:ext cx="276038" cy="307777"/>
          </a:xfrm>
          <a:prstGeom prst="rect">
            <a:avLst/>
          </a:prstGeom>
          <a:noFill/>
        </p:spPr>
        <p:txBody>
          <a:bodyPr wrap="none" rtlCol="0">
            <a:spAutoFit/>
          </a:bodyPr>
          <a:lstStyle/>
          <a:p>
            <a:r>
              <a:rPr kumimoji="1" lang="en-US" altLang="ja-JP" sz="1400" b="1" dirty="0">
                <a:solidFill>
                  <a:schemeClr val="bg1"/>
                </a:solidFill>
              </a:rPr>
              <a:t>3</a:t>
            </a:r>
            <a:endParaRPr kumimoji="1" lang="ja-JP" altLang="en-US" sz="1400" b="1">
              <a:solidFill>
                <a:schemeClr val="bg1"/>
              </a:solidFill>
            </a:endParaRPr>
          </a:p>
        </p:txBody>
      </p:sp>
      <p:sp>
        <p:nvSpPr>
          <p:cNvPr id="8" name="テキスト ボックス 7">
            <a:extLst>
              <a:ext uri="{FF2B5EF4-FFF2-40B4-BE49-F238E27FC236}">
                <a16:creationId xmlns:a16="http://schemas.microsoft.com/office/drawing/2014/main" id="{3C7B600B-1096-4436-A443-B85172E7ED3D}"/>
              </a:ext>
            </a:extLst>
          </p:cNvPr>
          <p:cNvSpPr txBox="1"/>
          <p:nvPr/>
        </p:nvSpPr>
        <p:spPr>
          <a:xfrm>
            <a:off x="541881" y="783046"/>
            <a:ext cx="5818279" cy="600164"/>
          </a:xfrm>
          <a:prstGeom prst="rect">
            <a:avLst/>
          </a:prstGeom>
          <a:noFill/>
        </p:spPr>
        <p:txBody>
          <a:bodyPr wrap="square">
            <a:spAutoFit/>
          </a:bodyPr>
          <a:lstStyle/>
          <a:p>
            <a:pPr lvl="0">
              <a:defRPr/>
            </a:pPr>
            <a:r>
              <a:rPr kumimoji="1" lang="en-US" altLang="ja-JP" sz="1100" dirty="0">
                <a:solidFill>
                  <a:prstClr val="black"/>
                </a:solidFill>
                <a:latin typeface="+mn-ea"/>
              </a:rPr>
              <a:t>KOSMO Web</a:t>
            </a:r>
            <a:r>
              <a:rPr kumimoji="1" lang="ja-JP" altLang="en-US" sz="1100">
                <a:solidFill>
                  <a:prstClr val="black"/>
                </a:solidFill>
                <a:latin typeface="+mn-ea"/>
              </a:rPr>
              <a:t>の被保険者被扶養者向けサービスで初回登録したユーザ</a:t>
            </a:r>
            <a:r>
              <a:rPr kumimoji="1" lang="en-US" altLang="ja-JP" sz="1100" dirty="0">
                <a:solidFill>
                  <a:prstClr val="black"/>
                </a:solidFill>
                <a:latin typeface="+mn-ea"/>
              </a:rPr>
              <a:t>ID</a:t>
            </a:r>
            <a:r>
              <a:rPr kumimoji="1" lang="ja-JP" altLang="en-US" sz="1100">
                <a:solidFill>
                  <a:prstClr val="black"/>
                </a:solidFill>
                <a:latin typeface="+mn-ea"/>
              </a:rPr>
              <a:t>パスワード、メールアドレス、多要素認証などの設定を変更する場合は、以下の手順で変更を行ってください。</a:t>
            </a:r>
            <a:endParaRPr kumimoji="1" lang="en-US" altLang="ja-JP" sz="1100" i="0" u="none" strike="noStrike" kern="1200" cap="none" spc="0" normalizeH="0" baseline="0" noProof="0" dirty="0">
              <a:ln>
                <a:noFill/>
              </a:ln>
              <a:solidFill>
                <a:srgbClr val="FF0000"/>
              </a:solidFill>
              <a:effectLst/>
              <a:uLnTx/>
              <a:uFillTx/>
              <a:latin typeface="+mn-ea"/>
              <a:cs typeface="+mn-cs"/>
            </a:endParaRPr>
          </a:p>
        </p:txBody>
      </p:sp>
      <p:sp>
        <p:nvSpPr>
          <p:cNvPr id="9" name="テキスト ボックス 8">
            <a:extLst>
              <a:ext uri="{FF2B5EF4-FFF2-40B4-BE49-F238E27FC236}">
                <a16:creationId xmlns:a16="http://schemas.microsoft.com/office/drawing/2014/main" id="{A3737F15-DC6A-4C3B-8E04-E9B053793E5E}"/>
              </a:ext>
            </a:extLst>
          </p:cNvPr>
          <p:cNvSpPr txBox="1"/>
          <p:nvPr/>
        </p:nvSpPr>
        <p:spPr>
          <a:xfrm>
            <a:off x="620628" y="1394031"/>
            <a:ext cx="3650358" cy="1615827"/>
          </a:xfrm>
          <a:prstGeom prst="rect">
            <a:avLst/>
          </a:prstGeom>
          <a:noFill/>
        </p:spPr>
        <p:txBody>
          <a:bodyPr wrap="none" rtlCol="0">
            <a:spAutoFit/>
          </a:bodyPr>
          <a:lstStyle/>
          <a:p>
            <a:r>
              <a:rPr kumimoji="1" lang="en-US" altLang="ja-JP" sz="1100" b="1" dirty="0">
                <a:latin typeface="+mn-ea"/>
              </a:rPr>
              <a:t>【1】KOSMO Web</a:t>
            </a:r>
            <a:r>
              <a:rPr kumimoji="1" lang="ja-JP" altLang="en-US" sz="1100" b="1" dirty="0">
                <a:latin typeface="+mn-ea"/>
              </a:rPr>
              <a:t>のユーザ</a:t>
            </a:r>
            <a:r>
              <a:rPr kumimoji="1" lang="en-US" altLang="ja-JP" sz="1100" b="1" dirty="0">
                <a:latin typeface="+mn-ea"/>
              </a:rPr>
              <a:t>ID</a:t>
            </a:r>
            <a:r>
              <a:rPr kumimoji="1" lang="ja-JP" altLang="en-US" sz="1100" b="1" dirty="0">
                <a:latin typeface="+mn-ea"/>
              </a:rPr>
              <a:t>を変更する場合</a:t>
            </a:r>
          </a:p>
          <a:p>
            <a:r>
              <a:rPr kumimoji="1" lang="en-US" altLang="ja-JP" sz="1100" b="1" dirty="0">
                <a:latin typeface="+mn-ea"/>
              </a:rPr>
              <a:t>【2】</a:t>
            </a:r>
            <a:r>
              <a:rPr kumimoji="1" lang="ja-JP" altLang="en-US" sz="1100" b="1" dirty="0">
                <a:latin typeface="+mn-ea"/>
              </a:rPr>
              <a:t>パスワードを変更する場合</a:t>
            </a:r>
          </a:p>
          <a:p>
            <a:r>
              <a:rPr kumimoji="1" lang="en-US" altLang="ja-JP" sz="1100" b="1" dirty="0">
                <a:latin typeface="+mn-ea"/>
              </a:rPr>
              <a:t>【3】</a:t>
            </a:r>
            <a:r>
              <a:rPr kumimoji="1" lang="ja-JP" altLang="en-US" sz="1100" b="1" dirty="0">
                <a:latin typeface="+mn-ea"/>
              </a:rPr>
              <a:t>パスワードを忘れた場合</a:t>
            </a:r>
            <a:endParaRPr kumimoji="1" lang="en-US" altLang="ja-JP" sz="1100" b="1" dirty="0">
              <a:latin typeface="+mn-ea"/>
            </a:endParaRPr>
          </a:p>
          <a:p>
            <a:r>
              <a:rPr kumimoji="1" lang="en-US" altLang="ja-JP" sz="1100" b="1" dirty="0">
                <a:latin typeface="+mn-ea"/>
              </a:rPr>
              <a:t>【4】</a:t>
            </a:r>
            <a:r>
              <a:rPr kumimoji="1" lang="ja-JP" altLang="en-US" sz="1100" b="1" dirty="0">
                <a:latin typeface="+mn-ea"/>
              </a:rPr>
              <a:t>ユーザ</a:t>
            </a:r>
            <a:r>
              <a:rPr kumimoji="1" lang="en-US" altLang="ja-JP" sz="1100" b="1" dirty="0">
                <a:latin typeface="+mn-ea"/>
              </a:rPr>
              <a:t>ID</a:t>
            </a:r>
            <a:r>
              <a:rPr kumimoji="1" lang="ja-JP" altLang="en-US" sz="1100" b="1" dirty="0">
                <a:latin typeface="+mn-ea"/>
              </a:rPr>
              <a:t>を忘れた場合</a:t>
            </a:r>
          </a:p>
          <a:p>
            <a:r>
              <a:rPr kumimoji="1" lang="en-US" altLang="ja-JP" sz="1100" b="1" dirty="0">
                <a:latin typeface="+mn-ea"/>
              </a:rPr>
              <a:t>【5】</a:t>
            </a:r>
            <a:r>
              <a:rPr kumimoji="1" lang="ja-JP" altLang="en-US" sz="1100" b="1" dirty="0">
                <a:latin typeface="+mn-ea"/>
              </a:rPr>
              <a:t>メールアドレスを変更する場合</a:t>
            </a:r>
          </a:p>
          <a:p>
            <a:r>
              <a:rPr kumimoji="1" lang="en-US" altLang="ja-JP" sz="1100" b="1" dirty="0">
                <a:latin typeface="+mn-ea"/>
              </a:rPr>
              <a:t>【6】</a:t>
            </a:r>
            <a:r>
              <a:rPr kumimoji="1" lang="ja-JP" altLang="en-US" sz="1100" b="1" dirty="0">
                <a:latin typeface="+mn-ea"/>
              </a:rPr>
              <a:t>多要素認証の追加登録</a:t>
            </a:r>
          </a:p>
          <a:p>
            <a:r>
              <a:rPr kumimoji="1" lang="en-US" altLang="ja-JP" sz="1100" b="1" dirty="0">
                <a:latin typeface="+mn-ea"/>
              </a:rPr>
              <a:t>【7】</a:t>
            </a:r>
            <a:r>
              <a:rPr kumimoji="1" lang="ja-JP" altLang="en-US" sz="1100" b="1" dirty="0">
                <a:latin typeface="+mn-ea"/>
              </a:rPr>
              <a:t>多要素認証の削除</a:t>
            </a:r>
            <a:endParaRPr kumimoji="1" lang="en-US" altLang="ja-JP" sz="1100" b="1" dirty="0">
              <a:latin typeface="+mn-ea"/>
            </a:endParaRPr>
          </a:p>
          <a:p>
            <a:r>
              <a:rPr kumimoji="1" lang="en-US" altLang="ja-JP" sz="1100" b="1" dirty="0">
                <a:latin typeface="+mn-ea"/>
              </a:rPr>
              <a:t>【8】</a:t>
            </a:r>
            <a:r>
              <a:rPr kumimoji="1" lang="ja-JP" altLang="en-US" sz="1100" b="1" dirty="0">
                <a:latin typeface="+mn-ea"/>
              </a:rPr>
              <a:t>スマートデバイス機種変更、または紛失した場合</a:t>
            </a:r>
          </a:p>
          <a:p>
            <a:r>
              <a:rPr kumimoji="1" lang="en-US" altLang="ja-JP" sz="1100" b="1" dirty="0">
                <a:latin typeface="+mn-ea"/>
              </a:rPr>
              <a:t>【9】</a:t>
            </a:r>
            <a:r>
              <a:rPr kumimoji="1" lang="ja-JP" altLang="en-US" sz="1100" b="1" dirty="0">
                <a:latin typeface="+mn-ea"/>
              </a:rPr>
              <a:t>利用規約が更新された場合</a:t>
            </a:r>
          </a:p>
        </p:txBody>
      </p:sp>
      <p:sp>
        <p:nvSpPr>
          <p:cNvPr id="10" name="テキスト ボックス 9">
            <a:extLst>
              <a:ext uri="{FF2B5EF4-FFF2-40B4-BE49-F238E27FC236}">
                <a16:creationId xmlns:a16="http://schemas.microsoft.com/office/drawing/2014/main" id="{92238E41-B6B4-4D06-BF6E-D3ACEECE62EC}"/>
              </a:ext>
            </a:extLst>
          </p:cNvPr>
          <p:cNvSpPr txBox="1"/>
          <p:nvPr/>
        </p:nvSpPr>
        <p:spPr>
          <a:xfrm>
            <a:off x="410857" y="3670143"/>
            <a:ext cx="5895177" cy="430887"/>
          </a:xfrm>
          <a:prstGeom prst="rect">
            <a:avLst/>
          </a:prstGeom>
          <a:noFill/>
        </p:spPr>
        <p:txBody>
          <a:bodyPr wrap="square" rtlCol="0">
            <a:spAutoFit/>
          </a:bodyPr>
          <a:lstStyle/>
          <a:p>
            <a:pPr marL="158260" indent="-158260">
              <a:buFont typeface="+mj-lt"/>
              <a:buAutoNum type="arabicPeriod"/>
            </a:pPr>
            <a:r>
              <a:rPr kumimoji="1" lang="ja-JP" altLang="en-US" sz="1100" dirty="0">
                <a:latin typeface="+mn-ea"/>
              </a:rPr>
              <a:t>トップページ画面の表示</a:t>
            </a:r>
            <a:br>
              <a:rPr kumimoji="1" lang="en-US" altLang="ja-JP" sz="1100" dirty="0">
                <a:latin typeface="+mn-ea"/>
              </a:rPr>
            </a:br>
            <a:r>
              <a:rPr kumimoji="1" lang="ja-JP" altLang="en-US" sz="1100" dirty="0">
                <a:latin typeface="+mn-ea"/>
              </a:rPr>
              <a:t>トップページ画面を表示し左上のメニューアイコン（三本線）をタップします。</a:t>
            </a:r>
          </a:p>
        </p:txBody>
      </p:sp>
      <p:sp>
        <p:nvSpPr>
          <p:cNvPr id="11" name="テキスト ボックス 10">
            <a:extLst>
              <a:ext uri="{FF2B5EF4-FFF2-40B4-BE49-F238E27FC236}">
                <a16:creationId xmlns:a16="http://schemas.microsoft.com/office/drawing/2014/main" id="{4C3F1258-1B21-4B2B-9F80-8B5D7CE8EBC3}"/>
              </a:ext>
            </a:extLst>
          </p:cNvPr>
          <p:cNvSpPr txBox="1"/>
          <p:nvPr/>
        </p:nvSpPr>
        <p:spPr>
          <a:xfrm>
            <a:off x="314828" y="3089351"/>
            <a:ext cx="4966856" cy="307777"/>
          </a:xfrm>
          <a:prstGeom prst="rect">
            <a:avLst/>
          </a:prstGeom>
          <a:noFill/>
        </p:spPr>
        <p:txBody>
          <a:bodyPr wrap="square">
            <a:spAutoFit/>
          </a:bodyPr>
          <a:lstStyle/>
          <a:p>
            <a:r>
              <a:rPr lang="en-US" altLang="ja-JP" sz="1400" b="1" dirty="0">
                <a:solidFill>
                  <a:srgbClr val="00A1EE"/>
                </a:solidFill>
              </a:rPr>
              <a:t>【1】KOSMO Web</a:t>
            </a:r>
            <a:r>
              <a:rPr lang="ja-JP" altLang="en-US" sz="1400" b="1" dirty="0">
                <a:solidFill>
                  <a:srgbClr val="00A1EE"/>
                </a:solidFill>
              </a:rPr>
              <a:t>のユーザ</a:t>
            </a:r>
            <a:r>
              <a:rPr lang="en-US" altLang="ja-JP" sz="1400" b="1" dirty="0">
                <a:solidFill>
                  <a:srgbClr val="00A1EE"/>
                </a:solidFill>
              </a:rPr>
              <a:t>ID</a:t>
            </a:r>
            <a:r>
              <a:rPr lang="ja-JP" altLang="en-US" sz="1400" b="1" dirty="0">
                <a:solidFill>
                  <a:srgbClr val="00A1EE"/>
                </a:solidFill>
              </a:rPr>
              <a:t>を変更する場合</a:t>
            </a:r>
          </a:p>
        </p:txBody>
      </p:sp>
      <p:sp>
        <p:nvSpPr>
          <p:cNvPr id="12" name="テキスト ボックス 11">
            <a:extLst>
              <a:ext uri="{FF2B5EF4-FFF2-40B4-BE49-F238E27FC236}">
                <a16:creationId xmlns:a16="http://schemas.microsoft.com/office/drawing/2014/main" id="{D88B6721-ABE4-4963-8B80-1ECE07D27A61}"/>
              </a:ext>
            </a:extLst>
          </p:cNvPr>
          <p:cNvSpPr txBox="1"/>
          <p:nvPr/>
        </p:nvSpPr>
        <p:spPr>
          <a:xfrm>
            <a:off x="357986" y="3413890"/>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a:latin typeface="+mn-ea"/>
              </a:rPr>
              <a:t>ユーザ</a:t>
            </a:r>
            <a:r>
              <a:rPr kumimoji="1" lang="en-US" altLang="ja-JP" sz="1100" b="1" dirty="0">
                <a:latin typeface="+mn-ea"/>
              </a:rPr>
              <a:t>ID</a:t>
            </a:r>
            <a:r>
              <a:rPr kumimoji="1" lang="ja-JP" altLang="en-US" sz="1100" b="1">
                <a:latin typeface="+mn-ea"/>
              </a:rPr>
              <a:t>の変更</a:t>
            </a:r>
          </a:p>
        </p:txBody>
      </p:sp>
      <p:pic>
        <p:nvPicPr>
          <p:cNvPr id="13" name="図 12">
            <a:extLst>
              <a:ext uri="{FF2B5EF4-FFF2-40B4-BE49-F238E27FC236}">
                <a16:creationId xmlns:a16="http://schemas.microsoft.com/office/drawing/2014/main" id="{732466F9-D7A9-443B-AC3C-46DCAD954B9D}"/>
              </a:ext>
            </a:extLst>
          </p:cNvPr>
          <p:cNvPicPr/>
          <p:nvPr/>
        </p:nvPicPr>
        <p:blipFill rotWithShape="1">
          <a:blip r:embed="rId2"/>
          <a:srcRect b="52951"/>
          <a:stretch/>
        </p:blipFill>
        <p:spPr>
          <a:xfrm>
            <a:off x="1796615" y="4165735"/>
            <a:ext cx="3219041" cy="2323175"/>
          </a:xfrm>
          <a:prstGeom prst="rect">
            <a:avLst/>
          </a:prstGeom>
        </p:spPr>
      </p:pic>
      <p:sp>
        <p:nvSpPr>
          <p:cNvPr id="14" name="正方形/長方形 13">
            <a:extLst>
              <a:ext uri="{FF2B5EF4-FFF2-40B4-BE49-F238E27FC236}">
                <a16:creationId xmlns:a16="http://schemas.microsoft.com/office/drawing/2014/main" id="{1B0A33F5-EFF4-4B33-A072-A052D4C2FD8F}"/>
              </a:ext>
            </a:extLst>
          </p:cNvPr>
          <p:cNvSpPr/>
          <p:nvPr/>
        </p:nvSpPr>
        <p:spPr>
          <a:xfrm>
            <a:off x="3889612" y="4496337"/>
            <a:ext cx="955343" cy="292125"/>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1AA9ACC-4EC1-41CA-8274-4D322D063C89}"/>
              </a:ext>
            </a:extLst>
          </p:cNvPr>
          <p:cNvSpPr txBox="1"/>
          <p:nvPr/>
        </p:nvSpPr>
        <p:spPr>
          <a:xfrm>
            <a:off x="410857" y="6677463"/>
            <a:ext cx="5895177" cy="430887"/>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プロフィール変更画面の表示</a:t>
            </a:r>
            <a:br>
              <a:rPr kumimoji="1" lang="en-US" altLang="ja-JP" sz="1100" dirty="0">
                <a:latin typeface="+mn-ea"/>
              </a:rPr>
            </a:br>
            <a:r>
              <a:rPr kumimoji="1" lang="ja-JP" altLang="en-US" sz="1100">
                <a:latin typeface="+mn-ea"/>
              </a:rPr>
              <a:t>メニューから「プロフィール変更」を選択し、タップします。</a:t>
            </a:r>
          </a:p>
        </p:txBody>
      </p:sp>
      <p:pic>
        <p:nvPicPr>
          <p:cNvPr id="16" name="図 15">
            <a:extLst>
              <a:ext uri="{FF2B5EF4-FFF2-40B4-BE49-F238E27FC236}">
                <a16:creationId xmlns:a16="http://schemas.microsoft.com/office/drawing/2014/main" id="{138AB3C2-F2CE-44E6-BB39-4BD9FF5B6FCF}"/>
              </a:ext>
            </a:extLst>
          </p:cNvPr>
          <p:cNvPicPr/>
          <p:nvPr/>
        </p:nvPicPr>
        <p:blipFill rotWithShape="1">
          <a:blip r:embed="rId3"/>
          <a:srcRect b="19450"/>
          <a:stretch/>
        </p:blipFill>
        <p:spPr>
          <a:xfrm>
            <a:off x="1720726" y="7179393"/>
            <a:ext cx="3294930" cy="1998126"/>
          </a:xfrm>
          <a:prstGeom prst="rect">
            <a:avLst/>
          </a:prstGeom>
        </p:spPr>
      </p:pic>
    </p:spTree>
    <p:extLst>
      <p:ext uri="{BB962C8B-B14F-4D97-AF65-F5344CB8AC3E}">
        <p14:creationId xmlns:p14="http://schemas.microsoft.com/office/powerpoint/2010/main" val="564048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3B21B7-39A6-4F68-808F-7A0B0481977F}"/>
              </a:ext>
            </a:extLst>
          </p:cNvPr>
          <p:cNvSpPr>
            <a:spLocks noGrp="1"/>
          </p:cNvSpPr>
          <p:nvPr>
            <p:ph type="sldNum" sz="quarter" idx="4"/>
          </p:nvPr>
        </p:nvSpPr>
        <p:spPr/>
        <p:txBody>
          <a:bodyPr/>
          <a:lstStyle/>
          <a:p>
            <a:fld id="{A0BB1BDA-CE3E-4D53-A06F-2FBA10AB65BB}" type="slidenum">
              <a:rPr kumimoji="1" lang="ja-JP" altLang="en-US" smtClean="0"/>
              <a:pPr/>
              <a:t>14</a:t>
            </a:fld>
            <a:endParaRPr kumimoji="1" lang="ja-JP" altLang="en-US"/>
          </a:p>
        </p:txBody>
      </p:sp>
      <p:sp>
        <p:nvSpPr>
          <p:cNvPr id="3" name="テキスト ボックス 2">
            <a:extLst>
              <a:ext uri="{FF2B5EF4-FFF2-40B4-BE49-F238E27FC236}">
                <a16:creationId xmlns:a16="http://schemas.microsoft.com/office/drawing/2014/main" id="{3EF6F0C6-38F7-4886-90DF-A29DC1C82932}"/>
              </a:ext>
            </a:extLst>
          </p:cNvPr>
          <p:cNvSpPr txBox="1"/>
          <p:nvPr/>
        </p:nvSpPr>
        <p:spPr>
          <a:xfrm>
            <a:off x="410857" y="353237"/>
            <a:ext cx="5895177" cy="600164"/>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ユーザ</a:t>
            </a:r>
            <a:r>
              <a:rPr kumimoji="1" lang="en-US" altLang="ja-JP" sz="1100" dirty="0">
                <a:latin typeface="+mn-ea"/>
              </a:rPr>
              <a:t>ID</a:t>
            </a:r>
            <a:r>
              <a:rPr kumimoji="1" lang="ja-JP" altLang="en-US" sz="1100">
                <a:latin typeface="+mn-ea"/>
              </a:rPr>
              <a:t>の変更</a:t>
            </a:r>
            <a:br>
              <a:rPr kumimoji="1" lang="en-US" altLang="ja-JP" sz="1100" dirty="0">
                <a:latin typeface="+mn-ea"/>
              </a:rPr>
            </a:br>
            <a:r>
              <a:rPr kumimoji="1" lang="ja-JP" altLang="en-US" sz="1100">
                <a:latin typeface="+mn-ea"/>
              </a:rPr>
              <a:t>「ユーザ</a:t>
            </a:r>
            <a:r>
              <a:rPr kumimoji="1" lang="en-US" altLang="ja-JP" sz="1100" dirty="0">
                <a:latin typeface="+mn-ea"/>
              </a:rPr>
              <a:t>ID</a:t>
            </a:r>
            <a:r>
              <a:rPr kumimoji="1" lang="ja-JP" altLang="en-US" sz="1100">
                <a:latin typeface="+mn-ea"/>
              </a:rPr>
              <a:t>」の</a:t>
            </a:r>
            <a:r>
              <a:rPr kumimoji="1" lang="en-US" altLang="ja-JP" sz="1100" dirty="0">
                <a:latin typeface="+mn-ea"/>
              </a:rPr>
              <a:t>ID</a:t>
            </a:r>
            <a:r>
              <a:rPr kumimoji="1" lang="ja-JP" altLang="en-US" sz="1100">
                <a:latin typeface="+mn-ea"/>
              </a:rPr>
              <a:t>を変更します。その後、画面を下にスクロールし、「変更」、「ポータルに戻る」をタップします。</a:t>
            </a:r>
          </a:p>
        </p:txBody>
      </p:sp>
      <p:sp>
        <p:nvSpPr>
          <p:cNvPr id="8" name="テキスト ボックス 7">
            <a:extLst>
              <a:ext uri="{FF2B5EF4-FFF2-40B4-BE49-F238E27FC236}">
                <a16:creationId xmlns:a16="http://schemas.microsoft.com/office/drawing/2014/main" id="{1CD49D8F-75C9-4A61-9D74-A2584E2EEFFB}"/>
              </a:ext>
            </a:extLst>
          </p:cNvPr>
          <p:cNvSpPr txBox="1"/>
          <p:nvPr/>
        </p:nvSpPr>
        <p:spPr>
          <a:xfrm>
            <a:off x="410857" y="5823164"/>
            <a:ext cx="5895177" cy="430887"/>
          </a:xfrm>
          <a:prstGeom prst="rect">
            <a:avLst/>
          </a:prstGeom>
          <a:noFill/>
        </p:spPr>
        <p:txBody>
          <a:bodyPr wrap="square" rtlCol="0">
            <a:spAutoFit/>
          </a:bodyPr>
          <a:lstStyle/>
          <a:p>
            <a:pPr marL="228600" indent="-228600">
              <a:buFont typeface="+mj-lt"/>
              <a:buAutoNum type="arabicPeriod" startAt="4"/>
            </a:pPr>
            <a:r>
              <a:rPr kumimoji="1" lang="ja-JP" altLang="en-US" sz="1100">
                <a:latin typeface="+mn-ea"/>
              </a:rPr>
              <a:t>トップ画面の表示</a:t>
            </a:r>
            <a:br>
              <a:rPr kumimoji="1" lang="en-US" altLang="ja-JP" sz="1100" dirty="0">
                <a:latin typeface="+mn-ea"/>
              </a:rPr>
            </a:br>
            <a:r>
              <a:rPr kumimoji="1" lang="en-US" altLang="ja-JP" sz="1100" dirty="0">
                <a:latin typeface="+mn-ea"/>
              </a:rPr>
              <a:t>KOSMO Web</a:t>
            </a:r>
            <a:r>
              <a:rPr kumimoji="1" lang="ja-JP" altLang="en-US" sz="1100">
                <a:latin typeface="+mn-ea"/>
              </a:rPr>
              <a:t>ログイン後のトップ画面が表示されます。</a:t>
            </a:r>
          </a:p>
        </p:txBody>
      </p:sp>
      <p:pic>
        <p:nvPicPr>
          <p:cNvPr id="9" name="図 8">
            <a:extLst>
              <a:ext uri="{FF2B5EF4-FFF2-40B4-BE49-F238E27FC236}">
                <a16:creationId xmlns:a16="http://schemas.microsoft.com/office/drawing/2014/main" id="{A4D877EB-AE1C-4656-B6F2-0AA1A6F1984C}"/>
              </a:ext>
            </a:extLst>
          </p:cNvPr>
          <p:cNvPicPr/>
          <p:nvPr/>
        </p:nvPicPr>
        <p:blipFill rotWithShape="1">
          <a:blip r:embed="rId2"/>
          <a:srcRect b="52951"/>
          <a:stretch/>
        </p:blipFill>
        <p:spPr>
          <a:xfrm>
            <a:off x="1796615" y="6373381"/>
            <a:ext cx="3219041" cy="2323175"/>
          </a:xfrm>
          <a:prstGeom prst="rect">
            <a:avLst/>
          </a:prstGeom>
        </p:spPr>
      </p:pic>
      <p:sp>
        <p:nvSpPr>
          <p:cNvPr id="10" name="正方形/長方形 9">
            <a:extLst>
              <a:ext uri="{FF2B5EF4-FFF2-40B4-BE49-F238E27FC236}">
                <a16:creationId xmlns:a16="http://schemas.microsoft.com/office/drawing/2014/main" id="{02A421AD-5879-4C19-94B4-0AAEAE40756E}"/>
              </a:ext>
            </a:extLst>
          </p:cNvPr>
          <p:cNvSpPr/>
          <p:nvPr/>
        </p:nvSpPr>
        <p:spPr>
          <a:xfrm>
            <a:off x="3889612" y="6703983"/>
            <a:ext cx="955343" cy="292125"/>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E6769A84-E4C9-43D0-9507-6CF7BB214BCA}"/>
              </a:ext>
            </a:extLst>
          </p:cNvPr>
          <p:cNvPicPr/>
          <p:nvPr/>
        </p:nvPicPr>
        <p:blipFill>
          <a:blip r:embed="rId3">
            <a:extLst>
              <a:ext uri="{28A0092B-C50C-407E-A947-70E740481C1C}">
                <a14:useLocalDpi xmlns:a14="http://schemas.microsoft.com/office/drawing/2010/main" val="0"/>
              </a:ext>
            </a:extLst>
          </a:blip>
          <a:stretch>
            <a:fillRect/>
          </a:stretch>
        </p:blipFill>
        <p:spPr>
          <a:xfrm>
            <a:off x="885189" y="1121924"/>
            <a:ext cx="1293495" cy="3174365"/>
          </a:xfrm>
          <a:prstGeom prst="rect">
            <a:avLst/>
          </a:prstGeom>
        </p:spPr>
      </p:pic>
      <p:sp>
        <p:nvSpPr>
          <p:cNvPr id="12" name="正方形/長方形 11">
            <a:extLst>
              <a:ext uri="{FF2B5EF4-FFF2-40B4-BE49-F238E27FC236}">
                <a16:creationId xmlns:a16="http://schemas.microsoft.com/office/drawing/2014/main" id="{CAAD3CD0-F3D5-47CB-91E6-442406957FEC}"/>
              </a:ext>
            </a:extLst>
          </p:cNvPr>
          <p:cNvSpPr/>
          <p:nvPr/>
        </p:nvSpPr>
        <p:spPr>
          <a:xfrm>
            <a:off x="954087" y="2941834"/>
            <a:ext cx="577850" cy="1320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13" name="図 12">
            <a:extLst>
              <a:ext uri="{FF2B5EF4-FFF2-40B4-BE49-F238E27FC236}">
                <a16:creationId xmlns:a16="http://schemas.microsoft.com/office/drawing/2014/main" id="{56AE12BA-8CB8-4B6A-9278-D6AD84D169F5}"/>
              </a:ext>
            </a:extLst>
          </p:cNvPr>
          <p:cNvPicPr/>
          <p:nvPr/>
        </p:nvPicPr>
        <p:blipFill>
          <a:blip r:embed="rId4"/>
          <a:stretch>
            <a:fillRect/>
          </a:stretch>
        </p:blipFill>
        <p:spPr>
          <a:xfrm>
            <a:off x="2785602" y="1121924"/>
            <a:ext cx="1347470" cy="4476750"/>
          </a:xfrm>
          <a:prstGeom prst="rect">
            <a:avLst/>
          </a:prstGeom>
        </p:spPr>
      </p:pic>
      <p:pic>
        <p:nvPicPr>
          <p:cNvPr id="14" name="図 13">
            <a:extLst>
              <a:ext uri="{FF2B5EF4-FFF2-40B4-BE49-F238E27FC236}">
                <a16:creationId xmlns:a16="http://schemas.microsoft.com/office/drawing/2014/main" id="{795082A4-15ED-4023-AA32-F4142E1DABA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465689" y="3030493"/>
            <a:ext cx="1295400" cy="1952625"/>
          </a:xfrm>
          <a:prstGeom prst="rect">
            <a:avLst/>
          </a:prstGeom>
          <a:noFill/>
          <a:ln>
            <a:noFill/>
          </a:ln>
        </p:spPr>
      </p:pic>
    </p:spTree>
    <p:extLst>
      <p:ext uri="{BB962C8B-B14F-4D97-AF65-F5344CB8AC3E}">
        <p14:creationId xmlns:p14="http://schemas.microsoft.com/office/powerpoint/2010/main" val="2763950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C4D6DAF-ED5B-9025-02DB-FF5E75513857}"/>
              </a:ext>
            </a:extLst>
          </p:cNvPr>
          <p:cNvSpPr>
            <a:spLocks noGrp="1"/>
          </p:cNvSpPr>
          <p:nvPr>
            <p:ph type="sldNum" sz="quarter" idx="4"/>
          </p:nvPr>
        </p:nvSpPr>
        <p:spPr/>
        <p:txBody>
          <a:bodyPr/>
          <a:lstStyle/>
          <a:p>
            <a:fld id="{A0BB1BDA-CE3E-4D53-A06F-2FBA10AB65BB}" type="slidenum">
              <a:rPr kumimoji="1" lang="ja-JP" altLang="en-US" smtClean="0"/>
              <a:pPr/>
              <a:t>15</a:t>
            </a:fld>
            <a:endParaRPr kumimoji="1" lang="ja-JP" altLang="en-US"/>
          </a:p>
        </p:txBody>
      </p:sp>
      <p:sp>
        <p:nvSpPr>
          <p:cNvPr id="3" name="テキスト ボックス 2">
            <a:extLst>
              <a:ext uri="{FF2B5EF4-FFF2-40B4-BE49-F238E27FC236}">
                <a16:creationId xmlns:a16="http://schemas.microsoft.com/office/drawing/2014/main" id="{E18A13DF-5885-EDC4-FA2D-199F6CE8A32C}"/>
              </a:ext>
            </a:extLst>
          </p:cNvPr>
          <p:cNvSpPr txBox="1"/>
          <p:nvPr/>
        </p:nvSpPr>
        <p:spPr>
          <a:xfrm>
            <a:off x="410857" y="685109"/>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dirty="0">
                <a:latin typeface="+mn-ea"/>
              </a:rPr>
            </a:br>
            <a:r>
              <a:rPr kumimoji="1" lang="ja-JP" altLang="en-US" sz="1100">
                <a:latin typeface="+mn-ea"/>
              </a:rPr>
              <a:t>トップページ画面を表示し中央上の「プロフィール変更」をクリックします。</a:t>
            </a:r>
          </a:p>
        </p:txBody>
      </p:sp>
      <p:sp>
        <p:nvSpPr>
          <p:cNvPr id="4" name="テキスト ボックス 3">
            <a:extLst>
              <a:ext uri="{FF2B5EF4-FFF2-40B4-BE49-F238E27FC236}">
                <a16:creationId xmlns:a16="http://schemas.microsoft.com/office/drawing/2014/main" id="{E9AC266B-EDFF-A09E-2D53-09DC57D28809}"/>
              </a:ext>
            </a:extLst>
          </p:cNvPr>
          <p:cNvSpPr txBox="1"/>
          <p:nvPr/>
        </p:nvSpPr>
        <p:spPr>
          <a:xfrm>
            <a:off x="357986" y="414297"/>
            <a:ext cx="5895177" cy="261610"/>
          </a:xfrm>
          <a:prstGeom prst="rect">
            <a:avLst/>
          </a:prstGeom>
          <a:noFill/>
        </p:spPr>
        <p:txBody>
          <a:bodyPr wrap="square" rtlCol="0">
            <a:spAutoFit/>
          </a:bodyPr>
          <a:lstStyle/>
          <a:p>
            <a:r>
              <a:rPr kumimoji="1" lang="en-US" altLang="ja-JP" sz="1100" b="1" dirty="0">
                <a:latin typeface="+mn-ea"/>
              </a:rPr>
              <a:t>(2)</a:t>
            </a:r>
            <a:r>
              <a:rPr kumimoji="1" lang="ja-JP" altLang="en-US" sz="1100" b="1">
                <a:latin typeface="+mn-ea"/>
              </a:rPr>
              <a:t>ユーザ</a:t>
            </a:r>
            <a:r>
              <a:rPr kumimoji="1" lang="en-US" altLang="ja-JP" sz="1100" b="1" dirty="0">
                <a:latin typeface="+mn-ea"/>
              </a:rPr>
              <a:t>ID</a:t>
            </a:r>
            <a:r>
              <a:rPr kumimoji="1" lang="ja-JP" altLang="en-US" sz="1100" b="1">
                <a:latin typeface="+mn-ea"/>
              </a:rPr>
              <a:t>の変更（パソコン作業）</a:t>
            </a:r>
          </a:p>
        </p:txBody>
      </p:sp>
      <p:pic>
        <p:nvPicPr>
          <p:cNvPr id="5" name="図 4">
            <a:extLst>
              <a:ext uri="{FF2B5EF4-FFF2-40B4-BE49-F238E27FC236}">
                <a16:creationId xmlns:a16="http://schemas.microsoft.com/office/drawing/2014/main" id="{4D3F81F1-6546-565E-A74E-86FF52763666}"/>
              </a:ext>
            </a:extLst>
          </p:cNvPr>
          <p:cNvPicPr>
            <a:picLocks noChangeAspect="1"/>
          </p:cNvPicPr>
          <p:nvPr/>
        </p:nvPicPr>
        <p:blipFill>
          <a:blip r:embed="rId2"/>
          <a:srcRect b="29868"/>
          <a:stretch>
            <a:fillRect/>
          </a:stretch>
        </p:blipFill>
        <p:spPr>
          <a:xfrm>
            <a:off x="847352" y="1219324"/>
            <a:ext cx="5277038" cy="3090283"/>
          </a:xfrm>
          <a:prstGeom prst="rect">
            <a:avLst/>
          </a:prstGeom>
        </p:spPr>
      </p:pic>
      <p:sp>
        <p:nvSpPr>
          <p:cNvPr id="6" name="正方形/長方形 5">
            <a:extLst>
              <a:ext uri="{FF2B5EF4-FFF2-40B4-BE49-F238E27FC236}">
                <a16:creationId xmlns:a16="http://schemas.microsoft.com/office/drawing/2014/main" id="{B2BAC49E-5FC4-2AAD-0A9A-EA31F7F70E94}"/>
              </a:ext>
            </a:extLst>
          </p:cNvPr>
          <p:cNvSpPr/>
          <p:nvPr/>
        </p:nvSpPr>
        <p:spPr>
          <a:xfrm>
            <a:off x="2695492" y="1598212"/>
            <a:ext cx="636105" cy="103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A1AC0BD7-BE5D-263D-5334-D0CED8BFB6DC}"/>
              </a:ext>
            </a:extLst>
          </p:cNvPr>
          <p:cNvSpPr/>
          <p:nvPr/>
        </p:nvSpPr>
        <p:spPr>
          <a:xfrm>
            <a:off x="5414838" y="1219324"/>
            <a:ext cx="595810" cy="124446"/>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AD9E655-B1CC-EA33-73D0-393FB5FDC3A9}"/>
              </a:ext>
            </a:extLst>
          </p:cNvPr>
          <p:cNvSpPr txBox="1"/>
          <p:nvPr/>
        </p:nvSpPr>
        <p:spPr>
          <a:xfrm>
            <a:off x="410857" y="4625251"/>
            <a:ext cx="5895177" cy="600164"/>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ユーザ</a:t>
            </a:r>
            <a:r>
              <a:rPr kumimoji="1" lang="en-US" altLang="ja-JP" sz="1100" dirty="0">
                <a:latin typeface="+mn-ea"/>
              </a:rPr>
              <a:t>ID</a:t>
            </a:r>
            <a:r>
              <a:rPr kumimoji="1" lang="ja-JP" altLang="en-US" sz="1100">
                <a:latin typeface="+mn-ea"/>
              </a:rPr>
              <a:t>の変更</a:t>
            </a:r>
            <a:br>
              <a:rPr kumimoji="1" lang="en-US" altLang="ja-JP" sz="1100" dirty="0">
                <a:latin typeface="+mn-ea"/>
              </a:rPr>
            </a:br>
            <a:r>
              <a:rPr kumimoji="1" lang="ja-JP" altLang="en-US" sz="1100">
                <a:latin typeface="+mn-ea"/>
              </a:rPr>
              <a:t>「ユーザ</a:t>
            </a:r>
            <a:r>
              <a:rPr kumimoji="1" lang="en-US" altLang="ja-JP" sz="1100" dirty="0">
                <a:latin typeface="+mn-ea"/>
              </a:rPr>
              <a:t>ID</a:t>
            </a:r>
            <a:r>
              <a:rPr kumimoji="1" lang="ja-JP" altLang="en-US" sz="1100">
                <a:latin typeface="+mn-ea"/>
              </a:rPr>
              <a:t>」の</a:t>
            </a:r>
            <a:r>
              <a:rPr kumimoji="1" lang="en-US" altLang="ja-JP" sz="1100" dirty="0">
                <a:latin typeface="+mn-ea"/>
              </a:rPr>
              <a:t>ID</a:t>
            </a:r>
            <a:r>
              <a:rPr kumimoji="1" lang="ja-JP" altLang="en-US" sz="1100">
                <a:latin typeface="+mn-ea"/>
              </a:rPr>
              <a:t>を変更します。</a:t>
            </a:r>
            <a:br>
              <a:rPr kumimoji="1" lang="en-US" altLang="ja-JP" sz="1100" dirty="0">
                <a:latin typeface="+mn-ea"/>
              </a:rPr>
            </a:br>
            <a:r>
              <a:rPr kumimoji="1" lang="ja-JP" altLang="en-US" sz="1100">
                <a:latin typeface="+mn-ea"/>
              </a:rPr>
              <a:t>その後、下にある「変更」、「ポータルに戻る」をクリックします。</a:t>
            </a:r>
          </a:p>
        </p:txBody>
      </p:sp>
      <p:pic>
        <p:nvPicPr>
          <p:cNvPr id="9" name="図 8">
            <a:extLst>
              <a:ext uri="{FF2B5EF4-FFF2-40B4-BE49-F238E27FC236}">
                <a16:creationId xmlns:a16="http://schemas.microsoft.com/office/drawing/2014/main" id="{C16DCD18-73D2-2B5F-39BF-A02002588BA1}"/>
              </a:ext>
            </a:extLst>
          </p:cNvPr>
          <p:cNvPicPr>
            <a:picLocks noChangeAspect="1"/>
          </p:cNvPicPr>
          <p:nvPr/>
        </p:nvPicPr>
        <p:blipFill>
          <a:blip r:embed="rId3"/>
          <a:stretch>
            <a:fillRect/>
          </a:stretch>
        </p:blipFill>
        <p:spPr>
          <a:xfrm>
            <a:off x="847352" y="5279448"/>
            <a:ext cx="5240555" cy="3028339"/>
          </a:xfrm>
          <a:prstGeom prst="rect">
            <a:avLst/>
          </a:prstGeom>
        </p:spPr>
      </p:pic>
      <p:sp>
        <p:nvSpPr>
          <p:cNvPr id="10" name="正方形/長方形 9">
            <a:extLst>
              <a:ext uri="{FF2B5EF4-FFF2-40B4-BE49-F238E27FC236}">
                <a16:creationId xmlns:a16="http://schemas.microsoft.com/office/drawing/2014/main" id="{853927D4-1CC3-CB4B-6B9A-CC12B22C55FC}"/>
              </a:ext>
            </a:extLst>
          </p:cNvPr>
          <p:cNvSpPr/>
          <p:nvPr/>
        </p:nvSpPr>
        <p:spPr>
          <a:xfrm>
            <a:off x="1647246" y="6592956"/>
            <a:ext cx="491656" cy="1258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1412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775FEE9-AC3B-35BF-799D-7435B786F236}"/>
              </a:ext>
            </a:extLst>
          </p:cNvPr>
          <p:cNvSpPr>
            <a:spLocks noGrp="1"/>
          </p:cNvSpPr>
          <p:nvPr>
            <p:ph type="sldNum" sz="quarter" idx="4"/>
          </p:nvPr>
        </p:nvSpPr>
        <p:spPr/>
        <p:txBody>
          <a:bodyPr/>
          <a:lstStyle/>
          <a:p>
            <a:fld id="{A0BB1BDA-CE3E-4D53-A06F-2FBA10AB65BB}" type="slidenum">
              <a:rPr kumimoji="1" lang="ja-JP" altLang="en-US" smtClean="0"/>
              <a:pPr/>
              <a:t>16</a:t>
            </a:fld>
            <a:endParaRPr kumimoji="1" lang="ja-JP" altLang="en-US"/>
          </a:p>
        </p:txBody>
      </p:sp>
      <p:sp>
        <p:nvSpPr>
          <p:cNvPr id="5" name="テキスト ボックス 4">
            <a:extLst>
              <a:ext uri="{FF2B5EF4-FFF2-40B4-BE49-F238E27FC236}">
                <a16:creationId xmlns:a16="http://schemas.microsoft.com/office/drawing/2014/main" id="{7A4C7C45-79F6-04AD-485C-57B373A346BD}"/>
              </a:ext>
            </a:extLst>
          </p:cNvPr>
          <p:cNvSpPr txBox="1"/>
          <p:nvPr/>
        </p:nvSpPr>
        <p:spPr>
          <a:xfrm>
            <a:off x="410857" y="375009"/>
            <a:ext cx="5895177" cy="430887"/>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トップ画面の表示</a:t>
            </a:r>
            <a:br>
              <a:rPr kumimoji="1" lang="en-US" altLang="ja-JP" sz="1100" dirty="0">
                <a:latin typeface="+mn-ea"/>
              </a:rPr>
            </a:br>
            <a:r>
              <a:rPr kumimoji="1" lang="en-US" altLang="ja-JP" sz="1100" dirty="0">
                <a:latin typeface="+mn-ea"/>
              </a:rPr>
              <a:t>KOSMO Web</a:t>
            </a:r>
            <a:r>
              <a:rPr kumimoji="1" lang="ja-JP" altLang="en-US" sz="1100">
                <a:latin typeface="+mn-ea"/>
              </a:rPr>
              <a:t>ログイン後のトップ画面が表示されます。</a:t>
            </a:r>
          </a:p>
        </p:txBody>
      </p:sp>
      <p:pic>
        <p:nvPicPr>
          <p:cNvPr id="6" name="図 5">
            <a:extLst>
              <a:ext uri="{FF2B5EF4-FFF2-40B4-BE49-F238E27FC236}">
                <a16:creationId xmlns:a16="http://schemas.microsoft.com/office/drawing/2014/main" id="{4AC2CB4A-60AF-DF9F-BD62-4E36EEACABF9}"/>
              </a:ext>
            </a:extLst>
          </p:cNvPr>
          <p:cNvPicPr>
            <a:picLocks noChangeAspect="1"/>
          </p:cNvPicPr>
          <p:nvPr/>
        </p:nvPicPr>
        <p:blipFill>
          <a:blip r:embed="rId2"/>
          <a:srcRect b="29868"/>
          <a:stretch>
            <a:fillRect/>
          </a:stretch>
        </p:blipFill>
        <p:spPr>
          <a:xfrm>
            <a:off x="847352" y="909224"/>
            <a:ext cx="5277038" cy="3090283"/>
          </a:xfrm>
          <a:prstGeom prst="rect">
            <a:avLst/>
          </a:prstGeom>
        </p:spPr>
      </p:pic>
      <p:sp>
        <p:nvSpPr>
          <p:cNvPr id="7" name="正方形/長方形 6">
            <a:extLst>
              <a:ext uri="{FF2B5EF4-FFF2-40B4-BE49-F238E27FC236}">
                <a16:creationId xmlns:a16="http://schemas.microsoft.com/office/drawing/2014/main" id="{211B6074-CA4B-C3B0-9092-3F9A7C80AC12}"/>
              </a:ext>
            </a:extLst>
          </p:cNvPr>
          <p:cNvSpPr/>
          <p:nvPr/>
        </p:nvSpPr>
        <p:spPr>
          <a:xfrm>
            <a:off x="5414838" y="909224"/>
            <a:ext cx="595810" cy="124446"/>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2759FE0-FFA5-2CA7-0590-7207362E7108}"/>
              </a:ext>
            </a:extLst>
          </p:cNvPr>
          <p:cNvSpPr txBox="1"/>
          <p:nvPr/>
        </p:nvSpPr>
        <p:spPr>
          <a:xfrm>
            <a:off x="410857" y="5660831"/>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dirty="0">
                <a:latin typeface="+mn-ea"/>
              </a:rPr>
            </a:br>
            <a:r>
              <a:rPr kumimoji="1" lang="ja-JP" altLang="en-US" sz="1100">
                <a:latin typeface="+mn-ea"/>
              </a:rPr>
              <a:t>トップページ画面を表示し左上のメニューアイコン（三本線）をタップします。</a:t>
            </a:r>
          </a:p>
        </p:txBody>
      </p:sp>
      <p:sp>
        <p:nvSpPr>
          <p:cNvPr id="9" name="テキスト ボックス 8">
            <a:extLst>
              <a:ext uri="{FF2B5EF4-FFF2-40B4-BE49-F238E27FC236}">
                <a16:creationId xmlns:a16="http://schemas.microsoft.com/office/drawing/2014/main" id="{4442A916-60FC-8037-CA27-F4EF4FF00D64}"/>
              </a:ext>
            </a:extLst>
          </p:cNvPr>
          <p:cNvSpPr txBox="1"/>
          <p:nvPr/>
        </p:nvSpPr>
        <p:spPr>
          <a:xfrm>
            <a:off x="314828" y="4208205"/>
            <a:ext cx="4966856" cy="307777"/>
          </a:xfrm>
          <a:prstGeom prst="rect">
            <a:avLst/>
          </a:prstGeom>
          <a:noFill/>
        </p:spPr>
        <p:txBody>
          <a:bodyPr wrap="square">
            <a:spAutoFit/>
          </a:bodyPr>
          <a:lstStyle/>
          <a:p>
            <a:r>
              <a:rPr lang="en-US" altLang="ja-JP" sz="1400" b="1" dirty="0">
                <a:solidFill>
                  <a:srgbClr val="00A1EE"/>
                </a:solidFill>
              </a:rPr>
              <a:t>【2】</a:t>
            </a:r>
            <a:r>
              <a:rPr lang="ja-JP" altLang="en-US" sz="1400" b="1">
                <a:solidFill>
                  <a:srgbClr val="00A1EE"/>
                </a:solidFill>
              </a:rPr>
              <a:t>パスワードを変更する場合</a:t>
            </a:r>
          </a:p>
        </p:txBody>
      </p:sp>
      <p:sp>
        <p:nvSpPr>
          <p:cNvPr id="10" name="テキスト ボックス 9">
            <a:extLst>
              <a:ext uri="{FF2B5EF4-FFF2-40B4-BE49-F238E27FC236}">
                <a16:creationId xmlns:a16="http://schemas.microsoft.com/office/drawing/2014/main" id="{B44DB18D-03A0-170B-F427-1ACB8452E3F0}"/>
              </a:ext>
            </a:extLst>
          </p:cNvPr>
          <p:cNvSpPr txBox="1"/>
          <p:nvPr/>
        </p:nvSpPr>
        <p:spPr>
          <a:xfrm>
            <a:off x="357986" y="5390019"/>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a:latin typeface="+mn-ea"/>
              </a:rPr>
              <a:t>パスワードの更新</a:t>
            </a:r>
          </a:p>
        </p:txBody>
      </p:sp>
      <p:sp>
        <p:nvSpPr>
          <p:cNvPr id="11" name="テキスト ボックス 10">
            <a:extLst>
              <a:ext uri="{FF2B5EF4-FFF2-40B4-BE49-F238E27FC236}">
                <a16:creationId xmlns:a16="http://schemas.microsoft.com/office/drawing/2014/main" id="{4D4399F1-5A31-93C9-2C7F-522F6BF42988}"/>
              </a:ext>
            </a:extLst>
          </p:cNvPr>
          <p:cNvSpPr txBox="1"/>
          <p:nvPr/>
        </p:nvSpPr>
        <p:spPr>
          <a:xfrm>
            <a:off x="419713" y="4515982"/>
            <a:ext cx="6132315" cy="600164"/>
          </a:xfrm>
          <a:prstGeom prst="rect">
            <a:avLst/>
          </a:prstGeom>
          <a:noFill/>
        </p:spPr>
        <p:txBody>
          <a:bodyPr wrap="square" rtlCol="0">
            <a:spAutoFit/>
          </a:bodyPr>
          <a:lstStyle/>
          <a:p>
            <a:r>
              <a:rPr kumimoji="1" lang="en-US" altLang="ja-JP" sz="1100" dirty="0">
                <a:latin typeface="+mn-ea"/>
              </a:rPr>
              <a:t>KOSMO Web</a:t>
            </a:r>
            <a:r>
              <a:rPr kumimoji="1" lang="ja-JP" altLang="en-US" sz="1100">
                <a:latin typeface="+mn-ea"/>
              </a:rPr>
              <a:t>に登録したパスワードを変更したい場合は、次の手順で変更を行います。なお、本手順は</a:t>
            </a:r>
            <a:r>
              <a:rPr kumimoji="1" lang="en-US" altLang="ja-JP" sz="1100" dirty="0">
                <a:latin typeface="+mn-ea"/>
              </a:rPr>
              <a:t>KOSMO Web</a:t>
            </a:r>
            <a:r>
              <a:rPr kumimoji="1" lang="ja-JP" altLang="en-US" sz="1100">
                <a:latin typeface="+mn-ea"/>
              </a:rPr>
              <a:t>にログイン可能な方がパスワードを更新されることを想定しています。</a:t>
            </a:r>
          </a:p>
          <a:p>
            <a:r>
              <a:rPr kumimoji="1" lang="ja-JP" altLang="en-US" sz="1100">
                <a:latin typeface="+mn-ea"/>
              </a:rPr>
              <a:t>ここではワンタイムパスワードによる認証方式を例に説明します。</a:t>
            </a:r>
          </a:p>
        </p:txBody>
      </p:sp>
      <p:pic>
        <p:nvPicPr>
          <p:cNvPr id="12" name="図 11">
            <a:extLst>
              <a:ext uri="{FF2B5EF4-FFF2-40B4-BE49-F238E27FC236}">
                <a16:creationId xmlns:a16="http://schemas.microsoft.com/office/drawing/2014/main" id="{840E5B07-B724-6DC3-2F16-BD90A2ED5D48}"/>
              </a:ext>
            </a:extLst>
          </p:cNvPr>
          <p:cNvPicPr/>
          <p:nvPr/>
        </p:nvPicPr>
        <p:blipFill rotWithShape="1">
          <a:blip r:embed="rId3"/>
          <a:srcRect b="52951"/>
          <a:stretch/>
        </p:blipFill>
        <p:spPr>
          <a:xfrm>
            <a:off x="1796615" y="6159460"/>
            <a:ext cx="3219041" cy="2323175"/>
          </a:xfrm>
          <a:prstGeom prst="rect">
            <a:avLst/>
          </a:prstGeom>
        </p:spPr>
      </p:pic>
      <p:sp>
        <p:nvSpPr>
          <p:cNvPr id="13" name="正方形/長方形 12">
            <a:extLst>
              <a:ext uri="{FF2B5EF4-FFF2-40B4-BE49-F238E27FC236}">
                <a16:creationId xmlns:a16="http://schemas.microsoft.com/office/drawing/2014/main" id="{0E83A902-4B96-C4F0-7665-8DB11E2A7EF2}"/>
              </a:ext>
            </a:extLst>
          </p:cNvPr>
          <p:cNvSpPr/>
          <p:nvPr/>
        </p:nvSpPr>
        <p:spPr>
          <a:xfrm>
            <a:off x="3889612" y="6490062"/>
            <a:ext cx="955343" cy="292125"/>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747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04F4B49-DB70-A485-0B77-0353A8E8ACD0}"/>
              </a:ext>
            </a:extLst>
          </p:cNvPr>
          <p:cNvSpPr>
            <a:spLocks noGrp="1"/>
          </p:cNvSpPr>
          <p:nvPr>
            <p:ph type="sldNum" sz="quarter" idx="4"/>
          </p:nvPr>
        </p:nvSpPr>
        <p:spPr/>
        <p:txBody>
          <a:bodyPr/>
          <a:lstStyle/>
          <a:p>
            <a:fld id="{A0BB1BDA-CE3E-4D53-A06F-2FBA10AB65BB}" type="slidenum">
              <a:rPr kumimoji="1" lang="ja-JP" altLang="en-US" smtClean="0"/>
              <a:pPr/>
              <a:t>17</a:t>
            </a:fld>
            <a:endParaRPr kumimoji="1" lang="ja-JP" altLang="en-US"/>
          </a:p>
        </p:txBody>
      </p:sp>
      <p:sp>
        <p:nvSpPr>
          <p:cNvPr id="14" name="テキスト ボックス 13">
            <a:extLst>
              <a:ext uri="{FF2B5EF4-FFF2-40B4-BE49-F238E27FC236}">
                <a16:creationId xmlns:a16="http://schemas.microsoft.com/office/drawing/2014/main" id="{170BA7C3-7F81-1FD5-63CB-79CB58B1C981}"/>
              </a:ext>
            </a:extLst>
          </p:cNvPr>
          <p:cNvSpPr txBox="1"/>
          <p:nvPr/>
        </p:nvSpPr>
        <p:spPr>
          <a:xfrm>
            <a:off x="410857" y="400488"/>
            <a:ext cx="5895177" cy="430887"/>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ログイン方法変更画面の表示</a:t>
            </a:r>
            <a:br>
              <a:rPr kumimoji="1" lang="en-US" altLang="ja-JP" sz="1100" dirty="0">
                <a:latin typeface="+mn-ea"/>
              </a:rPr>
            </a:br>
            <a:r>
              <a:rPr kumimoji="1" lang="ja-JP" altLang="en-US" sz="1100">
                <a:latin typeface="+mn-ea"/>
              </a:rPr>
              <a:t>メニューから「ログイン方法変更」をタップします。</a:t>
            </a:r>
          </a:p>
        </p:txBody>
      </p:sp>
      <p:pic>
        <p:nvPicPr>
          <p:cNvPr id="3" name="図 2">
            <a:extLst>
              <a:ext uri="{FF2B5EF4-FFF2-40B4-BE49-F238E27FC236}">
                <a16:creationId xmlns:a16="http://schemas.microsoft.com/office/drawing/2014/main" id="{9AE758BE-3386-2E47-6F79-C135C72D5A32}"/>
              </a:ext>
            </a:extLst>
          </p:cNvPr>
          <p:cNvPicPr>
            <a:picLocks noChangeAspect="1"/>
          </p:cNvPicPr>
          <p:nvPr/>
        </p:nvPicPr>
        <p:blipFill>
          <a:blip r:embed="rId2"/>
          <a:stretch>
            <a:fillRect/>
          </a:stretch>
        </p:blipFill>
        <p:spPr>
          <a:xfrm>
            <a:off x="1817570" y="831855"/>
            <a:ext cx="3222860" cy="2867688"/>
          </a:xfrm>
          <a:prstGeom prst="rect">
            <a:avLst/>
          </a:prstGeom>
        </p:spPr>
      </p:pic>
      <p:sp>
        <p:nvSpPr>
          <p:cNvPr id="4" name="テキスト ボックス 3">
            <a:extLst>
              <a:ext uri="{FF2B5EF4-FFF2-40B4-BE49-F238E27FC236}">
                <a16:creationId xmlns:a16="http://schemas.microsoft.com/office/drawing/2014/main" id="{05437416-1FBD-4704-55B8-DB4E07BF6C33}"/>
              </a:ext>
            </a:extLst>
          </p:cNvPr>
          <p:cNvSpPr txBox="1"/>
          <p:nvPr/>
        </p:nvSpPr>
        <p:spPr>
          <a:xfrm>
            <a:off x="410857" y="3924241"/>
            <a:ext cx="5895177" cy="430887"/>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ログイン方法変更画面の表示</a:t>
            </a:r>
            <a:br>
              <a:rPr kumimoji="1" lang="en-US" altLang="ja-JP" sz="1100" dirty="0">
                <a:latin typeface="+mn-ea"/>
              </a:rPr>
            </a:br>
            <a:r>
              <a:rPr kumimoji="1" lang="ja-JP" altLang="en-US" sz="1100">
                <a:latin typeface="+mn-ea"/>
              </a:rPr>
              <a:t>パスワードの「更新」をタップします。</a:t>
            </a:r>
          </a:p>
        </p:txBody>
      </p:sp>
      <p:pic>
        <p:nvPicPr>
          <p:cNvPr id="5" name="図 4">
            <a:extLst>
              <a:ext uri="{FF2B5EF4-FFF2-40B4-BE49-F238E27FC236}">
                <a16:creationId xmlns:a16="http://schemas.microsoft.com/office/drawing/2014/main" id="{3023EE22-5E11-ACA2-2855-F0882FDF8C14}"/>
              </a:ext>
            </a:extLst>
          </p:cNvPr>
          <p:cNvPicPr>
            <a:picLocks noChangeAspect="1"/>
          </p:cNvPicPr>
          <p:nvPr/>
        </p:nvPicPr>
        <p:blipFill>
          <a:blip r:embed="rId3"/>
          <a:stretch>
            <a:fillRect/>
          </a:stretch>
        </p:blipFill>
        <p:spPr>
          <a:xfrm>
            <a:off x="1885950" y="4576701"/>
            <a:ext cx="3154480" cy="4431415"/>
          </a:xfrm>
          <a:prstGeom prst="rect">
            <a:avLst/>
          </a:prstGeom>
        </p:spPr>
      </p:pic>
    </p:spTree>
    <p:extLst>
      <p:ext uri="{BB962C8B-B14F-4D97-AF65-F5344CB8AC3E}">
        <p14:creationId xmlns:p14="http://schemas.microsoft.com/office/powerpoint/2010/main" val="592764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63956-AA19-DBAD-CB84-FDE877ABF232}"/>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10FCFCB-A3CF-2AB2-1BDF-6A01CCDFBFD5}"/>
              </a:ext>
            </a:extLst>
          </p:cNvPr>
          <p:cNvSpPr>
            <a:spLocks noGrp="1"/>
          </p:cNvSpPr>
          <p:nvPr>
            <p:ph type="sldNum" sz="quarter" idx="4"/>
          </p:nvPr>
        </p:nvSpPr>
        <p:spPr/>
        <p:txBody>
          <a:bodyPr/>
          <a:lstStyle/>
          <a:p>
            <a:fld id="{A0BB1BDA-CE3E-4D53-A06F-2FBA10AB65BB}" type="slidenum">
              <a:rPr kumimoji="1" lang="ja-JP" altLang="en-US" smtClean="0"/>
              <a:pPr/>
              <a:t>18</a:t>
            </a:fld>
            <a:endParaRPr kumimoji="1" lang="ja-JP" altLang="en-US"/>
          </a:p>
        </p:txBody>
      </p:sp>
      <p:sp>
        <p:nvSpPr>
          <p:cNvPr id="14" name="テキスト ボックス 13">
            <a:extLst>
              <a:ext uri="{FF2B5EF4-FFF2-40B4-BE49-F238E27FC236}">
                <a16:creationId xmlns:a16="http://schemas.microsoft.com/office/drawing/2014/main" id="{B7A86ADC-5A31-3022-8C11-067FEB85906A}"/>
              </a:ext>
            </a:extLst>
          </p:cNvPr>
          <p:cNvSpPr txBox="1"/>
          <p:nvPr/>
        </p:nvSpPr>
        <p:spPr>
          <a:xfrm>
            <a:off x="410857" y="400488"/>
            <a:ext cx="5895177" cy="769441"/>
          </a:xfrm>
          <a:prstGeom prst="rect">
            <a:avLst/>
          </a:prstGeom>
          <a:noFill/>
        </p:spPr>
        <p:txBody>
          <a:bodyPr wrap="square" rtlCol="0">
            <a:spAutoFit/>
          </a:bodyPr>
          <a:lstStyle/>
          <a:p>
            <a:pPr marL="228600" indent="-228600">
              <a:buFont typeface="+mj-lt"/>
              <a:buAutoNum type="arabicPeriod" startAt="4"/>
            </a:pPr>
            <a:r>
              <a:rPr kumimoji="1" lang="ja-JP" altLang="en-US" sz="1100">
                <a:latin typeface="+mn-ea"/>
              </a:rPr>
              <a:t>パスワード画面の表示</a:t>
            </a:r>
            <a:br>
              <a:rPr kumimoji="1" lang="en-US" altLang="ja-JP" sz="1100" dirty="0">
                <a:latin typeface="+mn-ea"/>
              </a:rPr>
            </a:br>
            <a:r>
              <a:rPr kumimoji="1" lang="ja-JP" altLang="en-US" sz="1100">
                <a:latin typeface="+mn-ea"/>
              </a:rPr>
              <a:t>「続行する際には再度認証してください。」のメッセージ画面が表示された場合は、</a:t>
            </a:r>
            <a:r>
              <a:rPr kumimoji="1" lang="en-US" altLang="ja-JP" sz="1100" dirty="0">
                <a:latin typeface="+mn-ea"/>
              </a:rPr>
              <a:t>KOSMO Web</a:t>
            </a:r>
            <a:r>
              <a:rPr kumimoji="1" lang="ja-JP" altLang="en-US" sz="1100">
                <a:latin typeface="+mn-ea"/>
              </a:rPr>
              <a:t>のログイン時に利用しているパスワードを入力して「ログイン」をタップします。</a:t>
            </a:r>
          </a:p>
        </p:txBody>
      </p:sp>
      <p:sp>
        <p:nvSpPr>
          <p:cNvPr id="4" name="テキスト ボックス 3">
            <a:extLst>
              <a:ext uri="{FF2B5EF4-FFF2-40B4-BE49-F238E27FC236}">
                <a16:creationId xmlns:a16="http://schemas.microsoft.com/office/drawing/2014/main" id="{F9E71DBE-FA94-A6C5-6A05-AC09A8CDF157}"/>
              </a:ext>
            </a:extLst>
          </p:cNvPr>
          <p:cNvSpPr txBox="1"/>
          <p:nvPr/>
        </p:nvSpPr>
        <p:spPr>
          <a:xfrm>
            <a:off x="410857" y="5087221"/>
            <a:ext cx="5895177" cy="600164"/>
          </a:xfrm>
          <a:prstGeom prst="rect">
            <a:avLst/>
          </a:prstGeom>
          <a:noFill/>
        </p:spPr>
        <p:txBody>
          <a:bodyPr wrap="square" rtlCol="0">
            <a:spAutoFit/>
          </a:bodyPr>
          <a:lstStyle/>
          <a:p>
            <a:pPr marL="228600" indent="-228600">
              <a:buFont typeface="+mj-lt"/>
              <a:buAutoNum type="arabicPeriod" startAt="5"/>
            </a:pPr>
            <a:r>
              <a:rPr kumimoji="1" lang="ja-JP" altLang="en-US" sz="1100">
                <a:latin typeface="+mn-ea"/>
              </a:rPr>
              <a:t>ワンタイムパスワード画面の表示</a:t>
            </a:r>
            <a:br>
              <a:rPr kumimoji="1" lang="en-US" altLang="ja-JP" sz="1100" dirty="0">
                <a:latin typeface="+mn-ea"/>
              </a:rPr>
            </a:br>
            <a:r>
              <a:rPr kumimoji="1" lang="ja-JP" altLang="en-US" sz="1100">
                <a:latin typeface="+mn-ea"/>
              </a:rPr>
              <a:t>認証アプリケーションで表示された</a:t>
            </a:r>
            <a:r>
              <a:rPr kumimoji="1" lang="en-US" altLang="ja-JP" sz="1100" dirty="0">
                <a:latin typeface="+mn-ea"/>
              </a:rPr>
              <a:t>6</a:t>
            </a:r>
            <a:r>
              <a:rPr kumimoji="1" lang="ja-JP" altLang="en-US" sz="1100">
                <a:latin typeface="+mn-ea"/>
              </a:rPr>
              <a:t>桁のワンタイムパスワードを入力して「トップページへ」をタップします。</a:t>
            </a:r>
          </a:p>
        </p:txBody>
      </p:sp>
      <p:pic>
        <p:nvPicPr>
          <p:cNvPr id="6" name="図 5">
            <a:extLst>
              <a:ext uri="{FF2B5EF4-FFF2-40B4-BE49-F238E27FC236}">
                <a16:creationId xmlns:a16="http://schemas.microsoft.com/office/drawing/2014/main" id="{8218F479-9DFE-0BEE-AC83-F1CFFF2B9009}"/>
              </a:ext>
            </a:extLst>
          </p:cNvPr>
          <p:cNvPicPr>
            <a:picLocks noChangeAspect="1"/>
          </p:cNvPicPr>
          <p:nvPr/>
        </p:nvPicPr>
        <p:blipFill>
          <a:blip r:embed="rId2"/>
          <a:stretch>
            <a:fillRect/>
          </a:stretch>
        </p:blipFill>
        <p:spPr>
          <a:xfrm>
            <a:off x="1667036" y="1169929"/>
            <a:ext cx="3523928" cy="3687832"/>
          </a:xfrm>
          <a:prstGeom prst="rect">
            <a:avLst/>
          </a:prstGeom>
        </p:spPr>
      </p:pic>
      <p:sp>
        <p:nvSpPr>
          <p:cNvPr id="7" name="正方形/長方形 6">
            <a:extLst>
              <a:ext uri="{FF2B5EF4-FFF2-40B4-BE49-F238E27FC236}">
                <a16:creationId xmlns:a16="http://schemas.microsoft.com/office/drawing/2014/main" id="{8E60BE2B-8F4C-BAAE-1093-B4F948F59D57}"/>
              </a:ext>
            </a:extLst>
          </p:cNvPr>
          <p:cNvSpPr/>
          <p:nvPr/>
        </p:nvSpPr>
        <p:spPr>
          <a:xfrm>
            <a:off x="1844703" y="1486894"/>
            <a:ext cx="2425147" cy="254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8" name="図 7">
            <a:extLst>
              <a:ext uri="{FF2B5EF4-FFF2-40B4-BE49-F238E27FC236}">
                <a16:creationId xmlns:a16="http://schemas.microsoft.com/office/drawing/2014/main" id="{6CF9403C-F7B3-BF3C-7E15-D866B3EF9EA4}"/>
              </a:ext>
            </a:extLst>
          </p:cNvPr>
          <p:cNvPicPr>
            <a:picLocks noChangeAspect="1"/>
          </p:cNvPicPr>
          <p:nvPr/>
        </p:nvPicPr>
        <p:blipFill>
          <a:blip r:embed="rId3"/>
          <a:stretch>
            <a:fillRect/>
          </a:stretch>
        </p:blipFill>
        <p:spPr>
          <a:xfrm>
            <a:off x="1667036" y="5777120"/>
            <a:ext cx="3480651" cy="2997933"/>
          </a:xfrm>
          <a:prstGeom prst="rect">
            <a:avLst/>
          </a:prstGeom>
        </p:spPr>
      </p:pic>
      <p:sp>
        <p:nvSpPr>
          <p:cNvPr id="9" name="正方形/長方形 8">
            <a:extLst>
              <a:ext uri="{FF2B5EF4-FFF2-40B4-BE49-F238E27FC236}">
                <a16:creationId xmlns:a16="http://schemas.microsoft.com/office/drawing/2014/main" id="{04731648-CC73-6AC4-37C4-CF00060CD2CF}"/>
              </a:ext>
            </a:extLst>
          </p:cNvPr>
          <p:cNvSpPr/>
          <p:nvPr/>
        </p:nvSpPr>
        <p:spPr>
          <a:xfrm>
            <a:off x="1933493" y="6105872"/>
            <a:ext cx="2425147" cy="254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0" name="テキスト ボックス 9">
            <a:extLst>
              <a:ext uri="{FF2B5EF4-FFF2-40B4-BE49-F238E27FC236}">
                <a16:creationId xmlns:a16="http://schemas.microsoft.com/office/drawing/2014/main" id="{BDAAFE16-7B02-7D8F-56A8-42110F401B07}"/>
              </a:ext>
            </a:extLst>
          </p:cNvPr>
          <p:cNvSpPr txBox="1"/>
          <p:nvPr/>
        </p:nvSpPr>
        <p:spPr>
          <a:xfrm>
            <a:off x="1763321" y="8864788"/>
            <a:ext cx="3288080" cy="261610"/>
          </a:xfrm>
          <a:prstGeom prst="rect">
            <a:avLst/>
          </a:prstGeom>
          <a:noFill/>
        </p:spPr>
        <p:txBody>
          <a:bodyPr wrap="none" rtlCol="0">
            <a:spAutoFit/>
          </a:bodyPr>
          <a:lstStyle/>
          <a:p>
            <a:r>
              <a:rPr kumimoji="1" lang="en-US" altLang="ja-JP" sz="1100" dirty="0"/>
              <a:t>※</a:t>
            </a:r>
            <a:r>
              <a:rPr kumimoji="1" lang="ja-JP" altLang="en-US" sz="1100"/>
              <a:t>生体認証の場合はこの画面が表示されません。</a:t>
            </a:r>
          </a:p>
        </p:txBody>
      </p:sp>
    </p:spTree>
    <p:extLst>
      <p:ext uri="{BB962C8B-B14F-4D97-AF65-F5344CB8AC3E}">
        <p14:creationId xmlns:p14="http://schemas.microsoft.com/office/powerpoint/2010/main" val="740594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2C43D4-E11C-587A-D421-6A1FE56C9FF5}"/>
              </a:ext>
            </a:extLst>
          </p:cNvPr>
          <p:cNvSpPr>
            <a:spLocks noGrp="1"/>
          </p:cNvSpPr>
          <p:nvPr>
            <p:ph type="sldNum" sz="quarter" idx="4"/>
          </p:nvPr>
        </p:nvSpPr>
        <p:spPr/>
        <p:txBody>
          <a:bodyPr/>
          <a:lstStyle/>
          <a:p>
            <a:fld id="{A0BB1BDA-CE3E-4D53-A06F-2FBA10AB65BB}" type="slidenum">
              <a:rPr kumimoji="1" lang="ja-JP" altLang="en-US" smtClean="0"/>
              <a:pPr/>
              <a:t>19</a:t>
            </a:fld>
            <a:endParaRPr kumimoji="1" lang="ja-JP" altLang="en-US"/>
          </a:p>
        </p:txBody>
      </p:sp>
      <p:sp>
        <p:nvSpPr>
          <p:cNvPr id="3" name="テキスト ボックス 2">
            <a:extLst>
              <a:ext uri="{FF2B5EF4-FFF2-40B4-BE49-F238E27FC236}">
                <a16:creationId xmlns:a16="http://schemas.microsoft.com/office/drawing/2014/main" id="{A5C80C04-54F0-6205-AB61-1C081471C319}"/>
              </a:ext>
            </a:extLst>
          </p:cNvPr>
          <p:cNvSpPr txBox="1"/>
          <p:nvPr/>
        </p:nvSpPr>
        <p:spPr>
          <a:xfrm>
            <a:off x="410857" y="400488"/>
            <a:ext cx="5895177" cy="938719"/>
          </a:xfrm>
          <a:prstGeom prst="rect">
            <a:avLst/>
          </a:prstGeom>
          <a:noFill/>
        </p:spPr>
        <p:txBody>
          <a:bodyPr wrap="square" rtlCol="0">
            <a:spAutoFit/>
          </a:bodyPr>
          <a:lstStyle/>
          <a:p>
            <a:pPr marL="228600" indent="-228600">
              <a:buFont typeface="+mj-lt"/>
              <a:buAutoNum type="arabicPeriod" startAt="6"/>
            </a:pPr>
            <a:r>
              <a:rPr kumimoji="1" lang="ja-JP" altLang="en-US" sz="1100">
                <a:latin typeface="+mn-ea"/>
              </a:rPr>
              <a:t>パスワード更新画面の表示</a:t>
            </a:r>
            <a:br>
              <a:rPr kumimoji="1" lang="en-US" altLang="ja-JP" sz="1100" dirty="0">
                <a:latin typeface="+mn-ea"/>
              </a:rPr>
            </a:br>
            <a:r>
              <a:rPr kumimoji="1" lang="ja-JP" altLang="en-US" sz="1100">
                <a:latin typeface="+mn-ea"/>
              </a:rPr>
              <a:t>「パスワード」、「パスワード確認用」共に、更新するパスワードを入力して「実行」をタップします。</a:t>
            </a:r>
            <a:br>
              <a:rPr kumimoji="1" lang="en-US" altLang="ja-JP" sz="1100" dirty="0">
                <a:latin typeface="+mn-ea"/>
              </a:rPr>
            </a:br>
            <a:r>
              <a:rPr kumimoji="1" lang="en-US" altLang="ja-JP" sz="1100" dirty="0">
                <a:latin typeface="+mn-ea"/>
              </a:rPr>
              <a:t>※</a:t>
            </a:r>
            <a:r>
              <a:rPr kumimoji="1" lang="ja-JP" altLang="en-US" sz="1100">
                <a:latin typeface="+mn-ea"/>
              </a:rPr>
              <a:t>更新するパスワードは、現在ご使用中のパスワードでは更新できません。変更を</a:t>
            </a:r>
            <a:endParaRPr kumimoji="1" lang="en-US" altLang="ja-JP" sz="1100" dirty="0">
              <a:latin typeface="+mn-ea"/>
            </a:endParaRPr>
          </a:p>
          <a:p>
            <a:r>
              <a:rPr kumimoji="1" lang="en-US" altLang="ja-JP" sz="1100" dirty="0">
                <a:latin typeface="+mn-ea"/>
              </a:rPr>
              <a:t>         </a:t>
            </a:r>
            <a:r>
              <a:rPr kumimoji="1" lang="ja-JP" altLang="en-US" sz="1100">
                <a:latin typeface="+mn-ea"/>
              </a:rPr>
              <a:t>お願いします。</a:t>
            </a:r>
          </a:p>
        </p:txBody>
      </p:sp>
      <p:pic>
        <p:nvPicPr>
          <p:cNvPr id="4" name="図 3">
            <a:extLst>
              <a:ext uri="{FF2B5EF4-FFF2-40B4-BE49-F238E27FC236}">
                <a16:creationId xmlns:a16="http://schemas.microsoft.com/office/drawing/2014/main" id="{0C46133F-8F25-584E-686C-2D1B091456B0}"/>
              </a:ext>
            </a:extLst>
          </p:cNvPr>
          <p:cNvPicPr>
            <a:picLocks noChangeAspect="1"/>
          </p:cNvPicPr>
          <p:nvPr/>
        </p:nvPicPr>
        <p:blipFill>
          <a:blip r:embed="rId2"/>
          <a:stretch>
            <a:fillRect/>
          </a:stretch>
        </p:blipFill>
        <p:spPr>
          <a:xfrm>
            <a:off x="1478321" y="1405765"/>
            <a:ext cx="3534962" cy="3643313"/>
          </a:xfrm>
          <a:prstGeom prst="rect">
            <a:avLst/>
          </a:prstGeom>
        </p:spPr>
      </p:pic>
      <p:sp>
        <p:nvSpPr>
          <p:cNvPr id="5" name="正方形/長方形 4">
            <a:extLst>
              <a:ext uri="{FF2B5EF4-FFF2-40B4-BE49-F238E27FC236}">
                <a16:creationId xmlns:a16="http://schemas.microsoft.com/office/drawing/2014/main" id="{64C69073-CF52-CA81-34D4-F47F37CE511F}"/>
              </a:ext>
            </a:extLst>
          </p:cNvPr>
          <p:cNvSpPr/>
          <p:nvPr/>
        </p:nvSpPr>
        <p:spPr>
          <a:xfrm>
            <a:off x="1623392" y="1724703"/>
            <a:ext cx="2425147" cy="254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 name="テキスト ボックス 5">
            <a:extLst>
              <a:ext uri="{FF2B5EF4-FFF2-40B4-BE49-F238E27FC236}">
                <a16:creationId xmlns:a16="http://schemas.microsoft.com/office/drawing/2014/main" id="{A2E3B771-10FC-08AE-944D-E4ABA7E177CB}"/>
              </a:ext>
            </a:extLst>
          </p:cNvPr>
          <p:cNvSpPr txBox="1"/>
          <p:nvPr/>
        </p:nvSpPr>
        <p:spPr>
          <a:xfrm>
            <a:off x="410857" y="5368016"/>
            <a:ext cx="5895177" cy="600164"/>
          </a:xfrm>
          <a:prstGeom prst="rect">
            <a:avLst/>
          </a:prstGeom>
          <a:noFill/>
        </p:spPr>
        <p:txBody>
          <a:bodyPr wrap="square" rtlCol="0">
            <a:spAutoFit/>
          </a:bodyPr>
          <a:lstStyle/>
          <a:p>
            <a:pPr marL="228600" indent="-228600">
              <a:buFont typeface="+mj-lt"/>
              <a:buAutoNum type="arabicPeriod" startAt="7"/>
            </a:pPr>
            <a:r>
              <a:rPr kumimoji="1" lang="ja-JP" altLang="en-US" sz="1100">
                <a:latin typeface="+mn-ea"/>
              </a:rPr>
              <a:t>ログイン方法変更画面の表示</a:t>
            </a:r>
            <a:br>
              <a:rPr kumimoji="1" lang="en-US" altLang="ja-JP" sz="1100" dirty="0">
                <a:latin typeface="+mn-ea"/>
              </a:rPr>
            </a:br>
            <a:r>
              <a:rPr kumimoji="1" lang="ja-JP" altLang="en-US" sz="1100">
                <a:latin typeface="+mn-ea"/>
              </a:rPr>
              <a:t>ログイン方法変更画面へと戻ります。パスワードの作成日が変更していることを確認します。</a:t>
            </a:r>
          </a:p>
        </p:txBody>
      </p:sp>
      <p:pic>
        <p:nvPicPr>
          <p:cNvPr id="7" name="図 6">
            <a:extLst>
              <a:ext uri="{FF2B5EF4-FFF2-40B4-BE49-F238E27FC236}">
                <a16:creationId xmlns:a16="http://schemas.microsoft.com/office/drawing/2014/main" id="{C5AC4F8A-A900-C02B-D02F-2E55DCC18BFB}"/>
              </a:ext>
            </a:extLst>
          </p:cNvPr>
          <p:cNvPicPr>
            <a:picLocks noChangeAspect="1"/>
          </p:cNvPicPr>
          <p:nvPr/>
        </p:nvPicPr>
        <p:blipFill>
          <a:blip r:embed="rId3"/>
          <a:srcRect t="15676"/>
          <a:stretch>
            <a:fillRect/>
          </a:stretch>
        </p:blipFill>
        <p:spPr>
          <a:xfrm>
            <a:off x="1793794" y="5968180"/>
            <a:ext cx="2904015" cy="3427445"/>
          </a:xfrm>
          <a:prstGeom prst="rect">
            <a:avLst/>
          </a:prstGeom>
          <a:ln>
            <a:solidFill>
              <a:srgbClr val="E6E6E6"/>
            </a:solidFill>
          </a:ln>
        </p:spPr>
      </p:pic>
    </p:spTree>
    <p:extLst>
      <p:ext uri="{BB962C8B-B14F-4D97-AF65-F5344CB8AC3E}">
        <p14:creationId xmlns:p14="http://schemas.microsoft.com/office/powerpoint/2010/main" val="20707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FFD634E-9975-4F0C-A625-220E45E628D5}"/>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0BB1BDA-CE3E-4D53-A06F-2FBA10AB65BB}" type="slidenum">
              <a:rPr kumimoji="1" lang="ja-JP" altLang="en-US" sz="1000" b="0" i="0" u="none" strike="noStrike" kern="1200" cap="none" spc="0" normalizeH="0" baseline="0" noProof="0" smtClean="0">
                <a:ln>
                  <a:noFill/>
                </a:ln>
                <a:solidFill>
                  <a:srgbClr val="00C4C2"/>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1" lang="ja-JP" altLang="en-US" sz="1000" b="0" i="0" u="none" strike="noStrike" kern="1200" cap="none" spc="0" normalizeH="0" baseline="0" noProof="0">
              <a:ln>
                <a:noFill/>
              </a:ln>
              <a:solidFill>
                <a:srgbClr val="00C4C2"/>
              </a:solidFill>
              <a:effectLst/>
              <a:uLnTx/>
              <a:uFillTx/>
              <a:latin typeface="Calibri" panose="020F0502020204030204"/>
              <a:ea typeface="游ゴシック" panose="020B0400000000000000" pitchFamily="50" charset="-128"/>
              <a:cs typeface="+mn-cs"/>
            </a:endParaRPr>
          </a:p>
        </p:txBody>
      </p:sp>
      <p:grpSp>
        <p:nvGrpSpPr>
          <p:cNvPr id="3" name="グループ化 2">
            <a:extLst>
              <a:ext uri="{FF2B5EF4-FFF2-40B4-BE49-F238E27FC236}">
                <a16:creationId xmlns:a16="http://schemas.microsoft.com/office/drawing/2014/main" id="{DCA4B5F5-805F-43AC-A2A4-18F4DCB1A1E8}"/>
              </a:ext>
            </a:extLst>
          </p:cNvPr>
          <p:cNvGrpSpPr/>
          <p:nvPr/>
        </p:nvGrpSpPr>
        <p:grpSpPr>
          <a:xfrm>
            <a:off x="314828" y="365829"/>
            <a:ext cx="6216795" cy="366486"/>
            <a:chOff x="314828" y="2448317"/>
            <a:chExt cx="6216795" cy="366486"/>
          </a:xfrm>
        </p:grpSpPr>
        <p:sp>
          <p:nvSpPr>
            <p:cNvPr id="4" name="四角形: 角を丸くする 3">
              <a:extLst>
                <a:ext uri="{FF2B5EF4-FFF2-40B4-BE49-F238E27FC236}">
                  <a16:creationId xmlns:a16="http://schemas.microsoft.com/office/drawing/2014/main" id="{237D1D5F-9225-4284-9EED-D8E3D16B2E9E}"/>
                </a:ext>
              </a:extLst>
            </p:cNvPr>
            <p:cNvSpPr/>
            <p:nvPr/>
          </p:nvSpPr>
          <p:spPr>
            <a:xfrm>
              <a:off x="410857" y="2448317"/>
              <a:ext cx="6120766" cy="366486"/>
            </a:xfrm>
            <a:prstGeom prst="roundRect">
              <a:avLst>
                <a:gd name="adj" fmla="val 50000"/>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楕円 4">
              <a:extLst>
                <a:ext uri="{FF2B5EF4-FFF2-40B4-BE49-F238E27FC236}">
                  <a16:creationId xmlns:a16="http://schemas.microsoft.com/office/drawing/2014/main" id="{1D9D13E5-5445-4EE9-AC82-576A4D146C1B}"/>
                </a:ext>
              </a:extLst>
            </p:cNvPr>
            <p:cNvSpPr/>
            <p:nvPr/>
          </p:nvSpPr>
          <p:spPr>
            <a:xfrm>
              <a:off x="314828" y="2448317"/>
              <a:ext cx="366486" cy="366486"/>
            </a:xfrm>
            <a:prstGeom prst="ellipse">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6" name="テキスト ボックス 5">
            <a:extLst>
              <a:ext uri="{FF2B5EF4-FFF2-40B4-BE49-F238E27FC236}">
                <a16:creationId xmlns:a16="http://schemas.microsoft.com/office/drawing/2014/main" id="{FD8AD894-77DF-47DB-B424-AF4872407E8D}"/>
              </a:ext>
            </a:extLst>
          </p:cNvPr>
          <p:cNvSpPr txBox="1"/>
          <p:nvPr/>
        </p:nvSpPr>
        <p:spPr>
          <a:xfrm>
            <a:off x="700917" y="419732"/>
            <a:ext cx="51809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目次</a:t>
            </a:r>
          </a:p>
        </p:txBody>
      </p:sp>
      <p:sp>
        <p:nvSpPr>
          <p:cNvPr id="8" name="テキスト ボックス 7">
            <a:extLst>
              <a:ext uri="{FF2B5EF4-FFF2-40B4-BE49-F238E27FC236}">
                <a16:creationId xmlns:a16="http://schemas.microsoft.com/office/drawing/2014/main" id="{24AF89AD-99E9-440A-8B77-9D39646CF1C3}"/>
              </a:ext>
            </a:extLst>
          </p:cNvPr>
          <p:cNvSpPr txBox="1"/>
          <p:nvPr/>
        </p:nvSpPr>
        <p:spPr>
          <a:xfrm>
            <a:off x="320518" y="676720"/>
            <a:ext cx="323678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2A94D3"/>
                </a:solidFill>
                <a:effectLst/>
                <a:uLnTx/>
                <a:uFillTx/>
                <a:latin typeface="游ゴシック" panose="020B0400000000000000" pitchFamily="50" charset="-128"/>
                <a:ea typeface="游ゴシック" panose="020B0400000000000000" pitchFamily="50" charset="-128"/>
                <a:cs typeface="+mn-cs"/>
              </a:rPr>
              <a:t>ご利用者向け操作マニュアル　</a:t>
            </a:r>
            <a:r>
              <a:rPr kumimoji="1" lang="en-US" altLang="ja-JP" sz="1400" b="1" i="0" u="none" strike="noStrike" kern="1200" cap="none" spc="0" normalizeH="0" baseline="0" noProof="0" dirty="0">
                <a:ln>
                  <a:noFill/>
                </a:ln>
                <a:solidFill>
                  <a:srgbClr val="2A94D3"/>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srgbClr val="2A94D3"/>
                </a:solidFill>
                <a:effectLst/>
                <a:uLnTx/>
                <a:uFillTx/>
                <a:latin typeface="游ゴシック" panose="020B0400000000000000" pitchFamily="50" charset="-128"/>
                <a:ea typeface="游ゴシック" panose="020B0400000000000000" pitchFamily="50" charset="-128"/>
                <a:cs typeface="+mn-cs"/>
              </a:rPr>
              <a:t>抜粋</a:t>
            </a:r>
          </a:p>
        </p:txBody>
      </p:sp>
      <p:sp>
        <p:nvSpPr>
          <p:cNvPr id="9" name="テキスト ボックス 8">
            <a:extLst>
              <a:ext uri="{FF2B5EF4-FFF2-40B4-BE49-F238E27FC236}">
                <a16:creationId xmlns:a16="http://schemas.microsoft.com/office/drawing/2014/main" id="{550E5BA7-B113-4AF5-9211-914E13898ACA}"/>
              </a:ext>
            </a:extLst>
          </p:cNvPr>
          <p:cNvSpPr txBox="1"/>
          <p:nvPr/>
        </p:nvSpPr>
        <p:spPr>
          <a:xfrm>
            <a:off x="368617" y="927347"/>
            <a:ext cx="6120766" cy="5113644"/>
          </a:xfrm>
          <a:prstGeom prst="rect">
            <a:avLst/>
          </a:prstGeom>
          <a:noFill/>
        </p:spPr>
        <p:txBody>
          <a:bodyPr wrap="square">
            <a:spAutoFit/>
          </a:bodyPr>
          <a:lstStyle/>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はじめに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１．利用上の注意   ・・・・・・・・・・・・・・・・・・・・・・・・・・・・・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２．設定手順   ・・・・・・・・・・・・・・・・・・・・・・・・・・・・・・・・・ </a:t>
            </a:r>
            <a:r>
              <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２－１．全員が行う作業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ログイン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２－２．全員が行う作業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ログアウト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p>
          <a:p>
            <a:pPr marL="0" marR="0" lvl="0" indent="0" algn="dist" defTabSz="457200" rtl="0" eaLnBrk="1" fontAlgn="auto" latinLnBrk="0" hangingPunct="1">
              <a:lnSpc>
                <a:spcPts val="1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２－４－５．ワンタイムパスワードメール認証設定作業  ・・・・・ ・・・ ・ ・ ・ ・ </a:t>
            </a:r>
            <a:r>
              <a:rPr kumimoji="1" lang="ja-JP" altLang="en-US" sz="1100" dirty="0">
                <a:solidFill>
                  <a:prstClr val="black"/>
                </a:solidFill>
                <a:latin typeface="Calibri" panose="020F0502020204030204"/>
                <a:ea typeface="游ゴシック" panose="020B0400000000000000" pitchFamily="50" charset="-128"/>
              </a:rPr>
              <a:t>  </a:t>
            </a:r>
            <a:r>
              <a:rPr kumimoji="1" lang="en-US" altLang="ja-JP" sz="1100" dirty="0">
                <a:solidFill>
                  <a:prstClr val="black"/>
                </a:solidFill>
                <a:latin typeface="Calibri" panose="020F0502020204030204"/>
                <a:ea typeface="游ゴシック" panose="020B0400000000000000" pitchFamily="50" charset="-128"/>
              </a:rPr>
              <a:t>11</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３．設定を変更する場合    ・・・・・・・・・・ ・・・・・・・・・・・・・・・・・ </a:t>
            </a:r>
            <a:r>
              <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13</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３－１．</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KOSMO Web</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のユーザ</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ID</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を変更する場合  ・・・・・・・・・・・ ・・・・ ・・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13</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３－２．パスワードを変更する場合    ・・・・・・・・・・ ・・・・・・・・・・・・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16</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３－３．パスワードを忘れた場合    ・・・・・・・・・・ ・・・・・・・・・・・・・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３－４．ユーザ</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ID</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を忘れた場合 ・・・・・・・・・・・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26</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３－５．メールアドレスを変更する場合    ・・・・・・・・・・ ・・・・・・・・・・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28</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３－６．多要素認証の追加登録 ・・ ・  ・・・・・・・・・・ ・・・・・・・・・・・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３－７．多要素認証の削除       ・・・ ・・ ・・・・・・・ ・・・・・・・・・・・・・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36</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３－８．</a:t>
            </a:r>
            <a:r>
              <a:rPr kumimoji="1" lang="ja-JP" altLang="en-US" sz="11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スマートデバイス機種変更、または紛失した場合</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37</a:t>
            </a:r>
          </a:p>
          <a:p>
            <a:pPr algn="dist">
              <a:lnSpc>
                <a:spcPts val="1400"/>
              </a:lnSpc>
              <a:defRPr/>
            </a:pPr>
            <a:r>
              <a:rPr kumimoji="1" lang="ja-JP" altLang="en-US" sz="1100" dirty="0">
                <a:solidFill>
                  <a:prstClr val="black"/>
                </a:solidFill>
              </a:rPr>
              <a:t>３－９．利用規約が更新された場合    ・・・・・・・・・・・・・・・・・・・・・・ </a:t>
            </a:r>
            <a:r>
              <a:rPr kumimoji="1" lang="en-US" altLang="ja-JP" sz="1100" dirty="0">
                <a:solidFill>
                  <a:prstClr val="black"/>
                </a:solidFill>
              </a:rPr>
              <a:t>38</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４．サービス機能マニュアル・・・・・・・・・・・・・・・・・・・・・・・・・・  </a:t>
            </a:r>
            <a:r>
              <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41</a:t>
            </a: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４－１．医療費照会・・・・・・・・・・・・・・・・・・・・・・・・・・・・・・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41</a:t>
            </a:r>
          </a:p>
          <a:p>
            <a:pPr marL="0" marR="0" lvl="0" indent="0" algn="dist" defTabSz="457200" rtl="0" eaLnBrk="1" fontAlgn="auto" latinLnBrk="0" hangingPunct="1">
              <a:lnSpc>
                <a:spcPts val="1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４－４．医療費控除申請用データ（</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e-tax</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45</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dist" defTabSz="457200" rtl="0" eaLnBrk="1" fontAlgn="auto" latinLnBrk="0" hangingPunct="1">
              <a:lnSpc>
                <a:spcPts val="1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４－２０．お知らせ・ＭＹメール・・・・・・・・・・・・・・・・・・・・・・・・</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49</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４－２１．個人設定・・・・・・・・・・・・・・・・・・・・・・・・・・・・・・</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52</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４－２２．通知設定・・・・・・・・・・・・・・・・・・・・・・・・・・・・・・</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54</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５．よくある質問（</a:t>
            </a:r>
            <a:r>
              <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FAQ</a:t>
            </a: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55</a:t>
            </a:r>
            <a:endPar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５－１．ログインに関するよくある質問・・・・・・・・・・・・・・・・・・・・・</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55</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dist" defTabSz="4572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５－２．サービス機能のご利用案内・よくある質問の確認方法・・・・・・・・・・・</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60</a:t>
            </a:r>
          </a:p>
        </p:txBody>
      </p:sp>
      <p:pic>
        <p:nvPicPr>
          <p:cNvPr id="22" name="図 21" descr="ロゴ&#10;&#10;AI によって生成されたコンテンツは間違っている可能性があります。">
            <a:extLst>
              <a:ext uri="{FF2B5EF4-FFF2-40B4-BE49-F238E27FC236}">
                <a16:creationId xmlns:a16="http://schemas.microsoft.com/office/drawing/2014/main" id="{D2CE0EAC-E4BA-BCD4-E96A-FF31CF1BFDC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679" b="99107" l="0" r="18919">
                        <a14:foregroundMark x1="14054" y1="4464" x2="14054" y2="4464"/>
                        <a14:foregroundMark x1="9189" y1="13393" x2="9189" y2="13393"/>
                        <a14:foregroundMark x1="8649" y1="91071" x2="8649" y2="91071"/>
                        <a14:foregroundMark x1="1216" y1="63393" x2="1216" y2="63393"/>
                        <a14:foregroundMark x1="270" y1="55357" x2="270" y2="55357"/>
                        <a14:foregroundMark x1="18784" y1="55357" x2="18784" y2="55357"/>
                        <a14:foregroundMark x1="8378" y1="92857" x2="8378" y2="92857"/>
                        <a14:foregroundMark x1="7162" y1="99107" x2="7162" y2="99107"/>
                      </a14:backgroundRemoval>
                    </a14:imgEffect>
                  </a14:imgLayer>
                </a14:imgProps>
              </a:ext>
              <a:ext uri="{28A0092B-C50C-407E-A947-70E740481C1C}">
                <a14:useLocalDpi xmlns:a14="http://schemas.microsoft.com/office/drawing/2010/main" val="0"/>
              </a:ext>
            </a:extLst>
          </a:blip>
          <a:srcRect t="-1" r="78677" b="-714"/>
          <a:stretch>
            <a:fillRect/>
          </a:stretch>
        </p:blipFill>
        <p:spPr>
          <a:xfrm>
            <a:off x="411963" y="445784"/>
            <a:ext cx="288954" cy="206568"/>
          </a:xfrm>
          <a:prstGeom prst="rect">
            <a:avLst/>
          </a:prstGeom>
        </p:spPr>
      </p:pic>
    </p:spTree>
    <p:extLst>
      <p:ext uri="{BB962C8B-B14F-4D97-AF65-F5344CB8AC3E}">
        <p14:creationId xmlns:p14="http://schemas.microsoft.com/office/powerpoint/2010/main" val="347303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0432B-D561-735E-616A-49E95484B3AE}"/>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62F94A8C-7D1F-65C3-45DD-7C29E6BFA1E7}"/>
              </a:ext>
            </a:extLst>
          </p:cNvPr>
          <p:cNvPicPr>
            <a:picLocks noChangeAspect="1"/>
          </p:cNvPicPr>
          <p:nvPr/>
        </p:nvPicPr>
        <p:blipFill>
          <a:blip r:embed="rId2"/>
          <a:stretch>
            <a:fillRect/>
          </a:stretch>
        </p:blipFill>
        <p:spPr>
          <a:xfrm>
            <a:off x="847352" y="5124461"/>
            <a:ext cx="5277724" cy="3025625"/>
          </a:xfrm>
          <a:prstGeom prst="rect">
            <a:avLst/>
          </a:prstGeom>
        </p:spPr>
      </p:pic>
      <p:sp>
        <p:nvSpPr>
          <p:cNvPr id="2" name="スライド番号プレースホルダー 1">
            <a:extLst>
              <a:ext uri="{FF2B5EF4-FFF2-40B4-BE49-F238E27FC236}">
                <a16:creationId xmlns:a16="http://schemas.microsoft.com/office/drawing/2014/main" id="{5BD1A0C4-93BB-14C7-8C76-003B24415272}"/>
              </a:ext>
            </a:extLst>
          </p:cNvPr>
          <p:cNvSpPr>
            <a:spLocks noGrp="1"/>
          </p:cNvSpPr>
          <p:nvPr>
            <p:ph type="sldNum" sz="quarter" idx="4"/>
          </p:nvPr>
        </p:nvSpPr>
        <p:spPr/>
        <p:txBody>
          <a:bodyPr/>
          <a:lstStyle/>
          <a:p>
            <a:fld id="{A0BB1BDA-CE3E-4D53-A06F-2FBA10AB65BB}" type="slidenum">
              <a:rPr kumimoji="1" lang="ja-JP" altLang="en-US" smtClean="0"/>
              <a:pPr/>
              <a:t>20</a:t>
            </a:fld>
            <a:endParaRPr kumimoji="1" lang="ja-JP" altLang="en-US"/>
          </a:p>
        </p:txBody>
      </p:sp>
      <p:sp>
        <p:nvSpPr>
          <p:cNvPr id="3" name="テキスト ボックス 2">
            <a:extLst>
              <a:ext uri="{FF2B5EF4-FFF2-40B4-BE49-F238E27FC236}">
                <a16:creationId xmlns:a16="http://schemas.microsoft.com/office/drawing/2014/main" id="{566D5B4F-6DA9-940A-B7B7-87839948BCE2}"/>
              </a:ext>
            </a:extLst>
          </p:cNvPr>
          <p:cNvSpPr txBox="1"/>
          <p:nvPr/>
        </p:nvSpPr>
        <p:spPr>
          <a:xfrm>
            <a:off x="410857" y="685109"/>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dirty="0">
                <a:latin typeface="+mn-ea"/>
              </a:rPr>
            </a:br>
            <a:r>
              <a:rPr kumimoji="1" lang="ja-JP" altLang="en-US" sz="1100">
                <a:latin typeface="+mn-ea"/>
              </a:rPr>
              <a:t>トップページ画面を表示し中央上の「ログイン方法変更」をクリックします。</a:t>
            </a:r>
          </a:p>
        </p:txBody>
      </p:sp>
      <p:sp>
        <p:nvSpPr>
          <p:cNvPr id="4" name="テキスト ボックス 3">
            <a:extLst>
              <a:ext uri="{FF2B5EF4-FFF2-40B4-BE49-F238E27FC236}">
                <a16:creationId xmlns:a16="http://schemas.microsoft.com/office/drawing/2014/main" id="{690B089E-F910-F8CE-BFB5-3F0E3137BAE6}"/>
              </a:ext>
            </a:extLst>
          </p:cNvPr>
          <p:cNvSpPr txBox="1"/>
          <p:nvPr/>
        </p:nvSpPr>
        <p:spPr>
          <a:xfrm>
            <a:off x="357986" y="414297"/>
            <a:ext cx="5895177" cy="261610"/>
          </a:xfrm>
          <a:prstGeom prst="rect">
            <a:avLst/>
          </a:prstGeom>
          <a:noFill/>
        </p:spPr>
        <p:txBody>
          <a:bodyPr wrap="square" rtlCol="0">
            <a:spAutoFit/>
          </a:bodyPr>
          <a:lstStyle/>
          <a:p>
            <a:r>
              <a:rPr kumimoji="1" lang="en-US" altLang="ja-JP" sz="1100" b="1" dirty="0">
                <a:latin typeface="+mn-ea"/>
              </a:rPr>
              <a:t>(2)</a:t>
            </a:r>
            <a:r>
              <a:rPr kumimoji="1" lang="ja-JP" altLang="en-US" sz="1100" b="1">
                <a:latin typeface="+mn-ea"/>
              </a:rPr>
              <a:t>パスワードの更新（パソコン作業）</a:t>
            </a:r>
          </a:p>
        </p:txBody>
      </p:sp>
      <p:pic>
        <p:nvPicPr>
          <p:cNvPr id="5" name="図 4">
            <a:extLst>
              <a:ext uri="{FF2B5EF4-FFF2-40B4-BE49-F238E27FC236}">
                <a16:creationId xmlns:a16="http://schemas.microsoft.com/office/drawing/2014/main" id="{56992D38-7725-8947-0350-AE59EFEA445F}"/>
              </a:ext>
            </a:extLst>
          </p:cNvPr>
          <p:cNvPicPr>
            <a:picLocks noChangeAspect="1"/>
          </p:cNvPicPr>
          <p:nvPr/>
        </p:nvPicPr>
        <p:blipFill>
          <a:blip r:embed="rId3"/>
          <a:srcRect b="29868"/>
          <a:stretch>
            <a:fillRect/>
          </a:stretch>
        </p:blipFill>
        <p:spPr>
          <a:xfrm>
            <a:off x="847352" y="1219324"/>
            <a:ext cx="5277038" cy="3090283"/>
          </a:xfrm>
          <a:prstGeom prst="rect">
            <a:avLst/>
          </a:prstGeom>
        </p:spPr>
      </p:pic>
      <p:sp>
        <p:nvSpPr>
          <p:cNvPr id="6" name="正方形/長方形 5">
            <a:extLst>
              <a:ext uri="{FF2B5EF4-FFF2-40B4-BE49-F238E27FC236}">
                <a16:creationId xmlns:a16="http://schemas.microsoft.com/office/drawing/2014/main" id="{0F303F86-D5A8-09E3-056D-9D19197CF98C}"/>
              </a:ext>
            </a:extLst>
          </p:cNvPr>
          <p:cNvSpPr/>
          <p:nvPr/>
        </p:nvSpPr>
        <p:spPr>
          <a:xfrm>
            <a:off x="3554231" y="1598212"/>
            <a:ext cx="636105" cy="103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AB35EB4C-47CE-71C9-7FA6-B57B90C25F3C}"/>
              </a:ext>
            </a:extLst>
          </p:cNvPr>
          <p:cNvSpPr/>
          <p:nvPr/>
        </p:nvSpPr>
        <p:spPr>
          <a:xfrm>
            <a:off x="5414838" y="1219324"/>
            <a:ext cx="595810" cy="124446"/>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F1AA0F5-BBB9-E99E-39E2-34F245C3F7B0}"/>
              </a:ext>
            </a:extLst>
          </p:cNvPr>
          <p:cNvSpPr txBox="1"/>
          <p:nvPr/>
        </p:nvSpPr>
        <p:spPr>
          <a:xfrm>
            <a:off x="410857" y="4625251"/>
            <a:ext cx="5895177" cy="430887"/>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ログイン方法変更画面の表示</a:t>
            </a:r>
            <a:br>
              <a:rPr kumimoji="1" lang="en-US" altLang="ja-JP" sz="1100" dirty="0">
                <a:latin typeface="+mn-ea"/>
              </a:rPr>
            </a:br>
            <a:r>
              <a:rPr kumimoji="1" lang="ja-JP" altLang="en-US" sz="1100">
                <a:latin typeface="+mn-ea"/>
              </a:rPr>
              <a:t>パスワードの「更新」をタップします。</a:t>
            </a:r>
          </a:p>
        </p:txBody>
      </p:sp>
      <p:sp>
        <p:nvSpPr>
          <p:cNvPr id="10" name="正方形/長方形 9">
            <a:extLst>
              <a:ext uri="{FF2B5EF4-FFF2-40B4-BE49-F238E27FC236}">
                <a16:creationId xmlns:a16="http://schemas.microsoft.com/office/drawing/2014/main" id="{F8A38908-1485-D79F-633E-05554C065A99}"/>
              </a:ext>
            </a:extLst>
          </p:cNvPr>
          <p:cNvSpPr/>
          <p:nvPr/>
        </p:nvSpPr>
        <p:spPr>
          <a:xfrm>
            <a:off x="5600930" y="6637272"/>
            <a:ext cx="283035" cy="1531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9138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7D488FC-E9F9-1EA6-840A-31F17F4FBB35}"/>
              </a:ext>
            </a:extLst>
          </p:cNvPr>
          <p:cNvSpPr>
            <a:spLocks noGrp="1"/>
          </p:cNvSpPr>
          <p:nvPr>
            <p:ph type="sldNum" sz="quarter" idx="4"/>
          </p:nvPr>
        </p:nvSpPr>
        <p:spPr/>
        <p:txBody>
          <a:bodyPr/>
          <a:lstStyle/>
          <a:p>
            <a:fld id="{A0BB1BDA-CE3E-4D53-A06F-2FBA10AB65BB}" type="slidenum">
              <a:rPr kumimoji="1" lang="ja-JP" altLang="en-US" smtClean="0"/>
              <a:pPr/>
              <a:t>21</a:t>
            </a:fld>
            <a:endParaRPr kumimoji="1" lang="ja-JP" altLang="en-US"/>
          </a:p>
        </p:txBody>
      </p:sp>
      <p:sp>
        <p:nvSpPr>
          <p:cNvPr id="3" name="テキスト ボックス 2">
            <a:extLst>
              <a:ext uri="{FF2B5EF4-FFF2-40B4-BE49-F238E27FC236}">
                <a16:creationId xmlns:a16="http://schemas.microsoft.com/office/drawing/2014/main" id="{4741DD92-D279-A52F-FA8C-7A51DA0D48B2}"/>
              </a:ext>
            </a:extLst>
          </p:cNvPr>
          <p:cNvSpPr txBox="1"/>
          <p:nvPr/>
        </p:nvSpPr>
        <p:spPr>
          <a:xfrm>
            <a:off x="410857" y="414764"/>
            <a:ext cx="5895177" cy="430887"/>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パスワードの変更</a:t>
            </a:r>
            <a:br>
              <a:rPr kumimoji="1" lang="en-US" altLang="ja-JP" sz="1100" dirty="0">
                <a:latin typeface="+mn-ea"/>
              </a:rPr>
            </a:br>
            <a:r>
              <a:rPr kumimoji="1" lang="ja-JP" altLang="en-US" sz="1100">
                <a:latin typeface="+mn-ea"/>
              </a:rPr>
              <a:t>新しいパスワードを入力し「実行」をクリックします。</a:t>
            </a:r>
          </a:p>
        </p:txBody>
      </p:sp>
      <p:pic>
        <p:nvPicPr>
          <p:cNvPr id="4" name="図 3">
            <a:extLst>
              <a:ext uri="{FF2B5EF4-FFF2-40B4-BE49-F238E27FC236}">
                <a16:creationId xmlns:a16="http://schemas.microsoft.com/office/drawing/2014/main" id="{A726A16F-C38C-D7EC-558D-2C396E4C8085}"/>
              </a:ext>
            </a:extLst>
          </p:cNvPr>
          <p:cNvPicPr>
            <a:picLocks noChangeAspect="1"/>
          </p:cNvPicPr>
          <p:nvPr/>
        </p:nvPicPr>
        <p:blipFill>
          <a:blip r:embed="rId2"/>
          <a:stretch>
            <a:fillRect/>
          </a:stretch>
        </p:blipFill>
        <p:spPr>
          <a:xfrm>
            <a:off x="1033462" y="919745"/>
            <a:ext cx="4791075" cy="3248025"/>
          </a:xfrm>
          <a:prstGeom prst="rect">
            <a:avLst/>
          </a:prstGeom>
        </p:spPr>
      </p:pic>
      <p:sp>
        <p:nvSpPr>
          <p:cNvPr id="5" name="正方形/長方形 4">
            <a:extLst>
              <a:ext uri="{FF2B5EF4-FFF2-40B4-BE49-F238E27FC236}">
                <a16:creationId xmlns:a16="http://schemas.microsoft.com/office/drawing/2014/main" id="{DCFE350C-D6F6-8DAE-DDC3-64430F68C8D8}"/>
              </a:ext>
            </a:extLst>
          </p:cNvPr>
          <p:cNvSpPr/>
          <p:nvPr/>
        </p:nvSpPr>
        <p:spPr>
          <a:xfrm>
            <a:off x="2107096" y="1113185"/>
            <a:ext cx="2536466" cy="310101"/>
          </a:xfrm>
          <a:prstGeom prst="rect">
            <a:avLst/>
          </a:prstGeom>
          <a:solidFill>
            <a:srgbClr val="53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7B55594-636C-ABDE-D02F-EBFEFED33CF5}"/>
              </a:ext>
            </a:extLst>
          </p:cNvPr>
          <p:cNvSpPr/>
          <p:nvPr/>
        </p:nvSpPr>
        <p:spPr>
          <a:xfrm>
            <a:off x="1852654" y="3514479"/>
            <a:ext cx="779228" cy="310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8DD6115-1451-CA67-4A73-870067387C18}"/>
              </a:ext>
            </a:extLst>
          </p:cNvPr>
          <p:cNvSpPr txBox="1"/>
          <p:nvPr/>
        </p:nvSpPr>
        <p:spPr>
          <a:xfrm>
            <a:off x="410856" y="4422132"/>
            <a:ext cx="5895177" cy="600164"/>
          </a:xfrm>
          <a:prstGeom prst="rect">
            <a:avLst/>
          </a:prstGeom>
          <a:noFill/>
        </p:spPr>
        <p:txBody>
          <a:bodyPr wrap="square" rtlCol="0">
            <a:spAutoFit/>
          </a:bodyPr>
          <a:lstStyle/>
          <a:p>
            <a:pPr marL="228600" indent="-228600">
              <a:buFont typeface="+mj-lt"/>
              <a:buAutoNum type="arabicPeriod" startAt="4"/>
            </a:pPr>
            <a:r>
              <a:rPr kumimoji="1" lang="ja-JP" altLang="en-US" sz="1100">
                <a:latin typeface="+mn-ea"/>
              </a:rPr>
              <a:t>ログイン方法変更画面の表示</a:t>
            </a:r>
            <a:br>
              <a:rPr kumimoji="1" lang="en-US" altLang="ja-JP" sz="1100" dirty="0">
                <a:latin typeface="+mn-ea"/>
              </a:rPr>
            </a:br>
            <a:r>
              <a:rPr kumimoji="1" lang="ja-JP" altLang="en-US" sz="1100">
                <a:latin typeface="+mn-ea"/>
              </a:rPr>
              <a:t>ログイン方法変更画面へと戻ります。パスワードの作成日が変更していることを確認します。</a:t>
            </a:r>
          </a:p>
        </p:txBody>
      </p:sp>
      <p:pic>
        <p:nvPicPr>
          <p:cNvPr id="8" name="図 7">
            <a:extLst>
              <a:ext uri="{FF2B5EF4-FFF2-40B4-BE49-F238E27FC236}">
                <a16:creationId xmlns:a16="http://schemas.microsoft.com/office/drawing/2014/main" id="{C211ACB4-E57D-5848-4A62-B829F919FFDF}"/>
              </a:ext>
            </a:extLst>
          </p:cNvPr>
          <p:cNvPicPr>
            <a:picLocks noChangeAspect="1"/>
          </p:cNvPicPr>
          <p:nvPr/>
        </p:nvPicPr>
        <p:blipFill>
          <a:blip r:embed="rId3"/>
          <a:stretch>
            <a:fillRect/>
          </a:stretch>
        </p:blipFill>
        <p:spPr>
          <a:xfrm>
            <a:off x="962024" y="5133540"/>
            <a:ext cx="4933950" cy="1774825"/>
          </a:xfrm>
          <a:prstGeom prst="rect">
            <a:avLst/>
          </a:prstGeom>
        </p:spPr>
      </p:pic>
      <p:sp>
        <p:nvSpPr>
          <p:cNvPr id="9" name="正方形/長方形 8">
            <a:extLst>
              <a:ext uri="{FF2B5EF4-FFF2-40B4-BE49-F238E27FC236}">
                <a16:creationId xmlns:a16="http://schemas.microsoft.com/office/drawing/2014/main" id="{9347EF3A-D07A-F9E3-59A2-6DCAEAB41E7E}"/>
              </a:ext>
            </a:extLst>
          </p:cNvPr>
          <p:cNvSpPr/>
          <p:nvPr/>
        </p:nvSpPr>
        <p:spPr>
          <a:xfrm>
            <a:off x="2385391" y="6512124"/>
            <a:ext cx="946206" cy="1987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5804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56FC283-FBA2-655C-BC78-FF38B49A9E34}"/>
              </a:ext>
            </a:extLst>
          </p:cNvPr>
          <p:cNvSpPr>
            <a:spLocks noGrp="1"/>
          </p:cNvSpPr>
          <p:nvPr>
            <p:ph type="sldNum" sz="quarter" idx="4"/>
          </p:nvPr>
        </p:nvSpPr>
        <p:spPr/>
        <p:txBody>
          <a:bodyPr/>
          <a:lstStyle/>
          <a:p>
            <a:fld id="{A0BB1BDA-CE3E-4D53-A06F-2FBA10AB65BB}" type="slidenum">
              <a:rPr kumimoji="1" lang="ja-JP" altLang="en-US" smtClean="0"/>
              <a:pPr/>
              <a:t>22</a:t>
            </a:fld>
            <a:endParaRPr kumimoji="1" lang="ja-JP" altLang="en-US"/>
          </a:p>
        </p:txBody>
      </p:sp>
      <p:sp>
        <p:nvSpPr>
          <p:cNvPr id="3" name="テキスト ボックス 2">
            <a:extLst>
              <a:ext uri="{FF2B5EF4-FFF2-40B4-BE49-F238E27FC236}">
                <a16:creationId xmlns:a16="http://schemas.microsoft.com/office/drawing/2014/main" id="{BEF22C98-8744-7CF3-FF4F-634E43A499CF}"/>
              </a:ext>
            </a:extLst>
          </p:cNvPr>
          <p:cNvSpPr txBox="1"/>
          <p:nvPr/>
        </p:nvSpPr>
        <p:spPr>
          <a:xfrm>
            <a:off x="410857" y="1382361"/>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dirty="0">
                <a:latin typeface="+mn-ea"/>
              </a:rPr>
            </a:br>
            <a:r>
              <a:rPr kumimoji="1" lang="ja-JP" altLang="en-US" sz="1100">
                <a:latin typeface="+mn-ea"/>
              </a:rPr>
              <a:t>トップ画面の右上にある「ログイン」をタップし、ログイン画面に遷移します。</a:t>
            </a:r>
          </a:p>
        </p:txBody>
      </p:sp>
      <p:sp>
        <p:nvSpPr>
          <p:cNvPr id="4" name="テキスト ボックス 3">
            <a:extLst>
              <a:ext uri="{FF2B5EF4-FFF2-40B4-BE49-F238E27FC236}">
                <a16:creationId xmlns:a16="http://schemas.microsoft.com/office/drawing/2014/main" id="{6232294E-DD53-9C35-C73A-354E1647F6B3}"/>
              </a:ext>
            </a:extLst>
          </p:cNvPr>
          <p:cNvSpPr txBox="1"/>
          <p:nvPr/>
        </p:nvSpPr>
        <p:spPr>
          <a:xfrm>
            <a:off x="314828" y="335920"/>
            <a:ext cx="4966856" cy="307777"/>
          </a:xfrm>
          <a:prstGeom prst="rect">
            <a:avLst/>
          </a:prstGeom>
          <a:noFill/>
        </p:spPr>
        <p:txBody>
          <a:bodyPr wrap="square">
            <a:spAutoFit/>
          </a:bodyPr>
          <a:lstStyle/>
          <a:p>
            <a:r>
              <a:rPr lang="en-US" altLang="ja-JP" sz="1400" b="1" dirty="0">
                <a:solidFill>
                  <a:srgbClr val="00A1EE"/>
                </a:solidFill>
              </a:rPr>
              <a:t>【3】</a:t>
            </a:r>
            <a:r>
              <a:rPr lang="ja-JP" altLang="en-US" sz="1400" b="1" dirty="0">
                <a:solidFill>
                  <a:srgbClr val="00A1EE"/>
                </a:solidFill>
              </a:rPr>
              <a:t>パスワードを忘れた場合</a:t>
            </a:r>
          </a:p>
        </p:txBody>
      </p:sp>
      <p:sp>
        <p:nvSpPr>
          <p:cNvPr id="5" name="テキスト ボックス 4">
            <a:extLst>
              <a:ext uri="{FF2B5EF4-FFF2-40B4-BE49-F238E27FC236}">
                <a16:creationId xmlns:a16="http://schemas.microsoft.com/office/drawing/2014/main" id="{0A2BB2BA-FF00-0496-7838-A5E5862085BC}"/>
              </a:ext>
            </a:extLst>
          </p:cNvPr>
          <p:cNvSpPr txBox="1"/>
          <p:nvPr/>
        </p:nvSpPr>
        <p:spPr>
          <a:xfrm>
            <a:off x="357986" y="1120751"/>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a:latin typeface="+mn-ea"/>
              </a:rPr>
              <a:t>パスワードの再発行</a:t>
            </a:r>
          </a:p>
        </p:txBody>
      </p:sp>
      <p:sp>
        <p:nvSpPr>
          <p:cNvPr id="6" name="テキスト ボックス 5">
            <a:extLst>
              <a:ext uri="{FF2B5EF4-FFF2-40B4-BE49-F238E27FC236}">
                <a16:creationId xmlns:a16="http://schemas.microsoft.com/office/drawing/2014/main" id="{192A85D5-5804-3C28-4646-7088D8363D79}"/>
              </a:ext>
            </a:extLst>
          </p:cNvPr>
          <p:cNvSpPr txBox="1"/>
          <p:nvPr/>
        </p:nvSpPr>
        <p:spPr>
          <a:xfrm>
            <a:off x="419713" y="643697"/>
            <a:ext cx="6132315" cy="430887"/>
          </a:xfrm>
          <a:prstGeom prst="rect">
            <a:avLst/>
          </a:prstGeom>
          <a:noFill/>
        </p:spPr>
        <p:txBody>
          <a:bodyPr wrap="square" rtlCol="0">
            <a:spAutoFit/>
          </a:bodyPr>
          <a:lstStyle/>
          <a:p>
            <a:r>
              <a:rPr kumimoji="1" lang="en-US" altLang="ja-JP" sz="1100" dirty="0">
                <a:latin typeface="+mn-ea"/>
              </a:rPr>
              <a:t>KOSMO Web</a:t>
            </a:r>
            <a:r>
              <a:rPr kumimoji="1" lang="ja-JP" altLang="en-US" sz="1100">
                <a:latin typeface="+mn-ea"/>
              </a:rPr>
              <a:t>のパスワードを忘れた場合は、次の手順で申請をします。</a:t>
            </a:r>
          </a:p>
          <a:p>
            <a:r>
              <a:rPr kumimoji="1" lang="ja-JP" altLang="en-US" sz="1100">
                <a:latin typeface="+mn-ea"/>
              </a:rPr>
              <a:t>なお、本手順はログイン前の画面より説明をします。</a:t>
            </a:r>
          </a:p>
        </p:txBody>
      </p:sp>
      <p:pic>
        <p:nvPicPr>
          <p:cNvPr id="7" name="図 6">
            <a:extLst>
              <a:ext uri="{FF2B5EF4-FFF2-40B4-BE49-F238E27FC236}">
                <a16:creationId xmlns:a16="http://schemas.microsoft.com/office/drawing/2014/main" id="{75C531F8-A7C4-97EE-A923-E13C6771C32C}"/>
              </a:ext>
            </a:extLst>
          </p:cNvPr>
          <p:cNvPicPr/>
          <p:nvPr/>
        </p:nvPicPr>
        <p:blipFill rotWithShape="1">
          <a:blip r:embed="rId2"/>
          <a:srcRect b="43959"/>
          <a:stretch/>
        </p:blipFill>
        <p:spPr>
          <a:xfrm>
            <a:off x="1943672" y="1939368"/>
            <a:ext cx="2892584" cy="2018290"/>
          </a:xfrm>
          <a:prstGeom prst="rect">
            <a:avLst/>
          </a:prstGeom>
        </p:spPr>
      </p:pic>
      <p:sp>
        <p:nvSpPr>
          <p:cNvPr id="8" name="正方形/長方形 7">
            <a:extLst>
              <a:ext uri="{FF2B5EF4-FFF2-40B4-BE49-F238E27FC236}">
                <a16:creationId xmlns:a16="http://schemas.microsoft.com/office/drawing/2014/main" id="{976973C9-C134-91F2-F001-74D189B9BAA1}"/>
              </a:ext>
            </a:extLst>
          </p:cNvPr>
          <p:cNvSpPr/>
          <p:nvPr/>
        </p:nvSpPr>
        <p:spPr>
          <a:xfrm>
            <a:off x="3769059" y="2387028"/>
            <a:ext cx="900752" cy="163773"/>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6D970F9-D36A-E477-6E59-47C2458D0F3B}"/>
              </a:ext>
            </a:extLst>
          </p:cNvPr>
          <p:cNvSpPr txBox="1"/>
          <p:nvPr/>
        </p:nvSpPr>
        <p:spPr>
          <a:xfrm>
            <a:off x="410856" y="4189874"/>
            <a:ext cx="5895177" cy="430887"/>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ログイン画面の表示</a:t>
            </a:r>
            <a:br>
              <a:rPr kumimoji="1" lang="en-US" altLang="ja-JP" sz="1100" dirty="0">
                <a:latin typeface="+mn-ea"/>
              </a:rPr>
            </a:br>
            <a:r>
              <a:rPr kumimoji="1" lang="ja-JP" altLang="en-US" sz="1100">
                <a:latin typeface="+mn-ea"/>
              </a:rPr>
              <a:t>「パスワードを忘れた方はこちら」のリンクをタップします。</a:t>
            </a:r>
          </a:p>
        </p:txBody>
      </p:sp>
      <p:pic>
        <p:nvPicPr>
          <p:cNvPr id="10" name="図 9">
            <a:extLst>
              <a:ext uri="{FF2B5EF4-FFF2-40B4-BE49-F238E27FC236}">
                <a16:creationId xmlns:a16="http://schemas.microsoft.com/office/drawing/2014/main" id="{AA29F0FD-0DBC-34BF-631E-95F60B8D7AD1}"/>
              </a:ext>
            </a:extLst>
          </p:cNvPr>
          <p:cNvPicPr>
            <a:picLocks noChangeAspect="1"/>
          </p:cNvPicPr>
          <p:nvPr/>
        </p:nvPicPr>
        <p:blipFill>
          <a:blip r:embed="rId3"/>
          <a:stretch>
            <a:fillRect/>
          </a:stretch>
        </p:blipFill>
        <p:spPr>
          <a:xfrm>
            <a:off x="1914385" y="4706693"/>
            <a:ext cx="2921871" cy="3259939"/>
          </a:xfrm>
          <a:prstGeom prst="rect">
            <a:avLst/>
          </a:prstGeom>
        </p:spPr>
      </p:pic>
      <p:sp>
        <p:nvSpPr>
          <p:cNvPr id="11" name="正方形/長方形 10">
            <a:extLst>
              <a:ext uri="{FF2B5EF4-FFF2-40B4-BE49-F238E27FC236}">
                <a16:creationId xmlns:a16="http://schemas.microsoft.com/office/drawing/2014/main" id="{073AF2C2-651E-3644-2F3F-09B999A37061}"/>
              </a:ext>
            </a:extLst>
          </p:cNvPr>
          <p:cNvSpPr/>
          <p:nvPr/>
        </p:nvSpPr>
        <p:spPr>
          <a:xfrm>
            <a:off x="2130950" y="4937098"/>
            <a:ext cx="1900361" cy="183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54397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C0A0270-2AF1-FB18-F15E-EC0E26F8CAC4}"/>
              </a:ext>
            </a:extLst>
          </p:cNvPr>
          <p:cNvSpPr>
            <a:spLocks noGrp="1"/>
          </p:cNvSpPr>
          <p:nvPr>
            <p:ph type="sldNum" sz="quarter" idx="4"/>
          </p:nvPr>
        </p:nvSpPr>
        <p:spPr/>
        <p:txBody>
          <a:bodyPr/>
          <a:lstStyle/>
          <a:p>
            <a:fld id="{A0BB1BDA-CE3E-4D53-A06F-2FBA10AB65BB}" type="slidenum">
              <a:rPr kumimoji="1" lang="ja-JP" altLang="en-US" smtClean="0"/>
              <a:pPr/>
              <a:t>23</a:t>
            </a:fld>
            <a:endParaRPr kumimoji="1" lang="ja-JP" altLang="en-US"/>
          </a:p>
        </p:txBody>
      </p:sp>
      <p:sp>
        <p:nvSpPr>
          <p:cNvPr id="3" name="テキスト ボックス 2">
            <a:extLst>
              <a:ext uri="{FF2B5EF4-FFF2-40B4-BE49-F238E27FC236}">
                <a16:creationId xmlns:a16="http://schemas.microsoft.com/office/drawing/2014/main" id="{CFA73664-9722-23B9-4F68-3F6235497786}"/>
              </a:ext>
            </a:extLst>
          </p:cNvPr>
          <p:cNvSpPr txBox="1"/>
          <p:nvPr/>
        </p:nvSpPr>
        <p:spPr>
          <a:xfrm>
            <a:off x="410857" y="404350"/>
            <a:ext cx="5895177" cy="430887"/>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パスワード更新メール送信画面</a:t>
            </a:r>
            <a:br>
              <a:rPr kumimoji="1" lang="en-US" altLang="ja-JP" sz="1100" dirty="0">
                <a:latin typeface="+mn-ea"/>
              </a:rPr>
            </a:br>
            <a:r>
              <a:rPr kumimoji="1" lang="ja-JP" altLang="en-US" sz="1100">
                <a:latin typeface="+mn-ea"/>
              </a:rPr>
              <a:t>「ユーザ</a:t>
            </a:r>
            <a:r>
              <a:rPr kumimoji="1" lang="en-US" altLang="ja-JP" sz="1100" dirty="0">
                <a:latin typeface="+mn-ea"/>
              </a:rPr>
              <a:t>ID</a:t>
            </a:r>
            <a:r>
              <a:rPr kumimoji="1" lang="ja-JP" altLang="en-US" sz="1100">
                <a:latin typeface="+mn-ea"/>
              </a:rPr>
              <a:t>」を入力して「実行」をタップします。</a:t>
            </a:r>
          </a:p>
        </p:txBody>
      </p:sp>
      <p:pic>
        <p:nvPicPr>
          <p:cNvPr id="4" name="図 3">
            <a:extLst>
              <a:ext uri="{FF2B5EF4-FFF2-40B4-BE49-F238E27FC236}">
                <a16:creationId xmlns:a16="http://schemas.microsoft.com/office/drawing/2014/main" id="{B5A81446-3863-3787-6AD9-8373728E22AE}"/>
              </a:ext>
            </a:extLst>
          </p:cNvPr>
          <p:cNvPicPr>
            <a:picLocks noChangeAspect="1"/>
          </p:cNvPicPr>
          <p:nvPr/>
        </p:nvPicPr>
        <p:blipFill>
          <a:blip r:embed="rId2"/>
          <a:srcRect b="22075"/>
          <a:stretch>
            <a:fillRect/>
          </a:stretch>
        </p:blipFill>
        <p:spPr>
          <a:xfrm>
            <a:off x="1659900" y="954507"/>
            <a:ext cx="3397090" cy="3052951"/>
          </a:xfrm>
          <a:prstGeom prst="rect">
            <a:avLst/>
          </a:prstGeom>
          <a:ln>
            <a:solidFill>
              <a:srgbClr val="E6E6E6"/>
            </a:solidFill>
          </a:ln>
        </p:spPr>
      </p:pic>
      <p:sp>
        <p:nvSpPr>
          <p:cNvPr id="5" name="正方形/長方形 4">
            <a:extLst>
              <a:ext uri="{FF2B5EF4-FFF2-40B4-BE49-F238E27FC236}">
                <a16:creationId xmlns:a16="http://schemas.microsoft.com/office/drawing/2014/main" id="{F77601F2-8EF2-C25C-08D5-554653A82A42}"/>
              </a:ext>
            </a:extLst>
          </p:cNvPr>
          <p:cNvSpPr/>
          <p:nvPr/>
        </p:nvSpPr>
        <p:spPr>
          <a:xfrm>
            <a:off x="1892410" y="1200647"/>
            <a:ext cx="2178658" cy="238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6C0E2AA-0796-72C3-E73E-80F964FBC9F2}"/>
              </a:ext>
            </a:extLst>
          </p:cNvPr>
          <p:cNvSpPr txBox="1"/>
          <p:nvPr/>
        </p:nvSpPr>
        <p:spPr>
          <a:xfrm>
            <a:off x="410857" y="4253598"/>
            <a:ext cx="5895177" cy="769441"/>
          </a:xfrm>
          <a:prstGeom prst="rect">
            <a:avLst/>
          </a:prstGeom>
          <a:noFill/>
        </p:spPr>
        <p:txBody>
          <a:bodyPr wrap="square" rtlCol="0">
            <a:spAutoFit/>
          </a:bodyPr>
          <a:lstStyle/>
          <a:p>
            <a:pPr marL="228600" indent="-228600">
              <a:buFont typeface="+mj-lt"/>
              <a:buAutoNum type="arabicPeriod" startAt="4"/>
            </a:pPr>
            <a:r>
              <a:rPr kumimoji="1" lang="ja-JP" altLang="en-US" sz="1100">
                <a:latin typeface="+mn-ea"/>
              </a:rPr>
              <a:t>パスワード更新案内画面の表示</a:t>
            </a:r>
            <a:br>
              <a:rPr kumimoji="1" lang="en-US" altLang="ja-JP" sz="1100" dirty="0">
                <a:latin typeface="+mn-ea"/>
              </a:rPr>
            </a:br>
            <a:r>
              <a:rPr kumimoji="1" lang="en-US" altLang="ja-JP" sz="1100" dirty="0">
                <a:latin typeface="+mn-ea"/>
              </a:rPr>
              <a:t>KOSMO Web</a:t>
            </a:r>
            <a:r>
              <a:rPr kumimoji="1" lang="ja-JP" altLang="en-US" sz="1100">
                <a:latin typeface="+mn-ea"/>
              </a:rPr>
              <a:t>ログイン後のトップ画面が表示されます。</a:t>
            </a:r>
            <a:br>
              <a:rPr kumimoji="1" lang="en-US" altLang="ja-JP" sz="1100" dirty="0">
                <a:latin typeface="+mn-ea"/>
              </a:rPr>
            </a:br>
            <a:r>
              <a:rPr kumimoji="1" lang="ja-JP" altLang="en-US" sz="1100">
                <a:latin typeface="+mn-ea"/>
              </a:rPr>
              <a:t>メッセージを確認する旨のメッセージが表示されるため、指定したメールアドレスの受信ボックスを確認します。</a:t>
            </a:r>
          </a:p>
        </p:txBody>
      </p:sp>
      <p:pic>
        <p:nvPicPr>
          <p:cNvPr id="9" name="図 8">
            <a:extLst>
              <a:ext uri="{FF2B5EF4-FFF2-40B4-BE49-F238E27FC236}">
                <a16:creationId xmlns:a16="http://schemas.microsoft.com/office/drawing/2014/main" id="{30C2AF85-4EDE-9A4E-69BB-1E6E75CCBE47}"/>
              </a:ext>
            </a:extLst>
          </p:cNvPr>
          <p:cNvPicPr>
            <a:picLocks noChangeAspect="1"/>
          </p:cNvPicPr>
          <p:nvPr/>
        </p:nvPicPr>
        <p:blipFill>
          <a:blip r:embed="rId3"/>
          <a:stretch>
            <a:fillRect/>
          </a:stretch>
        </p:blipFill>
        <p:spPr>
          <a:xfrm>
            <a:off x="1659900" y="5098480"/>
            <a:ext cx="3365457" cy="4336919"/>
          </a:xfrm>
          <a:prstGeom prst="rect">
            <a:avLst/>
          </a:prstGeom>
        </p:spPr>
      </p:pic>
      <p:sp>
        <p:nvSpPr>
          <p:cNvPr id="10" name="正方形/長方形 9">
            <a:extLst>
              <a:ext uri="{FF2B5EF4-FFF2-40B4-BE49-F238E27FC236}">
                <a16:creationId xmlns:a16="http://schemas.microsoft.com/office/drawing/2014/main" id="{CD9008AA-AE89-4FC4-56F9-9DFCAC6F9653}"/>
              </a:ext>
            </a:extLst>
          </p:cNvPr>
          <p:cNvSpPr/>
          <p:nvPr/>
        </p:nvSpPr>
        <p:spPr>
          <a:xfrm>
            <a:off x="1814223" y="5416163"/>
            <a:ext cx="2178658" cy="238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2959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B152E82-EB7C-5C21-F088-CA18ABE86093}"/>
              </a:ext>
            </a:extLst>
          </p:cNvPr>
          <p:cNvSpPr>
            <a:spLocks noGrp="1"/>
          </p:cNvSpPr>
          <p:nvPr>
            <p:ph type="sldNum" sz="quarter" idx="4"/>
          </p:nvPr>
        </p:nvSpPr>
        <p:spPr/>
        <p:txBody>
          <a:bodyPr/>
          <a:lstStyle/>
          <a:p>
            <a:fld id="{A0BB1BDA-CE3E-4D53-A06F-2FBA10AB65BB}" type="slidenum">
              <a:rPr kumimoji="1" lang="ja-JP" altLang="en-US" smtClean="0"/>
              <a:pPr/>
              <a:t>24</a:t>
            </a:fld>
            <a:endParaRPr kumimoji="1" lang="ja-JP" altLang="en-US"/>
          </a:p>
        </p:txBody>
      </p:sp>
      <p:sp>
        <p:nvSpPr>
          <p:cNvPr id="8" name="テキスト ボックス 7">
            <a:extLst>
              <a:ext uri="{FF2B5EF4-FFF2-40B4-BE49-F238E27FC236}">
                <a16:creationId xmlns:a16="http://schemas.microsoft.com/office/drawing/2014/main" id="{551B2B4F-587D-0C5B-B663-84F9BA935AC9}"/>
              </a:ext>
            </a:extLst>
          </p:cNvPr>
          <p:cNvSpPr txBox="1"/>
          <p:nvPr/>
        </p:nvSpPr>
        <p:spPr>
          <a:xfrm>
            <a:off x="410857" y="404350"/>
            <a:ext cx="5895177" cy="1277273"/>
          </a:xfrm>
          <a:prstGeom prst="rect">
            <a:avLst/>
          </a:prstGeom>
          <a:noFill/>
        </p:spPr>
        <p:txBody>
          <a:bodyPr wrap="square" rtlCol="0">
            <a:spAutoFit/>
          </a:bodyPr>
          <a:lstStyle/>
          <a:p>
            <a:pPr marL="228600" indent="-228600">
              <a:buFont typeface="+mj-lt"/>
              <a:buAutoNum type="arabicPeriod" startAt="5"/>
            </a:pPr>
            <a:r>
              <a:rPr kumimoji="1" lang="ja-JP" altLang="en-US" sz="1100" dirty="0">
                <a:latin typeface="+mn-ea"/>
              </a:rPr>
              <a:t>パスワードリセットのメール</a:t>
            </a:r>
            <a:br>
              <a:rPr kumimoji="1" lang="en-US" altLang="ja-JP" sz="1100" dirty="0">
                <a:latin typeface="+mn-ea"/>
              </a:rPr>
            </a:br>
            <a:r>
              <a:rPr kumimoji="1" lang="ja-JP" altLang="en-US" sz="1100" dirty="0">
                <a:latin typeface="+mn-ea"/>
              </a:rPr>
              <a:t>受信したパスワードリセットメールの本文「パスワードをリセット」のリンクをタップします。</a:t>
            </a:r>
            <a:br>
              <a:rPr kumimoji="1" lang="en-US" altLang="ja-JP" sz="1100" dirty="0">
                <a:latin typeface="+mn-ea"/>
              </a:rPr>
            </a:br>
            <a:r>
              <a:rPr kumimoji="1" lang="en-US" altLang="ja-JP" sz="1100" dirty="0">
                <a:latin typeface="+mn-ea"/>
              </a:rPr>
              <a:t>※</a:t>
            </a:r>
            <a:r>
              <a:rPr kumimoji="1" lang="ja-JP" altLang="en-US" sz="1100" dirty="0">
                <a:latin typeface="+mn-ea"/>
              </a:rPr>
              <a:t>メール本文「パスワードをリセット」リンクの有効時間は</a:t>
            </a:r>
            <a:r>
              <a:rPr kumimoji="1" lang="en-US" altLang="ja-JP" sz="1100" dirty="0">
                <a:latin typeface="+mn-ea"/>
              </a:rPr>
              <a:t>5</a:t>
            </a:r>
            <a:r>
              <a:rPr kumimoji="1" lang="ja-JP" altLang="en-US" sz="1100" dirty="0">
                <a:latin typeface="+mn-ea"/>
              </a:rPr>
              <a:t>分です。無効になった</a:t>
            </a:r>
            <a:br>
              <a:rPr kumimoji="1" lang="en-US" altLang="ja-JP" sz="1100" dirty="0">
                <a:latin typeface="+mn-ea"/>
              </a:rPr>
            </a:br>
            <a:r>
              <a:rPr kumimoji="1" lang="en-US" altLang="ja-JP" sz="1100" dirty="0">
                <a:latin typeface="+mn-ea"/>
              </a:rPr>
              <a:t>    </a:t>
            </a:r>
            <a:r>
              <a:rPr kumimoji="1" lang="ja-JP" altLang="en-US" sz="1100" dirty="0">
                <a:latin typeface="+mn-ea"/>
              </a:rPr>
              <a:t>際は、再度「</a:t>
            </a:r>
            <a:r>
              <a:rPr kumimoji="1" lang="en-US" altLang="ja-JP" sz="1100" dirty="0">
                <a:latin typeface="+mn-ea"/>
              </a:rPr>
              <a:t>【3】</a:t>
            </a:r>
            <a:r>
              <a:rPr kumimoji="1" lang="ja-JP" altLang="en-US" sz="1100" dirty="0">
                <a:latin typeface="+mn-ea"/>
              </a:rPr>
              <a:t>パスワードを忘れた場合」の手順</a:t>
            </a:r>
            <a:r>
              <a:rPr kumimoji="1" lang="en-US" altLang="ja-JP" sz="1100" dirty="0">
                <a:latin typeface="+mn-ea"/>
              </a:rPr>
              <a:t>1</a:t>
            </a:r>
            <a:r>
              <a:rPr kumimoji="1" lang="ja-JP" altLang="en-US" sz="1100" dirty="0">
                <a:latin typeface="+mn-ea"/>
              </a:rPr>
              <a:t>からはじめます。</a:t>
            </a:r>
            <a:br>
              <a:rPr kumimoji="1" lang="en-US" altLang="ja-JP" sz="1100" dirty="0">
                <a:latin typeface="+mn-ea"/>
              </a:rPr>
            </a:br>
            <a:r>
              <a:rPr kumimoji="1" lang="en-US" altLang="ja-JP" sz="1100" dirty="0">
                <a:latin typeface="+mn-ea"/>
              </a:rPr>
              <a:t>※</a:t>
            </a:r>
            <a:r>
              <a:rPr kumimoji="1" lang="ja-JP" altLang="en-US" sz="1100" dirty="0">
                <a:latin typeface="+mn-ea"/>
              </a:rPr>
              <a:t>メールを受信できない場合は、迷惑メールフォルダに受信されていないか、また</a:t>
            </a:r>
            <a:br>
              <a:rPr kumimoji="1" lang="en-US" altLang="ja-JP" sz="1100" dirty="0">
                <a:latin typeface="+mn-ea"/>
              </a:rPr>
            </a:br>
            <a:r>
              <a:rPr kumimoji="1" lang="en-US" altLang="ja-JP" sz="1100" dirty="0">
                <a:latin typeface="+mn-ea"/>
              </a:rPr>
              <a:t>   </a:t>
            </a:r>
            <a:r>
              <a:rPr kumimoji="1" lang="ja-JP" altLang="en-US" sz="1100" dirty="0">
                <a:latin typeface="+mn-ea"/>
              </a:rPr>
              <a:t>ドメイン受信設定を確認します。</a:t>
            </a:r>
          </a:p>
        </p:txBody>
      </p:sp>
      <p:pic>
        <p:nvPicPr>
          <p:cNvPr id="9" name="図 8">
            <a:extLst>
              <a:ext uri="{FF2B5EF4-FFF2-40B4-BE49-F238E27FC236}">
                <a16:creationId xmlns:a16="http://schemas.microsoft.com/office/drawing/2014/main" id="{C1B26D4F-AEBD-DE58-564A-FB30808F6039}"/>
              </a:ext>
            </a:extLst>
          </p:cNvPr>
          <p:cNvPicPr>
            <a:picLocks noChangeAspect="1"/>
          </p:cNvPicPr>
          <p:nvPr/>
        </p:nvPicPr>
        <p:blipFill>
          <a:blip r:embed="rId2"/>
          <a:srcRect t="23058" b="28061"/>
          <a:stretch>
            <a:fillRect/>
          </a:stretch>
        </p:blipFill>
        <p:spPr>
          <a:xfrm>
            <a:off x="1781515" y="1765189"/>
            <a:ext cx="3153860" cy="2926082"/>
          </a:xfrm>
          <a:prstGeom prst="rect">
            <a:avLst/>
          </a:prstGeom>
          <a:ln>
            <a:solidFill>
              <a:srgbClr val="E6E6E6"/>
            </a:solidFill>
          </a:ln>
        </p:spPr>
      </p:pic>
      <p:sp>
        <p:nvSpPr>
          <p:cNvPr id="10" name="テキスト ボックス 9">
            <a:extLst>
              <a:ext uri="{FF2B5EF4-FFF2-40B4-BE49-F238E27FC236}">
                <a16:creationId xmlns:a16="http://schemas.microsoft.com/office/drawing/2014/main" id="{E6D50C8D-0ECF-FDEF-B27B-CA6EA0D8D2B5}"/>
              </a:ext>
            </a:extLst>
          </p:cNvPr>
          <p:cNvSpPr txBox="1"/>
          <p:nvPr/>
        </p:nvSpPr>
        <p:spPr>
          <a:xfrm>
            <a:off x="410857" y="4852525"/>
            <a:ext cx="5895177" cy="600164"/>
          </a:xfrm>
          <a:prstGeom prst="rect">
            <a:avLst/>
          </a:prstGeom>
          <a:noFill/>
        </p:spPr>
        <p:txBody>
          <a:bodyPr wrap="square" rtlCol="0">
            <a:spAutoFit/>
          </a:bodyPr>
          <a:lstStyle/>
          <a:p>
            <a:pPr marL="228600" indent="-228600">
              <a:buFont typeface="+mj-lt"/>
              <a:buAutoNum type="arabicPeriod" startAt="6"/>
            </a:pPr>
            <a:r>
              <a:rPr kumimoji="1" lang="ja-JP" altLang="en-US" sz="1100" dirty="0">
                <a:latin typeface="+mn-ea"/>
              </a:rPr>
              <a:t>パスワード更新画面の表示</a:t>
            </a:r>
            <a:br>
              <a:rPr kumimoji="1" lang="en-US" altLang="ja-JP" sz="1100" dirty="0">
                <a:latin typeface="+mn-ea"/>
              </a:rPr>
            </a:br>
            <a:r>
              <a:rPr kumimoji="1" lang="ja-JP" altLang="en-US" sz="1100" dirty="0">
                <a:latin typeface="+mn-ea"/>
              </a:rPr>
              <a:t>パスワード更新画面が表示されます。新しいパスワードを入力して「実行」をタップします。</a:t>
            </a:r>
          </a:p>
        </p:txBody>
      </p:sp>
      <p:pic>
        <p:nvPicPr>
          <p:cNvPr id="11" name="図 10">
            <a:extLst>
              <a:ext uri="{FF2B5EF4-FFF2-40B4-BE49-F238E27FC236}">
                <a16:creationId xmlns:a16="http://schemas.microsoft.com/office/drawing/2014/main" id="{97B13C5C-5AD7-C18B-889B-8A29A9A87BE3}"/>
              </a:ext>
            </a:extLst>
          </p:cNvPr>
          <p:cNvPicPr>
            <a:picLocks noChangeAspect="1"/>
          </p:cNvPicPr>
          <p:nvPr/>
        </p:nvPicPr>
        <p:blipFill>
          <a:blip r:embed="rId3"/>
          <a:srcRect t="16134" b="11779"/>
          <a:stretch>
            <a:fillRect/>
          </a:stretch>
        </p:blipFill>
        <p:spPr>
          <a:xfrm>
            <a:off x="1651929" y="5529551"/>
            <a:ext cx="3413031" cy="2989691"/>
          </a:xfrm>
          <a:prstGeom prst="rect">
            <a:avLst/>
          </a:prstGeom>
          <a:ln>
            <a:solidFill>
              <a:srgbClr val="E6E6E6"/>
            </a:solidFill>
          </a:ln>
        </p:spPr>
      </p:pic>
    </p:spTree>
    <p:extLst>
      <p:ext uri="{BB962C8B-B14F-4D97-AF65-F5344CB8AC3E}">
        <p14:creationId xmlns:p14="http://schemas.microsoft.com/office/powerpoint/2010/main" val="847743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068F922-F6F0-8F07-F690-BA382CEB3E98}"/>
              </a:ext>
            </a:extLst>
          </p:cNvPr>
          <p:cNvSpPr>
            <a:spLocks noGrp="1"/>
          </p:cNvSpPr>
          <p:nvPr>
            <p:ph type="sldNum" sz="quarter" idx="4"/>
          </p:nvPr>
        </p:nvSpPr>
        <p:spPr/>
        <p:txBody>
          <a:bodyPr/>
          <a:lstStyle/>
          <a:p>
            <a:fld id="{A0BB1BDA-CE3E-4D53-A06F-2FBA10AB65BB}" type="slidenum">
              <a:rPr kumimoji="1" lang="ja-JP" altLang="en-US" smtClean="0"/>
              <a:pPr/>
              <a:t>25</a:t>
            </a:fld>
            <a:endParaRPr kumimoji="1" lang="ja-JP" altLang="en-US"/>
          </a:p>
        </p:txBody>
      </p:sp>
      <p:sp>
        <p:nvSpPr>
          <p:cNvPr id="9" name="テキスト ボックス 8">
            <a:extLst>
              <a:ext uri="{FF2B5EF4-FFF2-40B4-BE49-F238E27FC236}">
                <a16:creationId xmlns:a16="http://schemas.microsoft.com/office/drawing/2014/main" id="{0F92573A-7042-5E02-94A1-DC67591672A9}"/>
              </a:ext>
            </a:extLst>
          </p:cNvPr>
          <p:cNvSpPr txBox="1"/>
          <p:nvPr/>
        </p:nvSpPr>
        <p:spPr>
          <a:xfrm>
            <a:off x="410857" y="499600"/>
            <a:ext cx="5895177" cy="430887"/>
          </a:xfrm>
          <a:prstGeom prst="rect">
            <a:avLst/>
          </a:prstGeom>
          <a:noFill/>
        </p:spPr>
        <p:txBody>
          <a:bodyPr wrap="square" rtlCol="0">
            <a:spAutoFit/>
          </a:bodyPr>
          <a:lstStyle/>
          <a:p>
            <a:pPr marL="228600" indent="-228600">
              <a:buFont typeface="+mj-lt"/>
              <a:buAutoNum type="arabicPeriod" startAt="7"/>
            </a:pPr>
            <a:r>
              <a:rPr kumimoji="1" lang="ja-JP" altLang="en-US" sz="1100" dirty="0">
                <a:latin typeface="+mn-ea"/>
              </a:rPr>
              <a:t>アカウントの更新完了画面の表示</a:t>
            </a:r>
            <a:br>
              <a:rPr kumimoji="1" lang="en-US" altLang="ja-JP" sz="1100" dirty="0">
                <a:latin typeface="+mn-ea"/>
              </a:rPr>
            </a:br>
            <a:r>
              <a:rPr kumimoji="1" lang="ja-JP" altLang="en-US" sz="1100" dirty="0">
                <a:latin typeface="+mn-ea"/>
              </a:rPr>
              <a:t>アカウントの更新完了画面が表示されます。</a:t>
            </a:r>
          </a:p>
        </p:txBody>
      </p:sp>
      <p:pic>
        <p:nvPicPr>
          <p:cNvPr id="10" name="図 9">
            <a:extLst>
              <a:ext uri="{FF2B5EF4-FFF2-40B4-BE49-F238E27FC236}">
                <a16:creationId xmlns:a16="http://schemas.microsoft.com/office/drawing/2014/main" id="{E331796E-0B83-281D-60EF-82BD405E0F19}"/>
              </a:ext>
            </a:extLst>
          </p:cNvPr>
          <p:cNvPicPr>
            <a:picLocks noChangeAspect="1"/>
          </p:cNvPicPr>
          <p:nvPr/>
        </p:nvPicPr>
        <p:blipFill>
          <a:blip r:embed="rId2"/>
          <a:stretch>
            <a:fillRect/>
          </a:stretch>
        </p:blipFill>
        <p:spPr>
          <a:xfrm>
            <a:off x="1328746" y="1021770"/>
            <a:ext cx="4200508" cy="1652159"/>
          </a:xfrm>
          <a:prstGeom prst="rect">
            <a:avLst/>
          </a:prstGeom>
        </p:spPr>
      </p:pic>
    </p:spTree>
    <p:extLst>
      <p:ext uri="{BB962C8B-B14F-4D97-AF65-F5344CB8AC3E}">
        <p14:creationId xmlns:p14="http://schemas.microsoft.com/office/powerpoint/2010/main" val="3456876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4B293E0-435A-45A3-5EAC-FFA53F696024}"/>
              </a:ext>
            </a:extLst>
          </p:cNvPr>
          <p:cNvSpPr>
            <a:spLocks noGrp="1"/>
          </p:cNvSpPr>
          <p:nvPr>
            <p:ph type="sldNum" sz="quarter" idx="4"/>
          </p:nvPr>
        </p:nvSpPr>
        <p:spPr/>
        <p:txBody>
          <a:bodyPr/>
          <a:lstStyle/>
          <a:p>
            <a:fld id="{A0BB1BDA-CE3E-4D53-A06F-2FBA10AB65BB}" type="slidenum">
              <a:rPr kumimoji="1" lang="ja-JP" altLang="en-US" smtClean="0"/>
              <a:pPr/>
              <a:t>26</a:t>
            </a:fld>
            <a:endParaRPr kumimoji="1" lang="ja-JP" altLang="en-US"/>
          </a:p>
        </p:txBody>
      </p:sp>
      <p:sp>
        <p:nvSpPr>
          <p:cNvPr id="3" name="テキスト ボックス 2">
            <a:extLst>
              <a:ext uri="{FF2B5EF4-FFF2-40B4-BE49-F238E27FC236}">
                <a16:creationId xmlns:a16="http://schemas.microsoft.com/office/drawing/2014/main" id="{D503911B-0D65-E879-6AB3-B6F28438702E}"/>
              </a:ext>
            </a:extLst>
          </p:cNvPr>
          <p:cNvSpPr txBox="1"/>
          <p:nvPr/>
        </p:nvSpPr>
        <p:spPr>
          <a:xfrm>
            <a:off x="410857" y="1382361"/>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dirty="0">
                <a:latin typeface="+mn-ea"/>
              </a:rPr>
            </a:br>
            <a:r>
              <a:rPr kumimoji="1" lang="ja-JP" altLang="en-US" sz="1100">
                <a:latin typeface="+mn-ea"/>
              </a:rPr>
              <a:t>トップ画面の右上にある「ログイン」をタップし、ログイン画面に遷移します。</a:t>
            </a:r>
          </a:p>
        </p:txBody>
      </p:sp>
      <p:sp>
        <p:nvSpPr>
          <p:cNvPr id="4" name="テキスト ボックス 3">
            <a:extLst>
              <a:ext uri="{FF2B5EF4-FFF2-40B4-BE49-F238E27FC236}">
                <a16:creationId xmlns:a16="http://schemas.microsoft.com/office/drawing/2014/main" id="{55CB1267-BDD9-2FD1-ED86-1547DBA3329F}"/>
              </a:ext>
            </a:extLst>
          </p:cNvPr>
          <p:cNvSpPr txBox="1"/>
          <p:nvPr/>
        </p:nvSpPr>
        <p:spPr>
          <a:xfrm>
            <a:off x="314828" y="335920"/>
            <a:ext cx="4966856" cy="307777"/>
          </a:xfrm>
          <a:prstGeom prst="rect">
            <a:avLst/>
          </a:prstGeom>
          <a:noFill/>
        </p:spPr>
        <p:txBody>
          <a:bodyPr wrap="square">
            <a:spAutoFit/>
          </a:bodyPr>
          <a:lstStyle/>
          <a:p>
            <a:r>
              <a:rPr lang="en-US" altLang="ja-JP" sz="1400" b="1" dirty="0">
                <a:solidFill>
                  <a:srgbClr val="00A1EE"/>
                </a:solidFill>
              </a:rPr>
              <a:t>【4】</a:t>
            </a:r>
            <a:r>
              <a:rPr lang="ja-JP" altLang="en-US" sz="1400" b="1" dirty="0">
                <a:solidFill>
                  <a:srgbClr val="00A1EE"/>
                </a:solidFill>
              </a:rPr>
              <a:t>ユーザ</a:t>
            </a:r>
            <a:r>
              <a:rPr lang="en-US" altLang="ja-JP" sz="1400" b="1" dirty="0">
                <a:solidFill>
                  <a:srgbClr val="00A1EE"/>
                </a:solidFill>
              </a:rPr>
              <a:t>ID</a:t>
            </a:r>
            <a:r>
              <a:rPr lang="ja-JP" altLang="en-US" sz="1400" b="1" dirty="0">
                <a:solidFill>
                  <a:srgbClr val="00A1EE"/>
                </a:solidFill>
              </a:rPr>
              <a:t>を忘れた場合</a:t>
            </a:r>
          </a:p>
        </p:txBody>
      </p:sp>
      <p:sp>
        <p:nvSpPr>
          <p:cNvPr id="5" name="テキスト ボックス 4">
            <a:extLst>
              <a:ext uri="{FF2B5EF4-FFF2-40B4-BE49-F238E27FC236}">
                <a16:creationId xmlns:a16="http://schemas.microsoft.com/office/drawing/2014/main" id="{4D515768-593F-1E2F-8E0E-40209E1AE304}"/>
              </a:ext>
            </a:extLst>
          </p:cNvPr>
          <p:cNvSpPr txBox="1"/>
          <p:nvPr/>
        </p:nvSpPr>
        <p:spPr>
          <a:xfrm>
            <a:off x="357986" y="1120751"/>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a:latin typeface="+mn-ea"/>
              </a:rPr>
              <a:t>ユーザ</a:t>
            </a:r>
            <a:r>
              <a:rPr kumimoji="1" lang="en-US" altLang="ja-JP" sz="1100" b="1" dirty="0">
                <a:latin typeface="+mn-ea"/>
              </a:rPr>
              <a:t>ID</a:t>
            </a:r>
            <a:r>
              <a:rPr kumimoji="1" lang="ja-JP" altLang="en-US" sz="1100" b="1">
                <a:latin typeface="+mn-ea"/>
              </a:rPr>
              <a:t>の再発行</a:t>
            </a:r>
          </a:p>
        </p:txBody>
      </p:sp>
      <p:sp>
        <p:nvSpPr>
          <p:cNvPr id="6" name="テキスト ボックス 5">
            <a:extLst>
              <a:ext uri="{FF2B5EF4-FFF2-40B4-BE49-F238E27FC236}">
                <a16:creationId xmlns:a16="http://schemas.microsoft.com/office/drawing/2014/main" id="{E946FBC6-6D89-5D4D-D0FC-6319FD26B4B8}"/>
              </a:ext>
            </a:extLst>
          </p:cNvPr>
          <p:cNvSpPr txBox="1"/>
          <p:nvPr/>
        </p:nvSpPr>
        <p:spPr>
          <a:xfrm>
            <a:off x="419713" y="643697"/>
            <a:ext cx="6132315" cy="430887"/>
          </a:xfrm>
          <a:prstGeom prst="rect">
            <a:avLst/>
          </a:prstGeom>
          <a:noFill/>
        </p:spPr>
        <p:txBody>
          <a:bodyPr wrap="square" rtlCol="0">
            <a:spAutoFit/>
          </a:bodyPr>
          <a:lstStyle/>
          <a:p>
            <a:r>
              <a:rPr kumimoji="1" lang="en-US" altLang="ja-JP" sz="1100" dirty="0">
                <a:latin typeface="+mn-ea"/>
              </a:rPr>
              <a:t>KOSMO Web</a:t>
            </a:r>
            <a:r>
              <a:rPr kumimoji="1" lang="ja-JP" altLang="en-US" sz="1100">
                <a:latin typeface="+mn-ea"/>
              </a:rPr>
              <a:t>のユーザ</a:t>
            </a:r>
            <a:r>
              <a:rPr kumimoji="1" lang="en-US" altLang="ja-JP" sz="1100" dirty="0">
                <a:latin typeface="+mn-ea"/>
              </a:rPr>
              <a:t>ID</a:t>
            </a:r>
            <a:r>
              <a:rPr kumimoji="1" lang="ja-JP" altLang="en-US" sz="1100">
                <a:latin typeface="+mn-ea"/>
              </a:rPr>
              <a:t>を忘れた場合は、次の手順で申請をします。</a:t>
            </a:r>
          </a:p>
          <a:p>
            <a:r>
              <a:rPr kumimoji="1" lang="ja-JP" altLang="en-US" sz="1100">
                <a:latin typeface="+mn-ea"/>
              </a:rPr>
              <a:t>なお、本手順はログイン前の画面より説明をします。</a:t>
            </a:r>
          </a:p>
        </p:txBody>
      </p:sp>
      <p:pic>
        <p:nvPicPr>
          <p:cNvPr id="7" name="図 6">
            <a:extLst>
              <a:ext uri="{FF2B5EF4-FFF2-40B4-BE49-F238E27FC236}">
                <a16:creationId xmlns:a16="http://schemas.microsoft.com/office/drawing/2014/main" id="{1DA339E9-3DE6-24A5-4ED6-1C3FC8EF1ED7}"/>
              </a:ext>
            </a:extLst>
          </p:cNvPr>
          <p:cNvPicPr/>
          <p:nvPr/>
        </p:nvPicPr>
        <p:blipFill rotWithShape="1">
          <a:blip r:embed="rId2"/>
          <a:srcRect b="43959"/>
          <a:stretch/>
        </p:blipFill>
        <p:spPr>
          <a:xfrm>
            <a:off x="1576662" y="1875761"/>
            <a:ext cx="3704676" cy="2584924"/>
          </a:xfrm>
          <a:prstGeom prst="rect">
            <a:avLst/>
          </a:prstGeom>
        </p:spPr>
      </p:pic>
      <p:sp>
        <p:nvSpPr>
          <p:cNvPr id="8" name="正方形/長方形 7">
            <a:extLst>
              <a:ext uri="{FF2B5EF4-FFF2-40B4-BE49-F238E27FC236}">
                <a16:creationId xmlns:a16="http://schemas.microsoft.com/office/drawing/2014/main" id="{E0DE189C-B348-0499-0428-4463AA554FD0}"/>
              </a:ext>
            </a:extLst>
          </p:cNvPr>
          <p:cNvSpPr/>
          <p:nvPr/>
        </p:nvSpPr>
        <p:spPr>
          <a:xfrm>
            <a:off x="3834517" y="2447843"/>
            <a:ext cx="1254318" cy="207896"/>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47751AC-5115-1BC5-3EBF-6C9B6321DA61}"/>
              </a:ext>
            </a:extLst>
          </p:cNvPr>
          <p:cNvSpPr txBox="1"/>
          <p:nvPr/>
        </p:nvSpPr>
        <p:spPr>
          <a:xfrm>
            <a:off x="410856" y="4824104"/>
            <a:ext cx="5895177" cy="430887"/>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ログイン画面の表示</a:t>
            </a:r>
            <a:br>
              <a:rPr kumimoji="1" lang="en-US" altLang="ja-JP" sz="1100" dirty="0">
                <a:latin typeface="+mn-ea"/>
              </a:rPr>
            </a:br>
            <a:r>
              <a:rPr kumimoji="1" lang="ja-JP" altLang="en-US" sz="1100">
                <a:latin typeface="+mn-ea"/>
              </a:rPr>
              <a:t>「ユーザ</a:t>
            </a:r>
            <a:r>
              <a:rPr kumimoji="1" lang="en-US" altLang="ja-JP" sz="1100" dirty="0">
                <a:latin typeface="+mn-ea"/>
              </a:rPr>
              <a:t>ID</a:t>
            </a:r>
            <a:r>
              <a:rPr kumimoji="1" lang="ja-JP" altLang="en-US" sz="1100">
                <a:latin typeface="+mn-ea"/>
              </a:rPr>
              <a:t>を忘れた方はこちら」のリンクをタップします。</a:t>
            </a:r>
          </a:p>
        </p:txBody>
      </p:sp>
      <p:pic>
        <p:nvPicPr>
          <p:cNvPr id="10" name="図 9">
            <a:extLst>
              <a:ext uri="{FF2B5EF4-FFF2-40B4-BE49-F238E27FC236}">
                <a16:creationId xmlns:a16="http://schemas.microsoft.com/office/drawing/2014/main" id="{28D5C337-EDD9-7E79-B6E3-D9B40BE70EF3}"/>
              </a:ext>
            </a:extLst>
          </p:cNvPr>
          <p:cNvPicPr>
            <a:picLocks noChangeAspect="1"/>
          </p:cNvPicPr>
          <p:nvPr/>
        </p:nvPicPr>
        <p:blipFill>
          <a:blip r:embed="rId3"/>
          <a:srcRect t="17315"/>
          <a:stretch>
            <a:fillRect/>
          </a:stretch>
        </p:blipFill>
        <p:spPr>
          <a:xfrm>
            <a:off x="1555652" y="5314569"/>
            <a:ext cx="3738242" cy="2835517"/>
          </a:xfrm>
          <a:prstGeom prst="rect">
            <a:avLst/>
          </a:prstGeom>
          <a:ln>
            <a:solidFill>
              <a:srgbClr val="E6E6E6"/>
            </a:solidFill>
          </a:ln>
        </p:spPr>
      </p:pic>
      <p:sp>
        <p:nvSpPr>
          <p:cNvPr id="11" name="正方形/長方形 10">
            <a:extLst>
              <a:ext uri="{FF2B5EF4-FFF2-40B4-BE49-F238E27FC236}">
                <a16:creationId xmlns:a16="http://schemas.microsoft.com/office/drawing/2014/main" id="{5BEF38E5-6B12-AB0C-272A-8A4FE7AC03C0}"/>
              </a:ext>
            </a:extLst>
          </p:cNvPr>
          <p:cNvSpPr/>
          <p:nvPr/>
        </p:nvSpPr>
        <p:spPr>
          <a:xfrm>
            <a:off x="3705308" y="7347007"/>
            <a:ext cx="1478942" cy="188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6280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4E99E1C-EB2A-4770-6CBE-52F28CE82956}"/>
              </a:ext>
            </a:extLst>
          </p:cNvPr>
          <p:cNvSpPr>
            <a:spLocks noGrp="1"/>
          </p:cNvSpPr>
          <p:nvPr>
            <p:ph type="sldNum" sz="quarter" idx="4"/>
          </p:nvPr>
        </p:nvSpPr>
        <p:spPr/>
        <p:txBody>
          <a:bodyPr/>
          <a:lstStyle/>
          <a:p>
            <a:fld id="{A0BB1BDA-CE3E-4D53-A06F-2FBA10AB65BB}" type="slidenum">
              <a:rPr kumimoji="1" lang="ja-JP" altLang="en-US" smtClean="0"/>
              <a:pPr/>
              <a:t>27</a:t>
            </a:fld>
            <a:endParaRPr kumimoji="1" lang="ja-JP" altLang="en-US"/>
          </a:p>
        </p:txBody>
      </p:sp>
      <p:sp>
        <p:nvSpPr>
          <p:cNvPr id="3" name="テキスト ボックス 2">
            <a:extLst>
              <a:ext uri="{FF2B5EF4-FFF2-40B4-BE49-F238E27FC236}">
                <a16:creationId xmlns:a16="http://schemas.microsoft.com/office/drawing/2014/main" id="{66381ABF-1107-C162-BB27-614064765436}"/>
              </a:ext>
            </a:extLst>
          </p:cNvPr>
          <p:cNvSpPr txBox="1"/>
          <p:nvPr/>
        </p:nvSpPr>
        <p:spPr>
          <a:xfrm>
            <a:off x="410857" y="396399"/>
            <a:ext cx="5895177" cy="430887"/>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ユーザ</a:t>
            </a:r>
            <a:r>
              <a:rPr kumimoji="1" lang="en-US" altLang="ja-JP" sz="1100" dirty="0">
                <a:latin typeface="+mn-ea"/>
              </a:rPr>
              <a:t>ID</a:t>
            </a:r>
            <a:r>
              <a:rPr kumimoji="1" lang="ja-JP" altLang="en-US" sz="1100">
                <a:latin typeface="+mn-ea"/>
              </a:rPr>
              <a:t>案内メール送信画面</a:t>
            </a:r>
            <a:br>
              <a:rPr kumimoji="1" lang="en-US" altLang="ja-JP" sz="1100" dirty="0">
                <a:latin typeface="+mn-ea"/>
              </a:rPr>
            </a:br>
            <a:r>
              <a:rPr kumimoji="1" lang="ja-JP" altLang="en-US" sz="1100">
                <a:latin typeface="+mn-ea"/>
              </a:rPr>
              <a:t>「生年月日」、「メールアドレス」を入力して「実行」をタップします。</a:t>
            </a:r>
          </a:p>
        </p:txBody>
      </p:sp>
      <p:pic>
        <p:nvPicPr>
          <p:cNvPr id="4" name="図 3">
            <a:extLst>
              <a:ext uri="{FF2B5EF4-FFF2-40B4-BE49-F238E27FC236}">
                <a16:creationId xmlns:a16="http://schemas.microsoft.com/office/drawing/2014/main" id="{847B203E-9898-10FC-A9F6-6ACBB559EB7E}"/>
              </a:ext>
            </a:extLst>
          </p:cNvPr>
          <p:cNvPicPr>
            <a:picLocks noChangeAspect="1"/>
          </p:cNvPicPr>
          <p:nvPr/>
        </p:nvPicPr>
        <p:blipFill>
          <a:blip r:embed="rId2"/>
          <a:srcRect t="15686"/>
          <a:stretch>
            <a:fillRect/>
          </a:stretch>
        </p:blipFill>
        <p:spPr>
          <a:xfrm>
            <a:off x="1562349" y="940442"/>
            <a:ext cx="3733301" cy="2909226"/>
          </a:xfrm>
          <a:prstGeom prst="rect">
            <a:avLst/>
          </a:prstGeom>
          <a:ln>
            <a:solidFill>
              <a:srgbClr val="E6E6E6"/>
            </a:solidFill>
          </a:ln>
        </p:spPr>
      </p:pic>
      <p:sp>
        <p:nvSpPr>
          <p:cNvPr id="5" name="テキスト ボックス 4">
            <a:extLst>
              <a:ext uri="{FF2B5EF4-FFF2-40B4-BE49-F238E27FC236}">
                <a16:creationId xmlns:a16="http://schemas.microsoft.com/office/drawing/2014/main" id="{F286BFB2-7CC9-CC18-CA0C-D1EB3A8381E7}"/>
              </a:ext>
            </a:extLst>
          </p:cNvPr>
          <p:cNvSpPr txBox="1"/>
          <p:nvPr/>
        </p:nvSpPr>
        <p:spPr>
          <a:xfrm>
            <a:off x="410857" y="4277449"/>
            <a:ext cx="5895177" cy="769441"/>
          </a:xfrm>
          <a:prstGeom prst="rect">
            <a:avLst/>
          </a:prstGeom>
          <a:noFill/>
        </p:spPr>
        <p:txBody>
          <a:bodyPr wrap="square" rtlCol="0">
            <a:spAutoFit/>
          </a:bodyPr>
          <a:lstStyle/>
          <a:p>
            <a:pPr marL="228600" indent="-228600">
              <a:buFont typeface="+mj-lt"/>
              <a:buAutoNum type="arabicPeriod" startAt="4"/>
            </a:pPr>
            <a:r>
              <a:rPr kumimoji="1" lang="ja-JP" altLang="en-US" sz="1100">
                <a:latin typeface="+mn-ea"/>
              </a:rPr>
              <a:t>ユーザ</a:t>
            </a:r>
            <a:r>
              <a:rPr kumimoji="1" lang="en-US" altLang="ja-JP" sz="1100" dirty="0">
                <a:latin typeface="+mn-ea"/>
              </a:rPr>
              <a:t>ID</a:t>
            </a:r>
            <a:r>
              <a:rPr kumimoji="1" lang="ja-JP" altLang="en-US" sz="1100">
                <a:latin typeface="+mn-ea"/>
              </a:rPr>
              <a:t>案内画面の表示</a:t>
            </a:r>
            <a:br>
              <a:rPr kumimoji="1" lang="en-US" altLang="ja-JP" sz="1100" dirty="0">
                <a:latin typeface="+mn-ea"/>
              </a:rPr>
            </a:br>
            <a:r>
              <a:rPr kumimoji="1" lang="en-US" altLang="ja-JP" sz="1100" dirty="0">
                <a:latin typeface="+mn-ea"/>
              </a:rPr>
              <a:t>KOSMO Web</a:t>
            </a:r>
            <a:r>
              <a:rPr kumimoji="1" lang="ja-JP" altLang="en-US" sz="1100">
                <a:latin typeface="+mn-ea"/>
              </a:rPr>
              <a:t>ログイン後のトップ画面が表示されます。</a:t>
            </a:r>
            <a:br>
              <a:rPr kumimoji="1" lang="en-US" altLang="ja-JP" sz="1100" dirty="0">
                <a:latin typeface="+mn-ea"/>
              </a:rPr>
            </a:br>
            <a:r>
              <a:rPr kumimoji="1" lang="ja-JP" altLang="en-US" sz="1100">
                <a:latin typeface="+mn-ea"/>
              </a:rPr>
              <a:t>メッセージを確認する旨のメッセージが表示されるため、指定したメールアドレスの受信ボックスを確認します。</a:t>
            </a:r>
          </a:p>
        </p:txBody>
      </p:sp>
      <p:pic>
        <p:nvPicPr>
          <p:cNvPr id="6" name="図 5">
            <a:extLst>
              <a:ext uri="{FF2B5EF4-FFF2-40B4-BE49-F238E27FC236}">
                <a16:creationId xmlns:a16="http://schemas.microsoft.com/office/drawing/2014/main" id="{1FCF41D0-E9A2-55C4-85A9-80809E43F003}"/>
              </a:ext>
            </a:extLst>
          </p:cNvPr>
          <p:cNvPicPr>
            <a:picLocks noChangeAspect="1"/>
          </p:cNvPicPr>
          <p:nvPr/>
        </p:nvPicPr>
        <p:blipFill>
          <a:blip r:embed="rId3"/>
          <a:srcRect t="21044"/>
          <a:stretch>
            <a:fillRect/>
          </a:stretch>
        </p:blipFill>
        <p:spPr>
          <a:xfrm>
            <a:off x="1535517" y="5136192"/>
            <a:ext cx="3786963" cy="3241624"/>
          </a:xfrm>
          <a:prstGeom prst="rect">
            <a:avLst/>
          </a:prstGeom>
        </p:spPr>
      </p:pic>
      <p:sp>
        <p:nvSpPr>
          <p:cNvPr id="7" name="正方形/長方形 6">
            <a:extLst>
              <a:ext uri="{FF2B5EF4-FFF2-40B4-BE49-F238E27FC236}">
                <a16:creationId xmlns:a16="http://schemas.microsoft.com/office/drawing/2014/main" id="{91CECEDA-707F-4389-A6AA-1970099CA97B}"/>
              </a:ext>
            </a:extLst>
          </p:cNvPr>
          <p:cNvSpPr/>
          <p:nvPr/>
        </p:nvSpPr>
        <p:spPr>
          <a:xfrm>
            <a:off x="1722783" y="2875722"/>
            <a:ext cx="3366052" cy="2650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1748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7AB10E-28D1-A836-0944-7B3F6C7549D2}"/>
              </a:ext>
            </a:extLst>
          </p:cNvPr>
          <p:cNvSpPr>
            <a:spLocks noGrp="1"/>
          </p:cNvSpPr>
          <p:nvPr>
            <p:ph type="sldNum" sz="quarter" idx="4"/>
          </p:nvPr>
        </p:nvSpPr>
        <p:spPr/>
        <p:txBody>
          <a:bodyPr/>
          <a:lstStyle/>
          <a:p>
            <a:fld id="{A0BB1BDA-CE3E-4D53-A06F-2FBA10AB65BB}" type="slidenum">
              <a:rPr kumimoji="1" lang="ja-JP" altLang="en-US" smtClean="0"/>
              <a:pPr/>
              <a:t>28</a:t>
            </a:fld>
            <a:endParaRPr kumimoji="1" lang="ja-JP" altLang="en-US"/>
          </a:p>
        </p:txBody>
      </p:sp>
      <p:sp>
        <p:nvSpPr>
          <p:cNvPr id="3" name="テキスト ボックス 2">
            <a:extLst>
              <a:ext uri="{FF2B5EF4-FFF2-40B4-BE49-F238E27FC236}">
                <a16:creationId xmlns:a16="http://schemas.microsoft.com/office/drawing/2014/main" id="{E486F4B2-6BB4-E34F-EAC3-F5A9A83E1CDC}"/>
              </a:ext>
            </a:extLst>
          </p:cNvPr>
          <p:cNvSpPr txBox="1"/>
          <p:nvPr/>
        </p:nvSpPr>
        <p:spPr>
          <a:xfrm>
            <a:off x="410857" y="396399"/>
            <a:ext cx="5895177" cy="600164"/>
          </a:xfrm>
          <a:prstGeom prst="rect">
            <a:avLst/>
          </a:prstGeom>
          <a:noFill/>
        </p:spPr>
        <p:txBody>
          <a:bodyPr wrap="square" rtlCol="0">
            <a:spAutoFit/>
          </a:bodyPr>
          <a:lstStyle/>
          <a:p>
            <a:pPr marL="228600" indent="-228600">
              <a:buFont typeface="+mj-lt"/>
              <a:buAutoNum type="arabicPeriod" startAt="5"/>
            </a:pPr>
            <a:r>
              <a:rPr kumimoji="1" lang="ja-JP" altLang="en-US" sz="1100">
                <a:latin typeface="+mn-ea"/>
              </a:rPr>
              <a:t>ユーザ</a:t>
            </a:r>
            <a:r>
              <a:rPr kumimoji="1" lang="en-US" altLang="ja-JP" sz="1100" dirty="0">
                <a:latin typeface="+mn-ea"/>
              </a:rPr>
              <a:t>ID</a:t>
            </a:r>
            <a:r>
              <a:rPr kumimoji="1" lang="ja-JP" altLang="en-US" sz="1100">
                <a:latin typeface="+mn-ea"/>
              </a:rPr>
              <a:t>案内のメール</a:t>
            </a:r>
            <a:br>
              <a:rPr kumimoji="1" lang="en-US" altLang="ja-JP" sz="1100" dirty="0">
                <a:latin typeface="+mn-ea"/>
              </a:rPr>
            </a:br>
            <a:r>
              <a:rPr kumimoji="1" lang="ja-JP" altLang="en-US" sz="1100">
                <a:latin typeface="+mn-ea"/>
              </a:rPr>
              <a:t>受信したユーザ</a:t>
            </a:r>
            <a:r>
              <a:rPr kumimoji="1" lang="en-US" altLang="ja-JP" sz="1100" dirty="0">
                <a:latin typeface="+mn-ea"/>
              </a:rPr>
              <a:t>ID</a:t>
            </a:r>
            <a:r>
              <a:rPr kumimoji="1" lang="ja-JP" altLang="en-US" sz="1100">
                <a:latin typeface="+mn-ea"/>
              </a:rPr>
              <a:t>案内メールの本文を確認します。</a:t>
            </a:r>
            <a:br>
              <a:rPr kumimoji="1" lang="en-US" altLang="ja-JP" sz="1100" dirty="0">
                <a:latin typeface="+mn-ea"/>
              </a:rPr>
            </a:br>
            <a:r>
              <a:rPr kumimoji="1" lang="en-US" altLang="ja-JP" sz="1100" dirty="0">
                <a:latin typeface="+mn-ea"/>
              </a:rPr>
              <a:t>※</a:t>
            </a:r>
            <a:r>
              <a:rPr kumimoji="1" lang="ja-JP" altLang="en-US" sz="1100">
                <a:latin typeface="+mn-ea"/>
              </a:rPr>
              <a:t>健康保険組合から指定のあったドメインからのメールを許可してください。</a:t>
            </a:r>
          </a:p>
        </p:txBody>
      </p:sp>
      <p:pic>
        <p:nvPicPr>
          <p:cNvPr id="4" name="図 3">
            <a:extLst>
              <a:ext uri="{FF2B5EF4-FFF2-40B4-BE49-F238E27FC236}">
                <a16:creationId xmlns:a16="http://schemas.microsoft.com/office/drawing/2014/main" id="{8C7574A7-56AC-6F78-F113-00E1D3284BD0}"/>
              </a:ext>
            </a:extLst>
          </p:cNvPr>
          <p:cNvPicPr>
            <a:picLocks noChangeAspect="1"/>
          </p:cNvPicPr>
          <p:nvPr/>
        </p:nvPicPr>
        <p:blipFill>
          <a:blip r:embed="rId2">
            <a:extLst>
              <a:ext uri="{28A0092B-C50C-407E-A947-70E740481C1C}">
                <a14:useLocalDpi xmlns:a14="http://schemas.microsoft.com/office/drawing/2010/main" val="0"/>
              </a:ext>
            </a:extLst>
          </a:blip>
          <a:srcRect t="34173" b="19110"/>
          <a:stretch>
            <a:fillRect/>
          </a:stretch>
        </p:blipFill>
        <p:spPr bwMode="auto">
          <a:xfrm>
            <a:off x="1596072" y="1137037"/>
            <a:ext cx="3665855" cy="2194560"/>
          </a:xfrm>
          <a:prstGeom prst="rect">
            <a:avLst/>
          </a:prstGeom>
          <a:noFill/>
          <a:ln>
            <a:solidFill>
              <a:srgbClr val="E6E6E6"/>
            </a:solidFill>
          </a:ln>
        </p:spPr>
      </p:pic>
      <p:sp>
        <p:nvSpPr>
          <p:cNvPr id="5" name="テキスト ボックス 4">
            <a:extLst>
              <a:ext uri="{FF2B5EF4-FFF2-40B4-BE49-F238E27FC236}">
                <a16:creationId xmlns:a16="http://schemas.microsoft.com/office/drawing/2014/main" id="{8D666B9A-1163-E706-4918-DFA25BF897E0}"/>
              </a:ext>
            </a:extLst>
          </p:cNvPr>
          <p:cNvSpPr txBox="1"/>
          <p:nvPr/>
        </p:nvSpPr>
        <p:spPr>
          <a:xfrm>
            <a:off x="314828" y="3803467"/>
            <a:ext cx="4966856" cy="307777"/>
          </a:xfrm>
          <a:prstGeom prst="rect">
            <a:avLst/>
          </a:prstGeom>
          <a:noFill/>
        </p:spPr>
        <p:txBody>
          <a:bodyPr wrap="square">
            <a:spAutoFit/>
          </a:bodyPr>
          <a:lstStyle/>
          <a:p>
            <a:r>
              <a:rPr lang="en-US" altLang="ja-JP" sz="1400" b="1" dirty="0">
                <a:solidFill>
                  <a:srgbClr val="00A1EE"/>
                </a:solidFill>
              </a:rPr>
              <a:t>【5】</a:t>
            </a:r>
            <a:r>
              <a:rPr lang="ja-JP" altLang="en-US" sz="1400" b="1">
                <a:solidFill>
                  <a:srgbClr val="00A1EE"/>
                </a:solidFill>
              </a:rPr>
              <a:t>メールアドレスを変更する場合</a:t>
            </a:r>
          </a:p>
        </p:txBody>
      </p:sp>
      <p:sp>
        <p:nvSpPr>
          <p:cNvPr id="6" name="テキスト ボックス 5">
            <a:extLst>
              <a:ext uri="{FF2B5EF4-FFF2-40B4-BE49-F238E27FC236}">
                <a16:creationId xmlns:a16="http://schemas.microsoft.com/office/drawing/2014/main" id="{5FB2CC0F-4954-198F-9CDD-D5C8CA94A4C5}"/>
              </a:ext>
            </a:extLst>
          </p:cNvPr>
          <p:cNvSpPr txBox="1"/>
          <p:nvPr/>
        </p:nvSpPr>
        <p:spPr>
          <a:xfrm>
            <a:off x="357986" y="4588298"/>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a:latin typeface="+mn-ea"/>
              </a:rPr>
              <a:t>メールアドレスの変更</a:t>
            </a:r>
          </a:p>
        </p:txBody>
      </p:sp>
      <p:sp>
        <p:nvSpPr>
          <p:cNvPr id="7" name="テキスト ボックス 6">
            <a:extLst>
              <a:ext uri="{FF2B5EF4-FFF2-40B4-BE49-F238E27FC236}">
                <a16:creationId xmlns:a16="http://schemas.microsoft.com/office/drawing/2014/main" id="{C0850639-1330-6E14-D945-C7CFD98168E3}"/>
              </a:ext>
            </a:extLst>
          </p:cNvPr>
          <p:cNvSpPr txBox="1"/>
          <p:nvPr/>
        </p:nvSpPr>
        <p:spPr>
          <a:xfrm>
            <a:off x="419713" y="4111244"/>
            <a:ext cx="6132315" cy="430887"/>
          </a:xfrm>
          <a:prstGeom prst="rect">
            <a:avLst/>
          </a:prstGeom>
          <a:noFill/>
        </p:spPr>
        <p:txBody>
          <a:bodyPr wrap="square" rtlCol="0">
            <a:spAutoFit/>
          </a:bodyPr>
          <a:lstStyle/>
          <a:p>
            <a:r>
              <a:rPr kumimoji="1" lang="en-US" altLang="ja-JP" sz="1100" dirty="0">
                <a:latin typeface="+mn-ea"/>
              </a:rPr>
              <a:t>KOSMO Web</a:t>
            </a:r>
            <a:r>
              <a:rPr kumimoji="1" lang="ja-JP" altLang="en-US" sz="1100">
                <a:latin typeface="+mn-ea"/>
              </a:rPr>
              <a:t>に登録したメールアドレスを変更したい場合は、次の手順で変更を行います。なお、本手順はログイン後の画面より説明をします。</a:t>
            </a:r>
          </a:p>
        </p:txBody>
      </p:sp>
      <p:sp>
        <p:nvSpPr>
          <p:cNvPr id="8" name="テキスト ボックス 7">
            <a:extLst>
              <a:ext uri="{FF2B5EF4-FFF2-40B4-BE49-F238E27FC236}">
                <a16:creationId xmlns:a16="http://schemas.microsoft.com/office/drawing/2014/main" id="{8B61E254-13E5-3E14-FCFF-3ADCD5307A4A}"/>
              </a:ext>
            </a:extLst>
          </p:cNvPr>
          <p:cNvSpPr txBox="1"/>
          <p:nvPr/>
        </p:nvSpPr>
        <p:spPr>
          <a:xfrm>
            <a:off x="410857" y="4849908"/>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dirty="0">
                <a:latin typeface="+mn-ea"/>
              </a:rPr>
            </a:br>
            <a:r>
              <a:rPr kumimoji="1" lang="ja-JP" altLang="en-US" sz="1100">
                <a:latin typeface="+mn-ea"/>
              </a:rPr>
              <a:t>トップページ画面を表示し左上のメニューアイコン（三本線）をタップします。</a:t>
            </a:r>
          </a:p>
        </p:txBody>
      </p:sp>
      <p:pic>
        <p:nvPicPr>
          <p:cNvPr id="9" name="図 8">
            <a:extLst>
              <a:ext uri="{FF2B5EF4-FFF2-40B4-BE49-F238E27FC236}">
                <a16:creationId xmlns:a16="http://schemas.microsoft.com/office/drawing/2014/main" id="{E2EC7F79-E8FF-4AC2-8EFF-FA0EA89F3151}"/>
              </a:ext>
            </a:extLst>
          </p:cNvPr>
          <p:cNvPicPr/>
          <p:nvPr/>
        </p:nvPicPr>
        <p:blipFill rotWithShape="1">
          <a:blip r:embed="rId3"/>
          <a:srcRect b="52951"/>
          <a:stretch/>
        </p:blipFill>
        <p:spPr>
          <a:xfrm>
            <a:off x="1740956" y="5412816"/>
            <a:ext cx="3219041" cy="2323175"/>
          </a:xfrm>
          <a:prstGeom prst="rect">
            <a:avLst/>
          </a:prstGeom>
        </p:spPr>
      </p:pic>
      <p:sp>
        <p:nvSpPr>
          <p:cNvPr id="10" name="正方形/長方形 9">
            <a:extLst>
              <a:ext uri="{FF2B5EF4-FFF2-40B4-BE49-F238E27FC236}">
                <a16:creationId xmlns:a16="http://schemas.microsoft.com/office/drawing/2014/main" id="{9B591CDA-E3CB-BDB6-87E6-9F55E00670E6}"/>
              </a:ext>
            </a:extLst>
          </p:cNvPr>
          <p:cNvSpPr/>
          <p:nvPr/>
        </p:nvSpPr>
        <p:spPr>
          <a:xfrm>
            <a:off x="3833953" y="5743418"/>
            <a:ext cx="955343" cy="292125"/>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31842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9E5A7AE-B479-12B5-06C5-FEB5D090A40E}"/>
              </a:ext>
            </a:extLst>
          </p:cNvPr>
          <p:cNvSpPr>
            <a:spLocks noGrp="1"/>
          </p:cNvSpPr>
          <p:nvPr>
            <p:ph type="sldNum" sz="quarter" idx="4"/>
          </p:nvPr>
        </p:nvSpPr>
        <p:spPr/>
        <p:txBody>
          <a:bodyPr/>
          <a:lstStyle/>
          <a:p>
            <a:fld id="{A0BB1BDA-CE3E-4D53-A06F-2FBA10AB65BB}" type="slidenum">
              <a:rPr kumimoji="1" lang="ja-JP" altLang="en-US" smtClean="0"/>
              <a:pPr/>
              <a:t>29</a:t>
            </a:fld>
            <a:endParaRPr kumimoji="1" lang="ja-JP" altLang="en-US"/>
          </a:p>
        </p:txBody>
      </p:sp>
      <p:sp>
        <p:nvSpPr>
          <p:cNvPr id="3" name="テキスト ボックス 2">
            <a:extLst>
              <a:ext uri="{FF2B5EF4-FFF2-40B4-BE49-F238E27FC236}">
                <a16:creationId xmlns:a16="http://schemas.microsoft.com/office/drawing/2014/main" id="{8F236E1F-C3CD-985E-D28F-7E940D0BFD9D}"/>
              </a:ext>
            </a:extLst>
          </p:cNvPr>
          <p:cNvSpPr txBox="1"/>
          <p:nvPr/>
        </p:nvSpPr>
        <p:spPr>
          <a:xfrm>
            <a:off x="410856" y="379325"/>
            <a:ext cx="5895177" cy="430887"/>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プロフィール変更画面の表示</a:t>
            </a:r>
            <a:br>
              <a:rPr kumimoji="1" lang="en-US" altLang="ja-JP" sz="1100" dirty="0">
                <a:latin typeface="+mn-ea"/>
              </a:rPr>
            </a:br>
            <a:r>
              <a:rPr kumimoji="1" lang="ja-JP" altLang="en-US" sz="1100">
                <a:latin typeface="+mn-ea"/>
              </a:rPr>
              <a:t>メニューから「プロフィール変更」を選択し、タップします。</a:t>
            </a:r>
          </a:p>
        </p:txBody>
      </p:sp>
      <p:pic>
        <p:nvPicPr>
          <p:cNvPr id="4" name="図 3">
            <a:extLst>
              <a:ext uri="{FF2B5EF4-FFF2-40B4-BE49-F238E27FC236}">
                <a16:creationId xmlns:a16="http://schemas.microsoft.com/office/drawing/2014/main" id="{872CCF76-3FA6-3612-BBB3-285CCD36B774}"/>
              </a:ext>
            </a:extLst>
          </p:cNvPr>
          <p:cNvPicPr>
            <a:picLocks noChangeAspect="1"/>
          </p:cNvPicPr>
          <p:nvPr/>
        </p:nvPicPr>
        <p:blipFill>
          <a:blip r:embed="rId2"/>
          <a:srcRect b="21714"/>
          <a:stretch>
            <a:fillRect/>
          </a:stretch>
        </p:blipFill>
        <p:spPr>
          <a:xfrm>
            <a:off x="1775011" y="835537"/>
            <a:ext cx="3307978" cy="1954728"/>
          </a:xfrm>
          <a:prstGeom prst="rect">
            <a:avLst/>
          </a:prstGeom>
        </p:spPr>
      </p:pic>
      <p:sp>
        <p:nvSpPr>
          <p:cNvPr id="5" name="テキスト ボックス 4">
            <a:extLst>
              <a:ext uri="{FF2B5EF4-FFF2-40B4-BE49-F238E27FC236}">
                <a16:creationId xmlns:a16="http://schemas.microsoft.com/office/drawing/2014/main" id="{796F043A-B1EB-604F-61FF-90A1C88E72CE}"/>
              </a:ext>
            </a:extLst>
          </p:cNvPr>
          <p:cNvSpPr txBox="1"/>
          <p:nvPr/>
        </p:nvSpPr>
        <p:spPr>
          <a:xfrm>
            <a:off x="410855" y="2885359"/>
            <a:ext cx="5895177" cy="430887"/>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メールアドレスの変更</a:t>
            </a:r>
            <a:br>
              <a:rPr kumimoji="1" lang="en-US" altLang="ja-JP" sz="1100" dirty="0">
                <a:latin typeface="+mn-ea"/>
              </a:rPr>
            </a:br>
            <a:r>
              <a:rPr kumimoji="1" lang="ja-JP" altLang="en-US" sz="1100">
                <a:latin typeface="+mn-ea"/>
              </a:rPr>
              <a:t>「</a:t>
            </a:r>
            <a:r>
              <a:rPr kumimoji="1" lang="en-US" altLang="ja-JP" sz="1100" dirty="0">
                <a:latin typeface="+mn-ea"/>
              </a:rPr>
              <a:t>E</a:t>
            </a:r>
            <a:r>
              <a:rPr kumimoji="1" lang="ja-JP" altLang="en-US" sz="1100">
                <a:latin typeface="+mn-ea"/>
              </a:rPr>
              <a:t>メール変更」をタップします。</a:t>
            </a:r>
          </a:p>
        </p:txBody>
      </p:sp>
      <p:pic>
        <p:nvPicPr>
          <p:cNvPr id="7" name="図 6">
            <a:extLst>
              <a:ext uri="{FF2B5EF4-FFF2-40B4-BE49-F238E27FC236}">
                <a16:creationId xmlns:a16="http://schemas.microsoft.com/office/drawing/2014/main" id="{30D030A6-B229-BFFB-913F-2AFA2CBC2FB9}"/>
              </a:ext>
            </a:extLst>
          </p:cNvPr>
          <p:cNvPicPr>
            <a:picLocks noChangeAspect="1"/>
          </p:cNvPicPr>
          <p:nvPr/>
        </p:nvPicPr>
        <p:blipFill>
          <a:blip r:embed="rId3"/>
          <a:srcRect t="12247"/>
          <a:stretch>
            <a:fillRect/>
          </a:stretch>
        </p:blipFill>
        <p:spPr>
          <a:xfrm>
            <a:off x="2464213" y="3316246"/>
            <a:ext cx="1929573" cy="3227035"/>
          </a:xfrm>
          <a:prstGeom prst="rect">
            <a:avLst/>
          </a:prstGeom>
          <a:ln>
            <a:solidFill>
              <a:srgbClr val="E6E6E6"/>
            </a:solidFill>
          </a:ln>
        </p:spPr>
      </p:pic>
      <p:sp>
        <p:nvSpPr>
          <p:cNvPr id="6" name="テキスト ボックス 5">
            <a:extLst>
              <a:ext uri="{FF2B5EF4-FFF2-40B4-BE49-F238E27FC236}">
                <a16:creationId xmlns:a16="http://schemas.microsoft.com/office/drawing/2014/main" id="{66726896-CA0B-010C-55FF-EF84CE97B865}"/>
              </a:ext>
            </a:extLst>
          </p:cNvPr>
          <p:cNvSpPr txBox="1"/>
          <p:nvPr/>
        </p:nvSpPr>
        <p:spPr>
          <a:xfrm>
            <a:off x="410855" y="6710310"/>
            <a:ext cx="5895177" cy="600164"/>
          </a:xfrm>
          <a:prstGeom prst="rect">
            <a:avLst/>
          </a:prstGeom>
          <a:noFill/>
        </p:spPr>
        <p:txBody>
          <a:bodyPr wrap="square" rtlCol="0">
            <a:spAutoFit/>
          </a:bodyPr>
          <a:lstStyle/>
          <a:p>
            <a:pPr marL="228600" indent="-228600">
              <a:buFont typeface="+mj-lt"/>
              <a:buAutoNum type="arabicPeriod" startAt="4"/>
            </a:pPr>
            <a:r>
              <a:rPr kumimoji="1" lang="ja-JP" altLang="en-US" sz="1100">
                <a:latin typeface="+mn-ea"/>
              </a:rPr>
              <a:t>パスワード画面の表示</a:t>
            </a:r>
            <a:br>
              <a:rPr kumimoji="1" lang="en-US" altLang="ja-JP" sz="1100" dirty="0">
                <a:latin typeface="+mn-ea"/>
              </a:rPr>
            </a:br>
            <a:r>
              <a:rPr kumimoji="1" lang="ja-JP" altLang="en-US" sz="1100">
                <a:latin typeface="+mn-ea"/>
              </a:rPr>
              <a:t>「続行する際には再度認証してください。」のメッセージ画面が表示された場合は、</a:t>
            </a:r>
            <a:r>
              <a:rPr kumimoji="1" lang="en-US" altLang="ja-JP" sz="1100" dirty="0">
                <a:latin typeface="+mn-ea"/>
              </a:rPr>
              <a:t>KOSMO Web</a:t>
            </a:r>
            <a:r>
              <a:rPr kumimoji="1" lang="ja-JP" altLang="en-US" sz="1100">
                <a:latin typeface="+mn-ea"/>
              </a:rPr>
              <a:t>のログイン時に利用しているパスワードを入力します。</a:t>
            </a:r>
          </a:p>
        </p:txBody>
      </p:sp>
      <p:pic>
        <p:nvPicPr>
          <p:cNvPr id="8" name="図 7">
            <a:extLst>
              <a:ext uri="{FF2B5EF4-FFF2-40B4-BE49-F238E27FC236}">
                <a16:creationId xmlns:a16="http://schemas.microsoft.com/office/drawing/2014/main" id="{1A6E64BE-6DD5-9D69-E043-A4D71101EE3E}"/>
              </a:ext>
            </a:extLst>
          </p:cNvPr>
          <p:cNvPicPr>
            <a:picLocks noChangeAspect="1"/>
          </p:cNvPicPr>
          <p:nvPr/>
        </p:nvPicPr>
        <p:blipFill>
          <a:blip r:embed="rId4"/>
          <a:srcRect t="17151" b="14519"/>
          <a:stretch>
            <a:fillRect/>
          </a:stretch>
        </p:blipFill>
        <p:spPr>
          <a:xfrm>
            <a:off x="2094480" y="7389385"/>
            <a:ext cx="2669040" cy="1909256"/>
          </a:xfrm>
          <a:prstGeom prst="rect">
            <a:avLst/>
          </a:prstGeom>
          <a:ln>
            <a:solidFill>
              <a:srgbClr val="E6E6E6"/>
            </a:solidFill>
          </a:ln>
        </p:spPr>
      </p:pic>
    </p:spTree>
    <p:extLst>
      <p:ext uri="{BB962C8B-B14F-4D97-AF65-F5344CB8AC3E}">
        <p14:creationId xmlns:p14="http://schemas.microsoft.com/office/powerpoint/2010/main" val="2937648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7E338-5446-523E-DEDB-CDAC02543F01}"/>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38B963B-849C-527D-0DDD-2558718D69A0}"/>
              </a:ext>
            </a:extLst>
          </p:cNvPr>
          <p:cNvSpPr>
            <a:spLocks noGrp="1"/>
          </p:cNvSpPr>
          <p:nvPr>
            <p:ph type="sldNum" sz="quarter" idx="4"/>
          </p:nvPr>
        </p:nvSpPr>
        <p:spPr/>
        <p:txBody>
          <a:bodyPr/>
          <a:lstStyle/>
          <a:p>
            <a:fld id="{A0BB1BDA-CE3E-4D53-A06F-2FBA10AB65BB}" type="slidenum">
              <a:rPr kumimoji="1" lang="ja-JP" altLang="en-US" smtClean="0"/>
              <a:pPr/>
              <a:t>3</a:t>
            </a:fld>
            <a:endParaRPr kumimoji="1" lang="ja-JP" altLang="en-US"/>
          </a:p>
        </p:txBody>
      </p:sp>
      <p:grpSp>
        <p:nvGrpSpPr>
          <p:cNvPr id="3" name="グループ化 2">
            <a:extLst>
              <a:ext uri="{FF2B5EF4-FFF2-40B4-BE49-F238E27FC236}">
                <a16:creationId xmlns:a16="http://schemas.microsoft.com/office/drawing/2014/main" id="{C1BC6164-FFFE-DF8D-EFFF-F0FF45A66858}"/>
              </a:ext>
            </a:extLst>
          </p:cNvPr>
          <p:cNvGrpSpPr/>
          <p:nvPr/>
        </p:nvGrpSpPr>
        <p:grpSpPr>
          <a:xfrm>
            <a:off x="314828" y="365829"/>
            <a:ext cx="6216795" cy="366486"/>
            <a:chOff x="314828" y="2448317"/>
            <a:chExt cx="6216795" cy="366486"/>
          </a:xfrm>
        </p:grpSpPr>
        <p:sp>
          <p:nvSpPr>
            <p:cNvPr id="4" name="四角形: 角を丸くする 3">
              <a:extLst>
                <a:ext uri="{FF2B5EF4-FFF2-40B4-BE49-F238E27FC236}">
                  <a16:creationId xmlns:a16="http://schemas.microsoft.com/office/drawing/2014/main" id="{22B0DB42-AB54-AF6B-110C-19E7C9A54003}"/>
                </a:ext>
              </a:extLst>
            </p:cNvPr>
            <p:cNvSpPr/>
            <p:nvPr/>
          </p:nvSpPr>
          <p:spPr>
            <a:xfrm>
              <a:off x="410857" y="2448317"/>
              <a:ext cx="6120766" cy="366486"/>
            </a:xfrm>
            <a:prstGeom prst="roundRect">
              <a:avLst>
                <a:gd name="adj" fmla="val 50000"/>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89E0BDC2-939E-C73E-7913-5BA3C65D18DC}"/>
                </a:ext>
              </a:extLst>
            </p:cNvPr>
            <p:cNvSpPr/>
            <p:nvPr/>
          </p:nvSpPr>
          <p:spPr>
            <a:xfrm>
              <a:off x="314828" y="2448317"/>
              <a:ext cx="366486" cy="366486"/>
            </a:xfrm>
            <a:prstGeom prst="ellipse">
              <a:avLst/>
            </a:prstGeom>
            <a:solidFill>
              <a:srgbClr val="00A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06B537B1-9BA5-1F65-B050-7E0899EC3C2D}"/>
              </a:ext>
            </a:extLst>
          </p:cNvPr>
          <p:cNvSpPr txBox="1"/>
          <p:nvPr/>
        </p:nvSpPr>
        <p:spPr>
          <a:xfrm>
            <a:off x="662817" y="419732"/>
            <a:ext cx="851515" cy="292388"/>
          </a:xfrm>
          <a:prstGeom prst="rect">
            <a:avLst/>
          </a:prstGeom>
          <a:noFill/>
        </p:spPr>
        <p:txBody>
          <a:bodyPr wrap="none" rtlCol="0">
            <a:spAutoFit/>
          </a:bodyPr>
          <a:lstStyle/>
          <a:p>
            <a:r>
              <a:rPr kumimoji="1" lang="ja-JP" altLang="en-US" sz="1300" b="1"/>
              <a:t>はじめに</a:t>
            </a:r>
          </a:p>
        </p:txBody>
      </p:sp>
      <p:sp>
        <p:nvSpPr>
          <p:cNvPr id="7" name="テキスト ボックス 6">
            <a:extLst>
              <a:ext uri="{FF2B5EF4-FFF2-40B4-BE49-F238E27FC236}">
                <a16:creationId xmlns:a16="http://schemas.microsoft.com/office/drawing/2014/main" id="{7D7DB020-7F58-4883-4D7A-CF9BAD913E03}"/>
              </a:ext>
            </a:extLst>
          </p:cNvPr>
          <p:cNvSpPr txBox="1"/>
          <p:nvPr/>
        </p:nvSpPr>
        <p:spPr>
          <a:xfrm>
            <a:off x="357414" y="385797"/>
            <a:ext cx="276038" cy="307777"/>
          </a:xfrm>
          <a:prstGeom prst="rect">
            <a:avLst/>
          </a:prstGeom>
          <a:noFill/>
        </p:spPr>
        <p:txBody>
          <a:bodyPr wrap="none" rtlCol="0">
            <a:spAutoFit/>
          </a:bodyPr>
          <a:lstStyle/>
          <a:p>
            <a:r>
              <a:rPr kumimoji="1" lang="en-US" altLang="ja-JP" sz="1400" b="1" dirty="0">
                <a:solidFill>
                  <a:schemeClr val="bg1"/>
                </a:solidFill>
              </a:rPr>
              <a:t>0</a:t>
            </a:r>
            <a:endParaRPr kumimoji="1" lang="ja-JP" altLang="en-US" sz="1400" b="1">
              <a:solidFill>
                <a:schemeClr val="bg1"/>
              </a:solidFill>
            </a:endParaRPr>
          </a:p>
        </p:txBody>
      </p:sp>
      <p:sp>
        <p:nvSpPr>
          <p:cNvPr id="8" name="テキスト ボックス 7">
            <a:extLst>
              <a:ext uri="{FF2B5EF4-FFF2-40B4-BE49-F238E27FC236}">
                <a16:creationId xmlns:a16="http://schemas.microsoft.com/office/drawing/2014/main" id="{09CC1EFF-C68C-E386-62C2-06F3AFD24ACB}"/>
              </a:ext>
            </a:extLst>
          </p:cNvPr>
          <p:cNvSpPr txBox="1"/>
          <p:nvPr/>
        </p:nvSpPr>
        <p:spPr>
          <a:xfrm>
            <a:off x="320518" y="733421"/>
            <a:ext cx="1082348" cy="307777"/>
          </a:xfrm>
          <a:prstGeom prst="rect">
            <a:avLst/>
          </a:prstGeom>
          <a:noFill/>
        </p:spPr>
        <p:txBody>
          <a:bodyPr wrap="none" rtlCol="0">
            <a:spAutoFit/>
          </a:bodyPr>
          <a:lstStyle/>
          <a:p>
            <a:r>
              <a:rPr kumimoji="1" lang="ja-JP" altLang="en-US" sz="1400" b="1" dirty="0">
                <a:solidFill>
                  <a:srgbClr val="2A94D3"/>
                </a:solidFill>
                <a:latin typeface="+mn-ea"/>
              </a:rPr>
              <a:t>本書の目的</a:t>
            </a:r>
          </a:p>
        </p:txBody>
      </p:sp>
      <p:sp>
        <p:nvSpPr>
          <p:cNvPr id="9" name="テキスト ボックス 8">
            <a:extLst>
              <a:ext uri="{FF2B5EF4-FFF2-40B4-BE49-F238E27FC236}">
                <a16:creationId xmlns:a16="http://schemas.microsoft.com/office/drawing/2014/main" id="{6571EFA6-DF5F-A3BF-ACC2-79C8AF036837}"/>
              </a:ext>
            </a:extLst>
          </p:cNvPr>
          <p:cNvSpPr txBox="1"/>
          <p:nvPr/>
        </p:nvSpPr>
        <p:spPr>
          <a:xfrm>
            <a:off x="541881" y="938697"/>
            <a:ext cx="5818279" cy="430887"/>
          </a:xfrm>
          <a:prstGeom prst="rect">
            <a:avLst/>
          </a:prstGeom>
          <a:noFill/>
        </p:spPr>
        <p:txBody>
          <a:bodyPr wrap="square">
            <a:spAutoFit/>
          </a:bodyPr>
          <a:lstStyle/>
          <a:p>
            <a:pPr lvl="0">
              <a:defRPr/>
            </a:pPr>
            <a:r>
              <a:rPr kumimoji="1" lang="ja-JP" altLang="en-US" sz="1100" dirty="0">
                <a:solidFill>
                  <a:prstClr val="black"/>
                </a:solidFill>
              </a:rPr>
              <a:t>本マニュアルは、</a:t>
            </a:r>
            <a:r>
              <a:rPr kumimoji="1" lang="en-US" altLang="ja-JP" sz="1100" dirty="0">
                <a:solidFill>
                  <a:prstClr val="black"/>
                </a:solidFill>
              </a:rPr>
              <a:t>KOSMO Web</a:t>
            </a:r>
            <a:r>
              <a:rPr kumimoji="1" lang="ja-JP" altLang="en-US" sz="1100" dirty="0">
                <a:solidFill>
                  <a:prstClr val="black"/>
                </a:solidFill>
              </a:rPr>
              <a:t>の利用方法、また多要素認証（</a:t>
            </a:r>
            <a:r>
              <a:rPr kumimoji="1" lang="en-US" altLang="ja-JP" sz="1100" dirty="0">
                <a:solidFill>
                  <a:prstClr val="black"/>
                </a:solidFill>
              </a:rPr>
              <a:t>MFA</a:t>
            </a:r>
            <a:r>
              <a:rPr kumimoji="1" lang="ja-JP" altLang="en-US" sz="1100" dirty="0">
                <a:solidFill>
                  <a:prstClr val="black"/>
                </a:solidFill>
              </a:rPr>
              <a:t>）の</a:t>
            </a:r>
          </a:p>
          <a:p>
            <a:pPr lvl="0">
              <a:defRPr/>
            </a:pPr>
            <a:r>
              <a:rPr kumimoji="1" lang="ja-JP" altLang="en-US" sz="1100" dirty="0">
                <a:solidFill>
                  <a:prstClr val="black"/>
                </a:solidFill>
              </a:rPr>
              <a:t>設定について説明をします。</a:t>
            </a:r>
            <a:endParaRPr kumimoji="1" lang="en-US" altLang="ja-JP" sz="110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47905786-8B12-AE85-E270-DEBD43B0DA13}"/>
              </a:ext>
            </a:extLst>
          </p:cNvPr>
          <p:cNvSpPr txBox="1"/>
          <p:nvPr/>
        </p:nvSpPr>
        <p:spPr>
          <a:xfrm>
            <a:off x="354561" y="1361276"/>
            <a:ext cx="723275" cy="307777"/>
          </a:xfrm>
          <a:prstGeom prst="rect">
            <a:avLst/>
          </a:prstGeom>
          <a:noFill/>
        </p:spPr>
        <p:txBody>
          <a:bodyPr wrap="none" rtlCol="0">
            <a:spAutoFit/>
          </a:bodyPr>
          <a:lstStyle/>
          <a:p>
            <a:r>
              <a:rPr kumimoji="1" lang="ja-JP" altLang="en-US" sz="1400" b="1" dirty="0">
                <a:solidFill>
                  <a:srgbClr val="2A94D3"/>
                </a:solidFill>
                <a:latin typeface="+mn-ea"/>
              </a:rPr>
              <a:t>対象者</a:t>
            </a:r>
          </a:p>
        </p:txBody>
      </p:sp>
      <p:sp>
        <p:nvSpPr>
          <p:cNvPr id="11" name="テキスト ボックス 10">
            <a:extLst>
              <a:ext uri="{FF2B5EF4-FFF2-40B4-BE49-F238E27FC236}">
                <a16:creationId xmlns:a16="http://schemas.microsoft.com/office/drawing/2014/main" id="{89393A56-FA8F-A935-1D50-F5693060372A}"/>
              </a:ext>
            </a:extLst>
          </p:cNvPr>
          <p:cNvSpPr txBox="1"/>
          <p:nvPr/>
        </p:nvSpPr>
        <p:spPr>
          <a:xfrm>
            <a:off x="541881" y="1580522"/>
            <a:ext cx="5818279" cy="261610"/>
          </a:xfrm>
          <a:prstGeom prst="rect">
            <a:avLst/>
          </a:prstGeom>
          <a:noFill/>
        </p:spPr>
        <p:txBody>
          <a:bodyPr wrap="square">
            <a:spAutoFit/>
          </a:bodyPr>
          <a:lstStyle/>
          <a:p>
            <a:pPr lvl="0">
              <a:defRPr/>
            </a:pPr>
            <a:r>
              <a:rPr kumimoji="1" lang="ja-JP" altLang="en-US" sz="1100" dirty="0">
                <a:solidFill>
                  <a:prstClr val="black"/>
                </a:solidFill>
              </a:rPr>
              <a:t>本マニュアルは、</a:t>
            </a:r>
            <a:r>
              <a:rPr kumimoji="1" lang="en-US" altLang="ja-JP" sz="1100" dirty="0">
                <a:solidFill>
                  <a:prstClr val="black"/>
                </a:solidFill>
              </a:rPr>
              <a:t>KOSMO Web</a:t>
            </a:r>
            <a:r>
              <a:rPr kumimoji="1" lang="ja-JP" altLang="en-US" sz="1100" dirty="0">
                <a:solidFill>
                  <a:prstClr val="black"/>
                </a:solidFill>
              </a:rPr>
              <a:t>をご利用頂く被保険者様・被扶養者様を対象としています。</a:t>
            </a:r>
          </a:p>
        </p:txBody>
      </p:sp>
      <p:grpSp>
        <p:nvGrpSpPr>
          <p:cNvPr id="12" name="グループ化 11">
            <a:extLst>
              <a:ext uri="{FF2B5EF4-FFF2-40B4-BE49-F238E27FC236}">
                <a16:creationId xmlns:a16="http://schemas.microsoft.com/office/drawing/2014/main" id="{657981D4-F686-B192-A237-785F42A1D6DE}"/>
              </a:ext>
            </a:extLst>
          </p:cNvPr>
          <p:cNvGrpSpPr/>
          <p:nvPr/>
        </p:nvGrpSpPr>
        <p:grpSpPr>
          <a:xfrm>
            <a:off x="320602" y="2502959"/>
            <a:ext cx="6216795" cy="366486"/>
            <a:chOff x="314828" y="2448317"/>
            <a:chExt cx="6216795" cy="366486"/>
          </a:xfrm>
        </p:grpSpPr>
        <p:sp>
          <p:nvSpPr>
            <p:cNvPr id="13" name="四角形: 角を丸くする 12">
              <a:extLst>
                <a:ext uri="{FF2B5EF4-FFF2-40B4-BE49-F238E27FC236}">
                  <a16:creationId xmlns:a16="http://schemas.microsoft.com/office/drawing/2014/main" id="{E8A2328D-8774-D034-E9B4-21F029A4A04E}"/>
                </a:ext>
              </a:extLst>
            </p:cNvPr>
            <p:cNvSpPr/>
            <p:nvPr/>
          </p:nvSpPr>
          <p:spPr>
            <a:xfrm>
              <a:off x="410857" y="2448317"/>
              <a:ext cx="6120766" cy="366486"/>
            </a:xfrm>
            <a:prstGeom prst="roundRect">
              <a:avLst>
                <a:gd name="adj" fmla="val 50000"/>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F712BEE1-2BB8-B6F9-8E02-98B14842A5E5}"/>
                </a:ext>
              </a:extLst>
            </p:cNvPr>
            <p:cNvSpPr/>
            <p:nvPr/>
          </p:nvSpPr>
          <p:spPr>
            <a:xfrm>
              <a:off x="314828" y="2448317"/>
              <a:ext cx="366486" cy="366486"/>
            </a:xfrm>
            <a:prstGeom prst="ellipse">
              <a:avLst/>
            </a:prstGeom>
            <a:solidFill>
              <a:srgbClr val="00A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C6397CA3-9513-22E9-FEA8-E038BC4C10F3}"/>
              </a:ext>
            </a:extLst>
          </p:cNvPr>
          <p:cNvSpPr txBox="1"/>
          <p:nvPr/>
        </p:nvSpPr>
        <p:spPr>
          <a:xfrm>
            <a:off x="668591" y="2556862"/>
            <a:ext cx="1184940" cy="292388"/>
          </a:xfrm>
          <a:prstGeom prst="rect">
            <a:avLst/>
          </a:prstGeom>
          <a:noFill/>
        </p:spPr>
        <p:txBody>
          <a:bodyPr wrap="none" rtlCol="0">
            <a:spAutoFit/>
          </a:bodyPr>
          <a:lstStyle/>
          <a:p>
            <a:r>
              <a:rPr kumimoji="1" lang="ja-JP" altLang="en-US" sz="1300" b="1" dirty="0"/>
              <a:t>利用上の注意</a:t>
            </a:r>
          </a:p>
        </p:txBody>
      </p:sp>
      <p:sp>
        <p:nvSpPr>
          <p:cNvPr id="16" name="テキスト ボックス 15">
            <a:extLst>
              <a:ext uri="{FF2B5EF4-FFF2-40B4-BE49-F238E27FC236}">
                <a16:creationId xmlns:a16="http://schemas.microsoft.com/office/drawing/2014/main" id="{69187C40-DFC2-B635-CE48-E6B65481FAA8}"/>
              </a:ext>
            </a:extLst>
          </p:cNvPr>
          <p:cNvSpPr txBox="1"/>
          <p:nvPr/>
        </p:nvSpPr>
        <p:spPr>
          <a:xfrm>
            <a:off x="363188" y="2530547"/>
            <a:ext cx="276038" cy="307777"/>
          </a:xfrm>
          <a:prstGeom prst="rect">
            <a:avLst/>
          </a:prstGeom>
          <a:noFill/>
        </p:spPr>
        <p:txBody>
          <a:bodyPr wrap="none" rtlCol="0">
            <a:spAutoFit/>
          </a:bodyPr>
          <a:lstStyle/>
          <a:p>
            <a:r>
              <a:rPr kumimoji="1" lang="en-US" altLang="ja-JP" sz="1400" b="1" dirty="0">
                <a:solidFill>
                  <a:schemeClr val="bg1"/>
                </a:solidFill>
              </a:rPr>
              <a:t>1</a:t>
            </a:r>
            <a:endParaRPr kumimoji="1" lang="ja-JP" altLang="en-US" sz="1400" b="1" dirty="0">
              <a:solidFill>
                <a:schemeClr val="bg1"/>
              </a:solidFill>
            </a:endParaRPr>
          </a:p>
        </p:txBody>
      </p:sp>
      <p:sp>
        <p:nvSpPr>
          <p:cNvPr id="17" name="テキスト ボックス 16">
            <a:extLst>
              <a:ext uri="{FF2B5EF4-FFF2-40B4-BE49-F238E27FC236}">
                <a16:creationId xmlns:a16="http://schemas.microsoft.com/office/drawing/2014/main" id="{68E2CAF0-F07A-125A-15BD-CBEF7BF3A9DE}"/>
              </a:ext>
            </a:extLst>
          </p:cNvPr>
          <p:cNvSpPr txBox="1"/>
          <p:nvPr/>
        </p:nvSpPr>
        <p:spPr>
          <a:xfrm>
            <a:off x="575924" y="2835934"/>
            <a:ext cx="5818279" cy="600164"/>
          </a:xfrm>
          <a:prstGeom prst="rect">
            <a:avLst/>
          </a:prstGeom>
          <a:noFill/>
        </p:spPr>
        <p:txBody>
          <a:bodyPr wrap="square">
            <a:spAutoFit/>
          </a:bodyPr>
          <a:lstStyle/>
          <a:p>
            <a:pPr lvl="0">
              <a:defRPr/>
            </a:pPr>
            <a:r>
              <a:rPr kumimoji="1" lang="ja-JP" altLang="en-US" sz="1100" dirty="0">
                <a:solidFill>
                  <a:prstClr val="black"/>
                </a:solidFill>
              </a:rPr>
              <a:t>本マニュアルおよび</a:t>
            </a:r>
            <a:r>
              <a:rPr kumimoji="1" lang="en-US" altLang="ja-JP" sz="1100" dirty="0">
                <a:solidFill>
                  <a:prstClr val="black"/>
                </a:solidFill>
              </a:rPr>
              <a:t>KOSMO Web</a:t>
            </a:r>
            <a:r>
              <a:rPr kumimoji="1" lang="ja-JP" altLang="en-US" sz="1100" dirty="0">
                <a:solidFill>
                  <a:prstClr val="black"/>
                </a:solidFill>
              </a:rPr>
              <a:t>の利用上の注意を記します。</a:t>
            </a:r>
          </a:p>
          <a:p>
            <a:pPr lvl="0">
              <a:defRPr/>
            </a:pPr>
            <a:r>
              <a:rPr kumimoji="1" lang="ja-JP" altLang="en-US" sz="1100" dirty="0">
                <a:solidFill>
                  <a:prstClr val="black"/>
                </a:solidFill>
              </a:rPr>
              <a:t>本マニュアルの画面イメージと実際の画面では、一部の表示内容が異なることがあります。ご了承ください。</a:t>
            </a:r>
          </a:p>
        </p:txBody>
      </p:sp>
      <p:sp>
        <p:nvSpPr>
          <p:cNvPr id="18" name="テキスト ボックス 17">
            <a:extLst>
              <a:ext uri="{FF2B5EF4-FFF2-40B4-BE49-F238E27FC236}">
                <a16:creationId xmlns:a16="http://schemas.microsoft.com/office/drawing/2014/main" id="{ADCAD5D0-FBAF-2DE1-46BC-A6924B70B8A0}"/>
              </a:ext>
            </a:extLst>
          </p:cNvPr>
          <p:cNvSpPr txBox="1"/>
          <p:nvPr/>
        </p:nvSpPr>
        <p:spPr>
          <a:xfrm>
            <a:off x="367872" y="3445742"/>
            <a:ext cx="3339376" cy="307777"/>
          </a:xfrm>
          <a:prstGeom prst="rect">
            <a:avLst/>
          </a:prstGeom>
          <a:noFill/>
        </p:spPr>
        <p:txBody>
          <a:bodyPr wrap="none" rtlCol="0">
            <a:spAutoFit/>
          </a:bodyPr>
          <a:lstStyle/>
          <a:p>
            <a:r>
              <a:rPr kumimoji="1" lang="en-US" altLang="ja-JP" sz="1400" b="1" dirty="0">
                <a:solidFill>
                  <a:srgbClr val="2A94D3"/>
                </a:solidFill>
                <a:latin typeface="+mn-ea"/>
              </a:rPr>
              <a:t>【1】</a:t>
            </a:r>
            <a:r>
              <a:rPr kumimoji="1" lang="ja-JP" altLang="en-US" sz="1400" b="1" dirty="0">
                <a:solidFill>
                  <a:srgbClr val="2A94D3"/>
                </a:solidFill>
                <a:latin typeface="+mn-ea"/>
              </a:rPr>
              <a:t>推奨デバイス、ブラウザについて</a:t>
            </a:r>
          </a:p>
        </p:txBody>
      </p:sp>
      <p:sp>
        <p:nvSpPr>
          <p:cNvPr id="19" name="テキスト ボックス 18">
            <a:extLst>
              <a:ext uri="{FF2B5EF4-FFF2-40B4-BE49-F238E27FC236}">
                <a16:creationId xmlns:a16="http://schemas.microsoft.com/office/drawing/2014/main" id="{A480F971-C9C1-1F4E-733A-60ADB728F0CF}"/>
              </a:ext>
            </a:extLst>
          </p:cNvPr>
          <p:cNvSpPr txBox="1"/>
          <p:nvPr/>
        </p:nvSpPr>
        <p:spPr>
          <a:xfrm>
            <a:off x="589235" y="3750078"/>
            <a:ext cx="5818279" cy="1785104"/>
          </a:xfrm>
          <a:prstGeom prst="rect">
            <a:avLst/>
          </a:prstGeom>
          <a:noFill/>
        </p:spPr>
        <p:txBody>
          <a:bodyPr wrap="square">
            <a:spAutoFit/>
          </a:bodyPr>
          <a:lstStyle/>
          <a:p>
            <a:pPr lvl="0">
              <a:defRPr/>
            </a:pPr>
            <a:r>
              <a:rPr kumimoji="1" lang="en-US" altLang="ja-JP" sz="1100" dirty="0">
                <a:solidFill>
                  <a:prstClr val="black"/>
                </a:solidFill>
              </a:rPr>
              <a:t>KOSMO Web</a:t>
            </a:r>
            <a:r>
              <a:rPr kumimoji="1" lang="ja-JP" altLang="en-US" sz="1100" dirty="0">
                <a:solidFill>
                  <a:prstClr val="black"/>
                </a:solidFill>
              </a:rPr>
              <a:t>は、以下のデバイス、ブラウザで利用いただけます。</a:t>
            </a:r>
          </a:p>
          <a:p>
            <a:pPr lvl="0">
              <a:defRPr/>
            </a:pPr>
            <a:r>
              <a:rPr kumimoji="1" lang="ja-JP" altLang="en-US" sz="1100" dirty="0">
                <a:solidFill>
                  <a:prstClr val="black"/>
                </a:solidFill>
              </a:rPr>
              <a:t>　①推奨デバイス</a:t>
            </a:r>
          </a:p>
          <a:p>
            <a:pPr lvl="0">
              <a:defRPr/>
            </a:pPr>
            <a:r>
              <a:rPr kumimoji="1" lang="ja-JP" altLang="en-US" sz="1100" dirty="0">
                <a:solidFill>
                  <a:prstClr val="black"/>
                </a:solidFill>
              </a:rPr>
              <a:t>　　・パソコン</a:t>
            </a:r>
          </a:p>
          <a:p>
            <a:pPr lvl="0">
              <a:defRPr/>
            </a:pPr>
            <a:r>
              <a:rPr kumimoji="1" lang="ja-JP" altLang="en-US" sz="1100" dirty="0">
                <a:solidFill>
                  <a:prstClr val="black"/>
                </a:solidFill>
              </a:rPr>
              <a:t>　　・スマートフォン端末（</a:t>
            </a:r>
            <a:r>
              <a:rPr kumimoji="1" lang="en-US" altLang="ja-JP" sz="1100" dirty="0">
                <a:solidFill>
                  <a:prstClr val="black"/>
                </a:solidFill>
              </a:rPr>
              <a:t>iPhone</a:t>
            </a:r>
            <a:r>
              <a:rPr kumimoji="1" lang="ja-JP" altLang="en-US" sz="1100" dirty="0">
                <a:solidFill>
                  <a:prstClr val="black"/>
                </a:solidFill>
              </a:rPr>
              <a:t>、</a:t>
            </a:r>
            <a:r>
              <a:rPr kumimoji="1" lang="en-US" altLang="ja-JP" sz="1100" dirty="0">
                <a:solidFill>
                  <a:prstClr val="black"/>
                </a:solidFill>
              </a:rPr>
              <a:t>Android</a:t>
            </a:r>
            <a:r>
              <a:rPr kumimoji="1" lang="ja-JP" altLang="en-US" sz="1100" dirty="0">
                <a:solidFill>
                  <a:prstClr val="black"/>
                </a:solidFill>
              </a:rPr>
              <a:t>）</a:t>
            </a:r>
          </a:p>
          <a:p>
            <a:pPr lvl="0">
              <a:defRPr/>
            </a:pPr>
            <a:r>
              <a:rPr kumimoji="1" lang="ja-JP" altLang="en-US" sz="1100" dirty="0">
                <a:solidFill>
                  <a:prstClr val="black"/>
                </a:solidFill>
              </a:rPr>
              <a:t>　　・タブレット端末</a:t>
            </a:r>
          </a:p>
          <a:p>
            <a:pPr lvl="0">
              <a:defRPr/>
            </a:pPr>
            <a:endParaRPr kumimoji="1" lang="ja-JP" altLang="en-US" sz="1100" dirty="0">
              <a:solidFill>
                <a:prstClr val="black"/>
              </a:solidFill>
            </a:endParaRPr>
          </a:p>
          <a:p>
            <a:pPr lvl="0">
              <a:defRPr/>
            </a:pPr>
            <a:r>
              <a:rPr kumimoji="1" lang="ja-JP" altLang="en-US" sz="1100" dirty="0">
                <a:solidFill>
                  <a:prstClr val="black"/>
                </a:solidFill>
              </a:rPr>
              <a:t>　②推奨ブラウザ</a:t>
            </a:r>
          </a:p>
          <a:p>
            <a:pPr lvl="0">
              <a:defRPr/>
            </a:pPr>
            <a:r>
              <a:rPr kumimoji="1" lang="ja-JP" altLang="en-US" sz="1100" dirty="0">
                <a:solidFill>
                  <a:prstClr val="black"/>
                </a:solidFill>
              </a:rPr>
              <a:t>　　・</a:t>
            </a:r>
            <a:r>
              <a:rPr kumimoji="1" lang="en-US" altLang="ja-JP" sz="1100" dirty="0">
                <a:solidFill>
                  <a:prstClr val="black"/>
                </a:solidFill>
              </a:rPr>
              <a:t>Google Chrome</a:t>
            </a:r>
            <a:r>
              <a:rPr kumimoji="1" lang="ja-JP" altLang="en-US" sz="1100" dirty="0">
                <a:solidFill>
                  <a:prstClr val="black"/>
                </a:solidFill>
              </a:rPr>
              <a:t>　 （最新版を推奨）</a:t>
            </a:r>
          </a:p>
          <a:p>
            <a:pPr lvl="0">
              <a:defRPr/>
            </a:pPr>
            <a:r>
              <a:rPr kumimoji="1" lang="ja-JP" altLang="en-US" sz="1100" dirty="0">
                <a:solidFill>
                  <a:prstClr val="black"/>
                </a:solidFill>
              </a:rPr>
              <a:t>　　・</a:t>
            </a:r>
            <a:r>
              <a:rPr kumimoji="1" lang="en-US" altLang="ja-JP" sz="1100" dirty="0">
                <a:solidFill>
                  <a:prstClr val="black"/>
                </a:solidFill>
              </a:rPr>
              <a:t>Safari</a:t>
            </a:r>
            <a:r>
              <a:rPr kumimoji="1" lang="ja-JP" altLang="en-US" sz="1100" dirty="0">
                <a:solidFill>
                  <a:prstClr val="black"/>
                </a:solidFill>
              </a:rPr>
              <a:t>　　　　　（最新版を推奨）</a:t>
            </a:r>
          </a:p>
          <a:p>
            <a:pPr lvl="0">
              <a:defRPr/>
            </a:pPr>
            <a:r>
              <a:rPr kumimoji="1" lang="ja-JP" altLang="en-US" sz="1100" dirty="0">
                <a:solidFill>
                  <a:prstClr val="black"/>
                </a:solidFill>
              </a:rPr>
              <a:t>　　・</a:t>
            </a:r>
            <a:r>
              <a:rPr kumimoji="1" lang="en-US" altLang="ja-JP" sz="1100" dirty="0">
                <a:solidFill>
                  <a:prstClr val="black"/>
                </a:solidFill>
              </a:rPr>
              <a:t>Microsoft Edge</a:t>
            </a:r>
            <a:r>
              <a:rPr kumimoji="1" lang="ja-JP" altLang="en-US" sz="1100" dirty="0">
                <a:solidFill>
                  <a:prstClr val="black"/>
                </a:solidFill>
              </a:rPr>
              <a:t>　（最新版を推奨）</a:t>
            </a:r>
            <a:endParaRPr kumimoji="1" lang="en-US" altLang="ja-JP" sz="110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675DD2B3-B817-503C-FA47-EC99F294EF72}"/>
              </a:ext>
            </a:extLst>
          </p:cNvPr>
          <p:cNvSpPr txBox="1"/>
          <p:nvPr/>
        </p:nvSpPr>
        <p:spPr>
          <a:xfrm>
            <a:off x="410857" y="5498401"/>
            <a:ext cx="2082621" cy="307777"/>
          </a:xfrm>
          <a:prstGeom prst="rect">
            <a:avLst/>
          </a:prstGeom>
          <a:noFill/>
        </p:spPr>
        <p:txBody>
          <a:bodyPr wrap="none" rtlCol="0">
            <a:spAutoFit/>
          </a:bodyPr>
          <a:lstStyle/>
          <a:p>
            <a:r>
              <a:rPr kumimoji="1" lang="en-US" altLang="ja-JP" sz="1400" b="1" dirty="0">
                <a:solidFill>
                  <a:srgbClr val="2A94D3"/>
                </a:solidFill>
                <a:latin typeface="+mn-ea"/>
              </a:rPr>
              <a:t>【2】</a:t>
            </a:r>
            <a:r>
              <a:rPr kumimoji="1" lang="ja-JP" altLang="en-US" sz="1400" b="1">
                <a:solidFill>
                  <a:srgbClr val="2A94D3"/>
                </a:solidFill>
                <a:latin typeface="+mn-ea"/>
              </a:rPr>
              <a:t>動作環境上の注意</a:t>
            </a:r>
          </a:p>
        </p:txBody>
      </p:sp>
      <p:sp>
        <p:nvSpPr>
          <p:cNvPr id="21" name="テキスト ボックス 20">
            <a:extLst>
              <a:ext uri="{FF2B5EF4-FFF2-40B4-BE49-F238E27FC236}">
                <a16:creationId xmlns:a16="http://schemas.microsoft.com/office/drawing/2014/main" id="{A9C80BF8-91B3-9E49-3F61-269C35F4AC37}"/>
              </a:ext>
            </a:extLst>
          </p:cNvPr>
          <p:cNvSpPr txBox="1"/>
          <p:nvPr/>
        </p:nvSpPr>
        <p:spPr>
          <a:xfrm>
            <a:off x="632220" y="5787497"/>
            <a:ext cx="5818279" cy="3816429"/>
          </a:xfrm>
          <a:prstGeom prst="rect">
            <a:avLst/>
          </a:prstGeom>
          <a:noFill/>
        </p:spPr>
        <p:txBody>
          <a:bodyPr wrap="square">
            <a:spAutoFit/>
          </a:bodyPr>
          <a:lstStyle/>
          <a:p>
            <a:pPr lvl="0">
              <a:defRPr/>
            </a:pPr>
            <a:r>
              <a:rPr kumimoji="1" lang="ja-JP" altLang="en-US" sz="1100" dirty="0">
                <a:solidFill>
                  <a:prstClr val="black"/>
                </a:solidFill>
              </a:rPr>
              <a:t>多要素認証（</a:t>
            </a:r>
            <a:r>
              <a:rPr kumimoji="1" lang="en-US" altLang="ja-JP" sz="1100" dirty="0">
                <a:solidFill>
                  <a:prstClr val="black"/>
                </a:solidFill>
              </a:rPr>
              <a:t>MFA</a:t>
            </a:r>
            <a:r>
              <a:rPr kumimoji="1" lang="ja-JP" altLang="en-US" sz="1100" dirty="0">
                <a:solidFill>
                  <a:prstClr val="black"/>
                </a:solidFill>
              </a:rPr>
              <a:t>）とは、</a:t>
            </a:r>
            <a:r>
              <a:rPr kumimoji="1" lang="en-US" altLang="ja-JP" sz="1100" dirty="0">
                <a:solidFill>
                  <a:prstClr val="black"/>
                </a:solidFill>
              </a:rPr>
              <a:t>KOSMO Web</a:t>
            </a:r>
            <a:r>
              <a:rPr kumimoji="1" lang="ja-JP" altLang="en-US" sz="1100" dirty="0">
                <a:solidFill>
                  <a:prstClr val="black"/>
                </a:solidFill>
              </a:rPr>
              <a:t>にログインする際に、</a:t>
            </a:r>
            <a:r>
              <a:rPr kumimoji="1" lang="en-US" altLang="ja-JP" sz="1100" dirty="0">
                <a:solidFill>
                  <a:prstClr val="black"/>
                </a:solidFill>
              </a:rPr>
              <a:t>2</a:t>
            </a:r>
            <a:r>
              <a:rPr kumimoji="1" lang="ja-JP" altLang="en-US" sz="1100" dirty="0">
                <a:solidFill>
                  <a:prstClr val="black"/>
                </a:solidFill>
              </a:rPr>
              <a:t>つ以上の要素で認証（本人確認）を行うことです。</a:t>
            </a:r>
          </a:p>
          <a:p>
            <a:pPr lvl="0">
              <a:defRPr/>
            </a:pPr>
            <a:r>
              <a:rPr kumimoji="1" lang="ja-JP" altLang="en-US" sz="1100" dirty="0">
                <a:solidFill>
                  <a:prstClr val="black"/>
                </a:solidFill>
              </a:rPr>
              <a:t>従来の</a:t>
            </a:r>
            <a:r>
              <a:rPr kumimoji="1" lang="en-US" altLang="ja-JP" sz="1100" dirty="0">
                <a:solidFill>
                  <a:prstClr val="black"/>
                </a:solidFill>
              </a:rPr>
              <a:t>ID</a:t>
            </a:r>
            <a:r>
              <a:rPr kumimoji="1" lang="ja-JP" altLang="en-US" sz="1100" dirty="0">
                <a:solidFill>
                  <a:prstClr val="black"/>
                </a:solidFill>
              </a:rPr>
              <a:t>・パスワードによる認証に加え、被保険者様・被扶養者様が所持するスマートデバイス（スマートフォン、タブレット）を使用した生体認証、ワンタイムパスワードなどによる認証方法によって、認証セキュリティを強化します。</a:t>
            </a:r>
          </a:p>
          <a:p>
            <a:pPr lvl="0">
              <a:defRPr/>
            </a:pPr>
            <a:r>
              <a:rPr kumimoji="1" lang="en-US" altLang="ja-JP" sz="1100" dirty="0">
                <a:solidFill>
                  <a:prstClr val="black"/>
                </a:solidFill>
              </a:rPr>
              <a:t>KOSMO Web</a:t>
            </a:r>
            <a:r>
              <a:rPr kumimoji="1" lang="ja-JP" altLang="en-US" sz="1100" dirty="0">
                <a:solidFill>
                  <a:prstClr val="black"/>
                </a:solidFill>
              </a:rPr>
              <a:t>をご利用する前に、ご加入の健保組合のご案内に基づいて認証方式を選択し、設定をお願いします。</a:t>
            </a:r>
          </a:p>
          <a:p>
            <a:pPr lvl="0">
              <a:defRPr/>
            </a:pPr>
            <a:r>
              <a:rPr kumimoji="1" lang="ja-JP" altLang="en-US" sz="1100" dirty="0">
                <a:solidFill>
                  <a:prstClr val="black"/>
                </a:solidFill>
              </a:rPr>
              <a:t>　①生体による認証</a:t>
            </a:r>
          </a:p>
          <a:p>
            <a:pPr lvl="0">
              <a:defRPr/>
            </a:pPr>
            <a:r>
              <a:rPr kumimoji="1" lang="ja-JP" altLang="en-US" sz="1100" dirty="0">
                <a:solidFill>
                  <a:prstClr val="black"/>
                </a:solidFill>
              </a:rPr>
              <a:t>　　お手持ちのスマートデバイスに備わっている生体認証機能（例：顔認証、指紋認証）</a:t>
            </a:r>
          </a:p>
          <a:p>
            <a:pPr lvl="0">
              <a:defRPr/>
            </a:pPr>
            <a:r>
              <a:rPr kumimoji="1" lang="ja-JP" altLang="en-US" sz="1100" dirty="0">
                <a:solidFill>
                  <a:prstClr val="black"/>
                </a:solidFill>
              </a:rPr>
              <a:t>　　によって、認証します。</a:t>
            </a:r>
          </a:p>
          <a:p>
            <a:pPr lvl="0">
              <a:defRPr/>
            </a:pPr>
            <a:endParaRPr kumimoji="1" lang="ja-JP" altLang="en-US" sz="1100" dirty="0">
              <a:solidFill>
                <a:prstClr val="black"/>
              </a:solidFill>
            </a:endParaRPr>
          </a:p>
          <a:p>
            <a:pPr lvl="0">
              <a:defRPr/>
            </a:pPr>
            <a:r>
              <a:rPr kumimoji="1" lang="ja-JP" altLang="en-US" sz="1100" dirty="0">
                <a:solidFill>
                  <a:prstClr val="black"/>
                </a:solidFill>
              </a:rPr>
              <a:t>　②ワンタイムパスワードによる認証</a:t>
            </a:r>
          </a:p>
          <a:p>
            <a:pPr lvl="0">
              <a:defRPr/>
            </a:pPr>
            <a:r>
              <a:rPr kumimoji="1" lang="ja-JP" altLang="en-US" sz="1100" dirty="0">
                <a:solidFill>
                  <a:prstClr val="black"/>
                </a:solidFill>
              </a:rPr>
              <a:t>　　スマートデバイスに表示されたワンタイムパスワードを入力して認証します。</a:t>
            </a:r>
          </a:p>
          <a:p>
            <a:pPr lvl="0">
              <a:defRPr/>
            </a:pPr>
            <a:r>
              <a:rPr kumimoji="1" lang="ja-JP" altLang="en-US" sz="1100" dirty="0">
                <a:solidFill>
                  <a:prstClr val="black"/>
                </a:solidFill>
              </a:rPr>
              <a:t>　　多要素認証（</a:t>
            </a:r>
            <a:r>
              <a:rPr kumimoji="1" lang="en-US" altLang="ja-JP" sz="1100" dirty="0">
                <a:solidFill>
                  <a:prstClr val="black"/>
                </a:solidFill>
              </a:rPr>
              <a:t>MFA</a:t>
            </a:r>
            <a:r>
              <a:rPr kumimoji="1" lang="ja-JP" altLang="en-US" sz="1100" dirty="0">
                <a:solidFill>
                  <a:prstClr val="black"/>
                </a:solidFill>
              </a:rPr>
              <a:t>）を利用するためには、ご準備いただいたスマートデバイスに、</a:t>
            </a:r>
          </a:p>
          <a:p>
            <a:pPr lvl="0">
              <a:defRPr/>
            </a:pPr>
            <a:r>
              <a:rPr kumimoji="1" lang="ja-JP" altLang="en-US" sz="1100" dirty="0">
                <a:solidFill>
                  <a:prstClr val="black"/>
                </a:solidFill>
              </a:rPr>
              <a:t>　　認証用アプリをインストールする必要があります。</a:t>
            </a:r>
          </a:p>
          <a:p>
            <a:pPr lvl="0">
              <a:defRPr/>
            </a:pPr>
            <a:r>
              <a:rPr kumimoji="1" lang="ja-JP" altLang="en-US" sz="1100" dirty="0">
                <a:solidFill>
                  <a:prstClr val="black"/>
                </a:solidFill>
              </a:rPr>
              <a:t>　　ご利用機種に応じた各種ストアより、以下のアプリケーションのいずれかをインス</a:t>
            </a:r>
            <a:endParaRPr kumimoji="1" lang="en-US" altLang="ja-JP" sz="1100" dirty="0">
              <a:solidFill>
                <a:prstClr val="black"/>
              </a:solidFill>
            </a:endParaRPr>
          </a:p>
          <a:p>
            <a:pPr lvl="0">
              <a:defRPr/>
            </a:pPr>
            <a:r>
              <a:rPr kumimoji="1" lang="ja-JP" altLang="en-US" sz="1100" dirty="0">
                <a:solidFill>
                  <a:prstClr val="black"/>
                </a:solidFill>
              </a:rPr>
              <a:t>　　トールしてください。</a:t>
            </a:r>
          </a:p>
          <a:p>
            <a:pPr lvl="0">
              <a:defRPr/>
            </a:pPr>
            <a:r>
              <a:rPr kumimoji="1" lang="ja-JP" altLang="en-US" sz="1100" dirty="0">
                <a:solidFill>
                  <a:prstClr val="black"/>
                </a:solidFill>
              </a:rPr>
              <a:t>　　　・</a:t>
            </a:r>
            <a:r>
              <a:rPr kumimoji="1" lang="en-US" altLang="ja-JP" sz="1100" dirty="0">
                <a:solidFill>
                  <a:prstClr val="black"/>
                </a:solidFill>
              </a:rPr>
              <a:t>Google Authenticator(Google</a:t>
            </a:r>
            <a:r>
              <a:rPr kumimoji="1" lang="ja-JP" altLang="en-US" sz="1100" dirty="0">
                <a:solidFill>
                  <a:prstClr val="black"/>
                </a:solidFill>
              </a:rPr>
              <a:t>認証システム</a:t>
            </a:r>
            <a:r>
              <a:rPr kumimoji="1" lang="en-US" altLang="ja-JP" sz="1100" dirty="0">
                <a:solidFill>
                  <a:prstClr val="black"/>
                </a:solidFill>
              </a:rPr>
              <a:t>) </a:t>
            </a:r>
            <a:r>
              <a:rPr kumimoji="1" lang="en-US" altLang="ja-JP" sz="1100" dirty="0">
                <a:solidFill>
                  <a:prstClr val="black"/>
                </a:solidFill>
                <a:hlinkClick r:id="rId2"/>
              </a:rPr>
              <a:t>App Store</a:t>
            </a:r>
            <a:r>
              <a:rPr kumimoji="1" lang="ja-JP" altLang="en-US" sz="1100" dirty="0">
                <a:solidFill>
                  <a:prstClr val="black"/>
                </a:solidFill>
              </a:rPr>
              <a:t>｜ </a:t>
            </a:r>
            <a:r>
              <a:rPr kumimoji="1" lang="en-US" altLang="ja-JP" sz="1100" dirty="0">
                <a:solidFill>
                  <a:prstClr val="black"/>
                </a:solidFill>
                <a:hlinkClick r:id="rId3"/>
              </a:rPr>
              <a:t>Google Play</a:t>
            </a:r>
            <a:endParaRPr kumimoji="1" lang="en-US" altLang="ja-JP" sz="1100" dirty="0">
              <a:solidFill>
                <a:prstClr val="black"/>
              </a:solidFill>
            </a:endParaRPr>
          </a:p>
          <a:p>
            <a:pPr lvl="0">
              <a:defRPr/>
            </a:pPr>
            <a:r>
              <a:rPr kumimoji="1" lang="ja-JP" altLang="en-US" sz="1100" dirty="0">
                <a:solidFill>
                  <a:prstClr val="black"/>
                </a:solidFill>
              </a:rPr>
              <a:t>　　　・</a:t>
            </a:r>
            <a:r>
              <a:rPr kumimoji="1" lang="en-US" altLang="ja-JP" sz="1100" dirty="0">
                <a:solidFill>
                  <a:prstClr val="black"/>
                </a:solidFill>
                <a:hlinkClick r:id="rId4"/>
              </a:rPr>
              <a:t>Microsoft Authenticator</a:t>
            </a:r>
            <a:r>
              <a:rPr kumimoji="1" lang="en-US" altLang="ja-JP" sz="1100" dirty="0">
                <a:solidFill>
                  <a:prstClr val="black"/>
                </a:solidFill>
              </a:rPr>
              <a:t>(Microsoft</a:t>
            </a:r>
            <a:r>
              <a:rPr kumimoji="1" lang="ja-JP" altLang="en-US" sz="1100" dirty="0">
                <a:solidFill>
                  <a:prstClr val="black"/>
                </a:solidFill>
              </a:rPr>
              <a:t>認証システム</a:t>
            </a:r>
            <a:r>
              <a:rPr kumimoji="1" lang="en-US" altLang="ja-JP" sz="1100" dirty="0">
                <a:solidFill>
                  <a:prstClr val="black"/>
                </a:solidFill>
              </a:rPr>
              <a:t>)</a:t>
            </a:r>
          </a:p>
          <a:p>
            <a:pPr lvl="0">
              <a:defRPr/>
            </a:pPr>
            <a:r>
              <a:rPr kumimoji="1" lang="ja-JP" altLang="en-US" sz="1100" dirty="0">
                <a:solidFill>
                  <a:prstClr val="black"/>
                </a:solidFill>
              </a:rPr>
              <a:t>　　ご準備いただいたスマートデバイスで既に</a:t>
            </a:r>
            <a:r>
              <a:rPr kumimoji="1" lang="en-US" altLang="ja-JP" sz="1100" dirty="0">
                <a:solidFill>
                  <a:prstClr val="black"/>
                </a:solidFill>
              </a:rPr>
              <a:t>Google Authenticator</a:t>
            </a:r>
            <a:r>
              <a:rPr kumimoji="1" lang="ja-JP" altLang="en-US" sz="1100" dirty="0">
                <a:solidFill>
                  <a:prstClr val="black"/>
                </a:solidFill>
              </a:rPr>
              <a:t>または </a:t>
            </a:r>
            <a:r>
              <a:rPr kumimoji="1" lang="en-US" altLang="ja-JP" sz="1100" dirty="0">
                <a:solidFill>
                  <a:prstClr val="black"/>
                </a:solidFill>
              </a:rPr>
              <a:t>Microsoft</a:t>
            </a:r>
          </a:p>
          <a:p>
            <a:pPr lvl="0">
              <a:defRPr/>
            </a:pPr>
            <a:r>
              <a:rPr kumimoji="1" lang="ja-JP" altLang="en-US" sz="1100" dirty="0">
                <a:solidFill>
                  <a:prstClr val="black"/>
                </a:solidFill>
              </a:rPr>
              <a:t>　　</a:t>
            </a:r>
            <a:r>
              <a:rPr kumimoji="1" lang="en-US" altLang="ja-JP" sz="1100" dirty="0">
                <a:solidFill>
                  <a:prstClr val="black"/>
                </a:solidFill>
              </a:rPr>
              <a:t> Authenticator</a:t>
            </a:r>
            <a:r>
              <a:rPr kumimoji="1" lang="ja-JP" altLang="en-US" sz="1100" dirty="0">
                <a:solidFill>
                  <a:prstClr val="black"/>
                </a:solidFill>
              </a:rPr>
              <a:t>をインストールされている場合は、ご使用いただいても動作に問題は</a:t>
            </a:r>
            <a:endParaRPr kumimoji="1" lang="en-US" altLang="ja-JP" sz="1100" dirty="0">
              <a:solidFill>
                <a:prstClr val="black"/>
              </a:solidFill>
            </a:endParaRPr>
          </a:p>
          <a:p>
            <a:pPr lvl="0">
              <a:defRPr/>
            </a:pPr>
            <a:r>
              <a:rPr kumimoji="1" lang="ja-JP" altLang="en-US" sz="1100" dirty="0">
                <a:solidFill>
                  <a:prstClr val="black"/>
                </a:solidFill>
              </a:rPr>
              <a:t>　　ありません。</a:t>
            </a:r>
            <a:endParaRPr kumimoji="1" lang="en-US" altLang="ja-JP" sz="110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3ECFBB5C-3F2C-6226-C03A-EFF61EA3A7D1}"/>
              </a:ext>
            </a:extLst>
          </p:cNvPr>
          <p:cNvSpPr txBox="1"/>
          <p:nvPr/>
        </p:nvSpPr>
        <p:spPr>
          <a:xfrm>
            <a:off x="354561" y="1855306"/>
            <a:ext cx="2339102" cy="307777"/>
          </a:xfrm>
          <a:prstGeom prst="rect">
            <a:avLst/>
          </a:prstGeom>
          <a:noFill/>
        </p:spPr>
        <p:txBody>
          <a:bodyPr wrap="none" rtlCol="0">
            <a:spAutoFit/>
          </a:bodyPr>
          <a:lstStyle/>
          <a:p>
            <a:r>
              <a:rPr kumimoji="1" lang="ja-JP" altLang="en-US" sz="1400" b="1" dirty="0">
                <a:solidFill>
                  <a:srgbClr val="2A94D3"/>
                </a:solidFill>
                <a:latin typeface="+mn-ea"/>
              </a:rPr>
              <a:t>定期システムメンテナンス</a:t>
            </a:r>
          </a:p>
        </p:txBody>
      </p:sp>
      <p:sp>
        <p:nvSpPr>
          <p:cNvPr id="24" name="テキスト ボックス 23">
            <a:extLst>
              <a:ext uri="{FF2B5EF4-FFF2-40B4-BE49-F238E27FC236}">
                <a16:creationId xmlns:a16="http://schemas.microsoft.com/office/drawing/2014/main" id="{8D440734-E467-1A13-4398-CE9901045819}"/>
              </a:ext>
            </a:extLst>
          </p:cNvPr>
          <p:cNvSpPr txBox="1"/>
          <p:nvPr/>
        </p:nvSpPr>
        <p:spPr>
          <a:xfrm>
            <a:off x="541881" y="2079903"/>
            <a:ext cx="5874575" cy="261610"/>
          </a:xfrm>
          <a:prstGeom prst="rect">
            <a:avLst/>
          </a:prstGeom>
          <a:noFill/>
        </p:spPr>
        <p:txBody>
          <a:bodyPr wrap="square">
            <a:spAutoFit/>
          </a:bodyPr>
          <a:lstStyle/>
          <a:p>
            <a:pPr lvl="0">
              <a:defRPr/>
            </a:pPr>
            <a:r>
              <a:rPr kumimoji="1" lang="ja-JP" altLang="en-US" sz="1100" dirty="0">
                <a:solidFill>
                  <a:prstClr val="black"/>
                </a:solidFill>
              </a:rPr>
              <a:t>毎月第</a:t>
            </a:r>
            <a:r>
              <a:rPr kumimoji="1" lang="en-US" altLang="ja-JP" sz="1100" dirty="0">
                <a:solidFill>
                  <a:prstClr val="black"/>
                </a:solidFill>
              </a:rPr>
              <a:t>3</a:t>
            </a:r>
            <a:r>
              <a:rPr kumimoji="1" lang="ja-JP" altLang="en-US" sz="1100" dirty="0">
                <a:solidFill>
                  <a:prstClr val="black"/>
                </a:solidFill>
              </a:rPr>
              <a:t>木曜日の</a:t>
            </a:r>
            <a:r>
              <a:rPr kumimoji="1" lang="en-US" altLang="ja-JP" sz="1100" dirty="0">
                <a:solidFill>
                  <a:prstClr val="black"/>
                </a:solidFill>
              </a:rPr>
              <a:t>19</a:t>
            </a:r>
            <a:r>
              <a:rPr kumimoji="1" lang="ja-JP" altLang="en-US" sz="1100" dirty="0">
                <a:solidFill>
                  <a:prstClr val="black"/>
                </a:solidFill>
              </a:rPr>
              <a:t>時～</a:t>
            </a:r>
            <a:r>
              <a:rPr kumimoji="1" lang="en-US" altLang="ja-JP" sz="1100" dirty="0">
                <a:solidFill>
                  <a:prstClr val="black"/>
                </a:solidFill>
              </a:rPr>
              <a:t>22</a:t>
            </a:r>
            <a:r>
              <a:rPr kumimoji="1" lang="ja-JP" altLang="en-US" sz="1100" dirty="0">
                <a:solidFill>
                  <a:prstClr val="black"/>
                </a:solidFill>
              </a:rPr>
              <a:t>時は、定期メンテナンスのため、原則システムを停止いたします。</a:t>
            </a:r>
          </a:p>
        </p:txBody>
      </p:sp>
    </p:spTree>
    <p:extLst>
      <p:ext uri="{BB962C8B-B14F-4D97-AF65-F5344CB8AC3E}">
        <p14:creationId xmlns:p14="http://schemas.microsoft.com/office/powerpoint/2010/main" val="1407053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59FF61-B3F7-FB09-8B4A-4BE0E243F4F8}"/>
              </a:ext>
            </a:extLst>
          </p:cNvPr>
          <p:cNvSpPr>
            <a:spLocks noGrp="1"/>
          </p:cNvSpPr>
          <p:nvPr>
            <p:ph type="sldNum" sz="quarter" idx="4"/>
          </p:nvPr>
        </p:nvSpPr>
        <p:spPr/>
        <p:txBody>
          <a:bodyPr/>
          <a:lstStyle/>
          <a:p>
            <a:fld id="{A0BB1BDA-CE3E-4D53-A06F-2FBA10AB65BB}" type="slidenum">
              <a:rPr kumimoji="1" lang="ja-JP" altLang="en-US" smtClean="0"/>
              <a:pPr/>
              <a:t>30</a:t>
            </a:fld>
            <a:endParaRPr kumimoji="1" lang="ja-JP" altLang="en-US"/>
          </a:p>
        </p:txBody>
      </p:sp>
      <p:sp>
        <p:nvSpPr>
          <p:cNvPr id="5" name="テキスト ボックス 4">
            <a:extLst>
              <a:ext uri="{FF2B5EF4-FFF2-40B4-BE49-F238E27FC236}">
                <a16:creationId xmlns:a16="http://schemas.microsoft.com/office/drawing/2014/main" id="{5266E9C2-4A1A-9E54-5A98-28D0EA5D7FE3}"/>
              </a:ext>
            </a:extLst>
          </p:cNvPr>
          <p:cNvSpPr txBox="1"/>
          <p:nvPr/>
        </p:nvSpPr>
        <p:spPr>
          <a:xfrm>
            <a:off x="408179" y="343879"/>
            <a:ext cx="5895177" cy="600164"/>
          </a:xfrm>
          <a:prstGeom prst="rect">
            <a:avLst/>
          </a:prstGeom>
          <a:noFill/>
        </p:spPr>
        <p:txBody>
          <a:bodyPr wrap="square" rtlCol="0">
            <a:spAutoFit/>
          </a:bodyPr>
          <a:lstStyle/>
          <a:p>
            <a:pPr marL="228600" indent="-228600">
              <a:buFont typeface="+mj-lt"/>
              <a:buAutoNum type="arabicPeriod" startAt="5"/>
            </a:pPr>
            <a:r>
              <a:rPr kumimoji="1" lang="ja-JP" altLang="en-US" sz="1100">
                <a:latin typeface="+mn-ea"/>
              </a:rPr>
              <a:t>ワンタイムパスワード画面の表示</a:t>
            </a:r>
            <a:br>
              <a:rPr kumimoji="1" lang="en-US" altLang="ja-JP" sz="1100" dirty="0">
                <a:latin typeface="+mn-ea"/>
              </a:rPr>
            </a:br>
            <a:r>
              <a:rPr kumimoji="1" lang="ja-JP" altLang="en-US" sz="1100">
                <a:latin typeface="+mn-ea"/>
              </a:rPr>
              <a:t>ワンタイムパスワード画面が表示されます。認証アプリケーションで表示された</a:t>
            </a:r>
            <a:r>
              <a:rPr kumimoji="1" lang="en-US" altLang="ja-JP" sz="1100" dirty="0">
                <a:latin typeface="+mn-ea"/>
              </a:rPr>
              <a:t>6</a:t>
            </a:r>
            <a:r>
              <a:rPr kumimoji="1" lang="ja-JP" altLang="en-US" sz="1100">
                <a:latin typeface="+mn-ea"/>
              </a:rPr>
              <a:t>桁のワンタイムパスワードを入力します。</a:t>
            </a:r>
          </a:p>
        </p:txBody>
      </p:sp>
      <p:pic>
        <p:nvPicPr>
          <p:cNvPr id="6" name="図 5">
            <a:extLst>
              <a:ext uri="{FF2B5EF4-FFF2-40B4-BE49-F238E27FC236}">
                <a16:creationId xmlns:a16="http://schemas.microsoft.com/office/drawing/2014/main" id="{2E494637-89D4-7EBD-32AF-ECD538BCC26E}"/>
              </a:ext>
            </a:extLst>
          </p:cNvPr>
          <p:cNvPicPr>
            <a:picLocks noChangeAspect="1"/>
          </p:cNvPicPr>
          <p:nvPr/>
        </p:nvPicPr>
        <p:blipFill>
          <a:blip r:embed="rId2"/>
          <a:srcRect t="19211" b="22574"/>
          <a:stretch>
            <a:fillRect/>
          </a:stretch>
        </p:blipFill>
        <p:spPr>
          <a:xfrm>
            <a:off x="1582847" y="1054348"/>
            <a:ext cx="3546944" cy="1763400"/>
          </a:xfrm>
          <a:prstGeom prst="rect">
            <a:avLst/>
          </a:prstGeom>
          <a:ln>
            <a:solidFill>
              <a:srgbClr val="E6E6E6"/>
            </a:solidFill>
          </a:ln>
        </p:spPr>
      </p:pic>
      <p:sp>
        <p:nvSpPr>
          <p:cNvPr id="7" name="テキスト ボックス 6">
            <a:extLst>
              <a:ext uri="{FF2B5EF4-FFF2-40B4-BE49-F238E27FC236}">
                <a16:creationId xmlns:a16="http://schemas.microsoft.com/office/drawing/2014/main" id="{F5A5B7A2-0733-00EE-BD4A-5C1FA830D4AB}"/>
              </a:ext>
            </a:extLst>
          </p:cNvPr>
          <p:cNvSpPr txBox="1"/>
          <p:nvPr/>
        </p:nvSpPr>
        <p:spPr>
          <a:xfrm>
            <a:off x="408178" y="2998136"/>
            <a:ext cx="5895177" cy="600164"/>
          </a:xfrm>
          <a:prstGeom prst="rect">
            <a:avLst/>
          </a:prstGeom>
          <a:noFill/>
        </p:spPr>
        <p:txBody>
          <a:bodyPr wrap="square" rtlCol="0">
            <a:spAutoFit/>
          </a:bodyPr>
          <a:lstStyle/>
          <a:p>
            <a:pPr marL="228600" indent="-228600">
              <a:buFont typeface="+mj-lt"/>
              <a:buAutoNum type="arabicPeriod" startAt="6"/>
            </a:pPr>
            <a:r>
              <a:rPr kumimoji="1" lang="ja-JP" altLang="en-US" sz="1100">
                <a:latin typeface="+mn-ea"/>
              </a:rPr>
              <a:t>メールアドレス更新画面の表示</a:t>
            </a:r>
            <a:br>
              <a:rPr kumimoji="1" lang="en-US" altLang="ja-JP" sz="1100" dirty="0">
                <a:latin typeface="+mn-ea"/>
              </a:rPr>
            </a:br>
            <a:r>
              <a:rPr kumimoji="1" lang="ja-JP" altLang="en-US" sz="1100">
                <a:latin typeface="+mn-ea"/>
              </a:rPr>
              <a:t>変更前のメールアドレスが表示されているため、一度削除します。その後、変更したいメールアドレスを入力して「実行」をタップします。</a:t>
            </a:r>
          </a:p>
        </p:txBody>
      </p:sp>
      <p:pic>
        <p:nvPicPr>
          <p:cNvPr id="8" name="図 7">
            <a:extLst>
              <a:ext uri="{FF2B5EF4-FFF2-40B4-BE49-F238E27FC236}">
                <a16:creationId xmlns:a16="http://schemas.microsoft.com/office/drawing/2014/main" id="{8AA664A5-0B38-DDA3-54E1-B7FB2A8474BB}"/>
              </a:ext>
            </a:extLst>
          </p:cNvPr>
          <p:cNvPicPr>
            <a:picLocks noChangeAspect="1"/>
          </p:cNvPicPr>
          <p:nvPr/>
        </p:nvPicPr>
        <p:blipFill>
          <a:blip r:embed="rId3"/>
          <a:srcRect t="19864" b="32157"/>
          <a:stretch>
            <a:fillRect/>
          </a:stretch>
        </p:blipFill>
        <p:spPr>
          <a:xfrm>
            <a:off x="1582847" y="3661481"/>
            <a:ext cx="3540731" cy="2050541"/>
          </a:xfrm>
          <a:prstGeom prst="rect">
            <a:avLst/>
          </a:prstGeom>
          <a:ln>
            <a:solidFill>
              <a:srgbClr val="E6E6E6"/>
            </a:solidFill>
          </a:ln>
        </p:spPr>
      </p:pic>
      <p:sp>
        <p:nvSpPr>
          <p:cNvPr id="9" name="テキスト ボックス 8">
            <a:extLst>
              <a:ext uri="{FF2B5EF4-FFF2-40B4-BE49-F238E27FC236}">
                <a16:creationId xmlns:a16="http://schemas.microsoft.com/office/drawing/2014/main" id="{EB7EF4B6-10AB-640C-533C-8DA88D3B1076}"/>
              </a:ext>
            </a:extLst>
          </p:cNvPr>
          <p:cNvSpPr txBox="1"/>
          <p:nvPr/>
        </p:nvSpPr>
        <p:spPr>
          <a:xfrm>
            <a:off x="408178" y="5775203"/>
            <a:ext cx="5895177" cy="430887"/>
          </a:xfrm>
          <a:prstGeom prst="rect">
            <a:avLst/>
          </a:prstGeom>
          <a:noFill/>
        </p:spPr>
        <p:txBody>
          <a:bodyPr wrap="square" rtlCol="0">
            <a:spAutoFit/>
          </a:bodyPr>
          <a:lstStyle/>
          <a:p>
            <a:pPr marL="228600" indent="-228600">
              <a:buFont typeface="+mj-lt"/>
              <a:buAutoNum type="arabicPeriod" startAt="7"/>
            </a:pPr>
            <a:r>
              <a:rPr kumimoji="1" lang="ja-JP" altLang="en-US" sz="1100">
                <a:latin typeface="+mn-ea"/>
              </a:rPr>
              <a:t>プロフィール画面の表示</a:t>
            </a:r>
            <a:br>
              <a:rPr kumimoji="1" lang="en-US" altLang="ja-JP" sz="1100" dirty="0">
                <a:latin typeface="+mn-ea"/>
              </a:rPr>
            </a:br>
            <a:r>
              <a:rPr kumimoji="1" lang="ja-JP" altLang="en-US" sz="1100">
                <a:latin typeface="+mn-ea"/>
              </a:rPr>
              <a:t>プロフィール画面に表示されたメールアドレスが変更されていることを確認します。</a:t>
            </a:r>
          </a:p>
        </p:txBody>
      </p:sp>
      <p:pic>
        <p:nvPicPr>
          <p:cNvPr id="10" name="図 9">
            <a:extLst>
              <a:ext uri="{FF2B5EF4-FFF2-40B4-BE49-F238E27FC236}">
                <a16:creationId xmlns:a16="http://schemas.microsoft.com/office/drawing/2014/main" id="{4F76BF74-DB47-1F3E-5E97-D46B48C28A01}"/>
              </a:ext>
            </a:extLst>
          </p:cNvPr>
          <p:cNvPicPr>
            <a:picLocks noChangeAspect="1"/>
          </p:cNvPicPr>
          <p:nvPr/>
        </p:nvPicPr>
        <p:blipFill>
          <a:blip r:embed="rId4"/>
          <a:srcRect t="10450"/>
          <a:stretch>
            <a:fillRect/>
          </a:stretch>
        </p:blipFill>
        <p:spPr>
          <a:xfrm>
            <a:off x="2528047" y="6341215"/>
            <a:ext cx="1801906" cy="3095419"/>
          </a:xfrm>
          <a:prstGeom prst="rect">
            <a:avLst/>
          </a:prstGeom>
        </p:spPr>
      </p:pic>
    </p:spTree>
    <p:extLst>
      <p:ext uri="{BB962C8B-B14F-4D97-AF65-F5344CB8AC3E}">
        <p14:creationId xmlns:p14="http://schemas.microsoft.com/office/powerpoint/2010/main" val="3049382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B8D2AAF-CD67-A2E0-17AF-929F7A20528D}"/>
              </a:ext>
            </a:extLst>
          </p:cNvPr>
          <p:cNvSpPr>
            <a:spLocks noGrp="1"/>
          </p:cNvSpPr>
          <p:nvPr>
            <p:ph type="sldNum" sz="quarter" idx="4"/>
          </p:nvPr>
        </p:nvSpPr>
        <p:spPr/>
        <p:txBody>
          <a:bodyPr/>
          <a:lstStyle/>
          <a:p>
            <a:fld id="{A0BB1BDA-CE3E-4D53-A06F-2FBA10AB65BB}" type="slidenum">
              <a:rPr kumimoji="1" lang="ja-JP" altLang="en-US" smtClean="0"/>
              <a:pPr/>
              <a:t>31</a:t>
            </a:fld>
            <a:endParaRPr kumimoji="1" lang="ja-JP" altLang="en-US"/>
          </a:p>
        </p:txBody>
      </p:sp>
      <p:sp>
        <p:nvSpPr>
          <p:cNvPr id="3" name="テキスト ボックス 2">
            <a:extLst>
              <a:ext uri="{FF2B5EF4-FFF2-40B4-BE49-F238E27FC236}">
                <a16:creationId xmlns:a16="http://schemas.microsoft.com/office/drawing/2014/main" id="{E2FAD166-03BE-D8FD-CD1C-52C48816DDA1}"/>
              </a:ext>
            </a:extLst>
          </p:cNvPr>
          <p:cNvSpPr txBox="1"/>
          <p:nvPr/>
        </p:nvSpPr>
        <p:spPr>
          <a:xfrm>
            <a:off x="357986" y="382058"/>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a:latin typeface="+mn-ea"/>
              </a:rPr>
              <a:t>メールアドレスの変更（パソコン操作）</a:t>
            </a:r>
          </a:p>
        </p:txBody>
      </p:sp>
      <p:sp>
        <p:nvSpPr>
          <p:cNvPr id="5" name="テキスト ボックス 4">
            <a:extLst>
              <a:ext uri="{FF2B5EF4-FFF2-40B4-BE49-F238E27FC236}">
                <a16:creationId xmlns:a16="http://schemas.microsoft.com/office/drawing/2014/main" id="{D072FA5F-D30C-3FC1-2D1A-12A9DC23A567}"/>
              </a:ext>
            </a:extLst>
          </p:cNvPr>
          <p:cNvSpPr txBox="1"/>
          <p:nvPr/>
        </p:nvSpPr>
        <p:spPr>
          <a:xfrm>
            <a:off x="410857" y="716052"/>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dirty="0">
                <a:latin typeface="+mn-ea"/>
              </a:rPr>
            </a:br>
            <a:r>
              <a:rPr kumimoji="1" lang="ja-JP" altLang="en-US" sz="1100">
                <a:latin typeface="+mn-ea"/>
              </a:rPr>
              <a:t>トップページ画面を表示し中央上の「プロフィール変更」をクリックします。</a:t>
            </a:r>
          </a:p>
        </p:txBody>
      </p:sp>
      <p:pic>
        <p:nvPicPr>
          <p:cNvPr id="6" name="図 5">
            <a:extLst>
              <a:ext uri="{FF2B5EF4-FFF2-40B4-BE49-F238E27FC236}">
                <a16:creationId xmlns:a16="http://schemas.microsoft.com/office/drawing/2014/main" id="{FEA11986-B447-8331-27DE-559CF5A827FC}"/>
              </a:ext>
            </a:extLst>
          </p:cNvPr>
          <p:cNvPicPr>
            <a:picLocks noChangeAspect="1"/>
          </p:cNvPicPr>
          <p:nvPr/>
        </p:nvPicPr>
        <p:blipFill>
          <a:blip r:embed="rId2"/>
          <a:srcRect b="29868"/>
          <a:stretch>
            <a:fillRect/>
          </a:stretch>
        </p:blipFill>
        <p:spPr>
          <a:xfrm>
            <a:off x="847352" y="1219324"/>
            <a:ext cx="5277038" cy="3090283"/>
          </a:xfrm>
          <a:prstGeom prst="rect">
            <a:avLst/>
          </a:prstGeom>
        </p:spPr>
      </p:pic>
      <p:sp>
        <p:nvSpPr>
          <p:cNvPr id="7" name="正方形/長方形 6">
            <a:extLst>
              <a:ext uri="{FF2B5EF4-FFF2-40B4-BE49-F238E27FC236}">
                <a16:creationId xmlns:a16="http://schemas.microsoft.com/office/drawing/2014/main" id="{BCA67AB4-F2EE-69DE-ECBE-8C7FE2E3AD69}"/>
              </a:ext>
            </a:extLst>
          </p:cNvPr>
          <p:cNvSpPr/>
          <p:nvPr/>
        </p:nvSpPr>
        <p:spPr>
          <a:xfrm>
            <a:off x="2695492" y="1598212"/>
            <a:ext cx="636105" cy="103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533839B-D86D-2DD7-D825-9761F4AB0C61}"/>
              </a:ext>
            </a:extLst>
          </p:cNvPr>
          <p:cNvSpPr/>
          <p:nvPr/>
        </p:nvSpPr>
        <p:spPr>
          <a:xfrm>
            <a:off x="5414838" y="1219324"/>
            <a:ext cx="595810" cy="124446"/>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C7321C6-9BEC-484A-7AFF-FA0E703C529C}"/>
              </a:ext>
            </a:extLst>
          </p:cNvPr>
          <p:cNvSpPr txBox="1"/>
          <p:nvPr/>
        </p:nvSpPr>
        <p:spPr>
          <a:xfrm>
            <a:off x="410857" y="4644838"/>
            <a:ext cx="5895177" cy="430887"/>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プロフィール変更画面の表示</a:t>
            </a:r>
            <a:br>
              <a:rPr kumimoji="1" lang="en-US" altLang="ja-JP" sz="1100" dirty="0">
                <a:latin typeface="+mn-ea"/>
              </a:rPr>
            </a:br>
            <a:r>
              <a:rPr kumimoji="1" lang="ja-JP" altLang="en-US" sz="1100">
                <a:latin typeface="+mn-ea"/>
              </a:rPr>
              <a:t>メニューから「</a:t>
            </a:r>
            <a:r>
              <a:rPr kumimoji="1" lang="en-US" altLang="ja-JP" sz="1100" dirty="0">
                <a:latin typeface="+mn-ea"/>
              </a:rPr>
              <a:t>E</a:t>
            </a:r>
            <a:r>
              <a:rPr kumimoji="1" lang="ja-JP" altLang="en-US" sz="1100">
                <a:latin typeface="+mn-ea"/>
              </a:rPr>
              <a:t>メール変更」を選択し、クリックします。</a:t>
            </a:r>
          </a:p>
        </p:txBody>
      </p:sp>
      <p:pic>
        <p:nvPicPr>
          <p:cNvPr id="10" name="図 9">
            <a:extLst>
              <a:ext uri="{FF2B5EF4-FFF2-40B4-BE49-F238E27FC236}">
                <a16:creationId xmlns:a16="http://schemas.microsoft.com/office/drawing/2014/main" id="{FE0D59B7-F1BB-3499-B993-88FEA3C8A7FA}"/>
              </a:ext>
            </a:extLst>
          </p:cNvPr>
          <p:cNvPicPr>
            <a:picLocks noChangeAspect="1"/>
          </p:cNvPicPr>
          <p:nvPr/>
        </p:nvPicPr>
        <p:blipFill>
          <a:blip r:embed="rId3"/>
          <a:stretch>
            <a:fillRect/>
          </a:stretch>
        </p:blipFill>
        <p:spPr>
          <a:xfrm>
            <a:off x="847351" y="5130861"/>
            <a:ext cx="5281571" cy="3090788"/>
          </a:xfrm>
          <a:prstGeom prst="rect">
            <a:avLst/>
          </a:prstGeom>
        </p:spPr>
      </p:pic>
      <p:sp>
        <p:nvSpPr>
          <p:cNvPr id="11" name="正方形/長方形 10">
            <a:extLst>
              <a:ext uri="{FF2B5EF4-FFF2-40B4-BE49-F238E27FC236}">
                <a16:creationId xmlns:a16="http://schemas.microsoft.com/office/drawing/2014/main" id="{A36CB81D-685A-9F20-E800-7AC9719C8E63}"/>
              </a:ext>
            </a:extLst>
          </p:cNvPr>
          <p:cNvSpPr/>
          <p:nvPr/>
        </p:nvSpPr>
        <p:spPr>
          <a:xfrm>
            <a:off x="3721210" y="6909683"/>
            <a:ext cx="516835" cy="151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2039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68263F5-EFE3-E183-2555-AE3AA1EF7FD6}"/>
              </a:ext>
            </a:extLst>
          </p:cNvPr>
          <p:cNvSpPr>
            <a:spLocks noGrp="1"/>
          </p:cNvSpPr>
          <p:nvPr>
            <p:ph type="sldNum" sz="quarter" idx="4"/>
          </p:nvPr>
        </p:nvSpPr>
        <p:spPr/>
        <p:txBody>
          <a:bodyPr/>
          <a:lstStyle/>
          <a:p>
            <a:fld id="{A0BB1BDA-CE3E-4D53-A06F-2FBA10AB65BB}" type="slidenum">
              <a:rPr kumimoji="1" lang="ja-JP" altLang="en-US" smtClean="0"/>
              <a:pPr/>
              <a:t>32</a:t>
            </a:fld>
            <a:endParaRPr kumimoji="1" lang="ja-JP" altLang="en-US"/>
          </a:p>
        </p:txBody>
      </p:sp>
      <p:sp>
        <p:nvSpPr>
          <p:cNvPr id="3" name="テキスト ボックス 2">
            <a:extLst>
              <a:ext uri="{FF2B5EF4-FFF2-40B4-BE49-F238E27FC236}">
                <a16:creationId xmlns:a16="http://schemas.microsoft.com/office/drawing/2014/main" id="{87F867F1-BB71-099D-2F4E-8263A47B875C}"/>
              </a:ext>
            </a:extLst>
          </p:cNvPr>
          <p:cNvSpPr txBox="1"/>
          <p:nvPr/>
        </p:nvSpPr>
        <p:spPr>
          <a:xfrm>
            <a:off x="410857" y="351134"/>
            <a:ext cx="5895177" cy="600164"/>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パスワード画面の表示</a:t>
            </a:r>
            <a:br>
              <a:rPr kumimoji="1" lang="en-US" altLang="ja-JP" sz="1100" dirty="0">
                <a:latin typeface="+mn-ea"/>
              </a:rPr>
            </a:br>
            <a:r>
              <a:rPr kumimoji="1" lang="ja-JP" altLang="en-US" sz="1100">
                <a:latin typeface="+mn-ea"/>
              </a:rPr>
              <a:t>「続行する際には再度認証してください。」のメッセージ画面が表示された場合は、</a:t>
            </a:r>
            <a:r>
              <a:rPr kumimoji="1" lang="en-US" altLang="ja-JP" sz="1100" dirty="0">
                <a:latin typeface="+mn-ea"/>
              </a:rPr>
              <a:t>KOSMO Web</a:t>
            </a:r>
            <a:r>
              <a:rPr kumimoji="1" lang="ja-JP" altLang="en-US" sz="1100">
                <a:latin typeface="+mn-ea"/>
              </a:rPr>
              <a:t>のログイン時に利用しているパスワードを入力します。</a:t>
            </a:r>
          </a:p>
        </p:txBody>
      </p:sp>
      <p:pic>
        <p:nvPicPr>
          <p:cNvPr id="4" name="図 3">
            <a:extLst>
              <a:ext uri="{FF2B5EF4-FFF2-40B4-BE49-F238E27FC236}">
                <a16:creationId xmlns:a16="http://schemas.microsoft.com/office/drawing/2014/main" id="{677BBC30-3AF0-B037-E5E1-43701D5C765D}"/>
              </a:ext>
            </a:extLst>
          </p:cNvPr>
          <p:cNvPicPr>
            <a:picLocks noChangeAspect="1"/>
          </p:cNvPicPr>
          <p:nvPr/>
        </p:nvPicPr>
        <p:blipFill>
          <a:blip r:embed="rId2"/>
          <a:stretch>
            <a:fillRect/>
          </a:stretch>
        </p:blipFill>
        <p:spPr>
          <a:xfrm>
            <a:off x="1157287" y="1024517"/>
            <a:ext cx="4543425" cy="3038475"/>
          </a:xfrm>
          <a:prstGeom prst="rect">
            <a:avLst/>
          </a:prstGeom>
        </p:spPr>
      </p:pic>
      <p:sp>
        <p:nvSpPr>
          <p:cNvPr id="5" name="正方形/長方形 4">
            <a:extLst>
              <a:ext uri="{FF2B5EF4-FFF2-40B4-BE49-F238E27FC236}">
                <a16:creationId xmlns:a16="http://schemas.microsoft.com/office/drawing/2014/main" id="{9400ED54-2A06-BE32-3563-8C4C19A973BD}"/>
              </a:ext>
            </a:extLst>
          </p:cNvPr>
          <p:cNvSpPr/>
          <p:nvPr/>
        </p:nvSpPr>
        <p:spPr>
          <a:xfrm>
            <a:off x="2091193" y="1288111"/>
            <a:ext cx="2536466" cy="310101"/>
          </a:xfrm>
          <a:prstGeom prst="rect">
            <a:avLst/>
          </a:prstGeom>
          <a:solidFill>
            <a:srgbClr val="53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DD24F5B-4CBA-5B9E-2A62-4F721A1EC6A1}"/>
              </a:ext>
            </a:extLst>
          </p:cNvPr>
          <p:cNvSpPr/>
          <p:nvPr/>
        </p:nvSpPr>
        <p:spPr>
          <a:xfrm>
            <a:off x="1979875" y="3522428"/>
            <a:ext cx="2862469" cy="222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7FC6871-AF68-B124-50F1-ADEF82CBEAAE}"/>
              </a:ext>
            </a:extLst>
          </p:cNvPr>
          <p:cNvSpPr txBox="1"/>
          <p:nvPr/>
        </p:nvSpPr>
        <p:spPr>
          <a:xfrm>
            <a:off x="410856" y="4318965"/>
            <a:ext cx="5895177" cy="600164"/>
          </a:xfrm>
          <a:prstGeom prst="rect">
            <a:avLst/>
          </a:prstGeom>
          <a:noFill/>
        </p:spPr>
        <p:txBody>
          <a:bodyPr wrap="square" rtlCol="0">
            <a:spAutoFit/>
          </a:bodyPr>
          <a:lstStyle/>
          <a:p>
            <a:pPr marL="228600" indent="-228600">
              <a:buFont typeface="+mj-lt"/>
              <a:buAutoNum type="arabicPeriod" startAt="4"/>
            </a:pPr>
            <a:r>
              <a:rPr kumimoji="1" lang="ja-JP" altLang="en-US" sz="1100">
                <a:latin typeface="+mn-ea"/>
              </a:rPr>
              <a:t>ワンタイムパスワード画面の表示</a:t>
            </a:r>
            <a:br>
              <a:rPr kumimoji="1" lang="en-US" altLang="ja-JP" sz="1100" dirty="0">
                <a:latin typeface="+mn-ea"/>
              </a:rPr>
            </a:br>
            <a:r>
              <a:rPr kumimoji="1" lang="ja-JP" altLang="en-US" sz="1100">
                <a:latin typeface="+mn-ea"/>
              </a:rPr>
              <a:t>ワンタイムパスワード画面が表示されます。認証アプリケーションで表示された</a:t>
            </a:r>
            <a:r>
              <a:rPr kumimoji="1" lang="en-US" altLang="ja-JP" sz="1100" dirty="0">
                <a:latin typeface="+mn-ea"/>
              </a:rPr>
              <a:t>6</a:t>
            </a:r>
            <a:r>
              <a:rPr kumimoji="1" lang="ja-JP" altLang="en-US" sz="1100">
                <a:latin typeface="+mn-ea"/>
              </a:rPr>
              <a:t>桁のワンタイムパスワードを入力します。</a:t>
            </a:r>
          </a:p>
        </p:txBody>
      </p:sp>
      <p:pic>
        <p:nvPicPr>
          <p:cNvPr id="8" name="図 7">
            <a:extLst>
              <a:ext uri="{FF2B5EF4-FFF2-40B4-BE49-F238E27FC236}">
                <a16:creationId xmlns:a16="http://schemas.microsoft.com/office/drawing/2014/main" id="{FD3FC5D9-2325-E22F-AA40-55A6330C74FE}"/>
              </a:ext>
            </a:extLst>
          </p:cNvPr>
          <p:cNvPicPr>
            <a:picLocks noChangeAspect="1"/>
          </p:cNvPicPr>
          <p:nvPr/>
        </p:nvPicPr>
        <p:blipFill>
          <a:blip r:embed="rId3"/>
          <a:stretch>
            <a:fillRect/>
          </a:stretch>
        </p:blipFill>
        <p:spPr>
          <a:xfrm>
            <a:off x="1157287" y="5024560"/>
            <a:ext cx="4544854" cy="2406099"/>
          </a:xfrm>
          <a:prstGeom prst="rect">
            <a:avLst/>
          </a:prstGeom>
        </p:spPr>
      </p:pic>
      <p:sp>
        <p:nvSpPr>
          <p:cNvPr id="9" name="正方形/長方形 8">
            <a:extLst>
              <a:ext uri="{FF2B5EF4-FFF2-40B4-BE49-F238E27FC236}">
                <a16:creationId xmlns:a16="http://schemas.microsoft.com/office/drawing/2014/main" id="{432BE310-A19B-0CD3-FDA7-39A2EA8305BA}"/>
              </a:ext>
            </a:extLst>
          </p:cNvPr>
          <p:cNvSpPr/>
          <p:nvPr/>
        </p:nvSpPr>
        <p:spPr>
          <a:xfrm>
            <a:off x="2091192" y="5151250"/>
            <a:ext cx="2639833" cy="351051"/>
          </a:xfrm>
          <a:prstGeom prst="rect">
            <a:avLst/>
          </a:prstGeom>
          <a:solidFill>
            <a:srgbClr val="53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21792E0-E1CF-11B7-A1CA-FC3F9CECEE8F}"/>
              </a:ext>
            </a:extLst>
          </p:cNvPr>
          <p:cNvSpPr/>
          <p:nvPr/>
        </p:nvSpPr>
        <p:spPr>
          <a:xfrm>
            <a:off x="1963971" y="6799688"/>
            <a:ext cx="2862469" cy="222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00237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0C45C80-701B-ED92-3E63-8650A17BA339}"/>
              </a:ext>
            </a:extLst>
          </p:cNvPr>
          <p:cNvSpPr>
            <a:spLocks noGrp="1"/>
          </p:cNvSpPr>
          <p:nvPr>
            <p:ph type="sldNum" sz="quarter" idx="4"/>
          </p:nvPr>
        </p:nvSpPr>
        <p:spPr/>
        <p:txBody>
          <a:bodyPr/>
          <a:lstStyle/>
          <a:p>
            <a:fld id="{A0BB1BDA-CE3E-4D53-A06F-2FBA10AB65BB}" type="slidenum">
              <a:rPr kumimoji="1" lang="ja-JP" altLang="en-US" smtClean="0"/>
              <a:pPr/>
              <a:t>33</a:t>
            </a:fld>
            <a:endParaRPr kumimoji="1" lang="ja-JP" altLang="en-US"/>
          </a:p>
        </p:txBody>
      </p:sp>
      <p:sp>
        <p:nvSpPr>
          <p:cNvPr id="3" name="テキスト ボックス 2">
            <a:extLst>
              <a:ext uri="{FF2B5EF4-FFF2-40B4-BE49-F238E27FC236}">
                <a16:creationId xmlns:a16="http://schemas.microsoft.com/office/drawing/2014/main" id="{D728DB16-20D4-535C-7B86-163E10E74D4C}"/>
              </a:ext>
            </a:extLst>
          </p:cNvPr>
          <p:cNvSpPr txBox="1"/>
          <p:nvPr/>
        </p:nvSpPr>
        <p:spPr>
          <a:xfrm>
            <a:off x="410857" y="351134"/>
            <a:ext cx="5895177" cy="600164"/>
          </a:xfrm>
          <a:prstGeom prst="rect">
            <a:avLst/>
          </a:prstGeom>
          <a:noFill/>
        </p:spPr>
        <p:txBody>
          <a:bodyPr wrap="square" rtlCol="0">
            <a:spAutoFit/>
          </a:bodyPr>
          <a:lstStyle/>
          <a:p>
            <a:pPr marL="228600" indent="-228600">
              <a:buFont typeface="+mj-lt"/>
              <a:buAutoNum type="arabicPeriod" startAt="5"/>
            </a:pPr>
            <a:r>
              <a:rPr kumimoji="1" lang="ja-JP" altLang="en-US" sz="1100">
                <a:latin typeface="+mn-ea"/>
              </a:rPr>
              <a:t>メールアドレス更新画面の表示</a:t>
            </a:r>
            <a:br>
              <a:rPr kumimoji="1" lang="en-US" altLang="ja-JP" sz="1100" dirty="0">
                <a:latin typeface="+mn-ea"/>
              </a:rPr>
            </a:br>
            <a:r>
              <a:rPr kumimoji="1" lang="ja-JP" altLang="en-US" sz="1100">
                <a:latin typeface="+mn-ea"/>
              </a:rPr>
              <a:t>変更前のメールアドレスが表示されているため、一度削除します。</a:t>
            </a:r>
            <a:br>
              <a:rPr kumimoji="1" lang="en-US" altLang="ja-JP" sz="1100" dirty="0">
                <a:latin typeface="+mn-ea"/>
              </a:rPr>
            </a:br>
            <a:r>
              <a:rPr kumimoji="1" lang="ja-JP" altLang="en-US" sz="1100">
                <a:latin typeface="+mn-ea"/>
              </a:rPr>
              <a:t>その後、変更したいメールアドレスを入力して「実行」をクリックします。</a:t>
            </a:r>
          </a:p>
        </p:txBody>
      </p:sp>
      <p:pic>
        <p:nvPicPr>
          <p:cNvPr id="4" name="図 3">
            <a:extLst>
              <a:ext uri="{FF2B5EF4-FFF2-40B4-BE49-F238E27FC236}">
                <a16:creationId xmlns:a16="http://schemas.microsoft.com/office/drawing/2014/main" id="{80F8C331-6A49-5270-A3F7-B8A5D5CBE456}"/>
              </a:ext>
            </a:extLst>
          </p:cNvPr>
          <p:cNvPicPr>
            <a:picLocks noChangeAspect="1"/>
          </p:cNvPicPr>
          <p:nvPr/>
        </p:nvPicPr>
        <p:blipFill>
          <a:blip r:embed="rId2"/>
          <a:stretch>
            <a:fillRect/>
          </a:stretch>
        </p:blipFill>
        <p:spPr>
          <a:xfrm>
            <a:off x="1228725" y="1048205"/>
            <a:ext cx="4400550" cy="2847975"/>
          </a:xfrm>
          <a:prstGeom prst="rect">
            <a:avLst/>
          </a:prstGeom>
        </p:spPr>
      </p:pic>
      <p:sp>
        <p:nvSpPr>
          <p:cNvPr id="5" name="正方形/長方形 4">
            <a:extLst>
              <a:ext uri="{FF2B5EF4-FFF2-40B4-BE49-F238E27FC236}">
                <a16:creationId xmlns:a16="http://schemas.microsoft.com/office/drawing/2014/main" id="{EB97E8A9-07D7-AE60-D7B2-A1E6EDAC78D0}"/>
              </a:ext>
            </a:extLst>
          </p:cNvPr>
          <p:cNvSpPr/>
          <p:nvPr/>
        </p:nvSpPr>
        <p:spPr>
          <a:xfrm>
            <a:off x="2160767" y="1200647"/>
            <a:ext cx="2536466" cy="310101"/>
          </a:xfrm>
          <a:prstGeom prst="rect">
            <a:avLst/>
          </a:prstGeom>
          <a:solidFill>
            <a:srgbClr val="53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E5E2F9A-E766-83C4-D5C5-4E291A55D222}"/>
              </a:ext>
            </a:extLst>
          </p:cNvPr>
          <p:cNvSpPr txBox="1"/>
          <p:nvPr/>
        </p:nvSpPr>
        <p:spPr>
          <a:xfrm>
            <a:off x="384731" y="4105475"/>
            <a:ext cx="5895177" cy="430887"/>
          </a:xfrm>
          <a:prstGeom prst="rect">
            <a:avLst/>
          </a:prstGeom>
          <a:noFill/>
        </p:spPr>
        <p:txBody>
          <a:bodyPr wrap="square" rtlCol="0">
            <a:spAutoFit/>
          </a:bodyPr>
          <a:lstStyle/>
          <a:p>
            <a:r>
              <a:rPr kumimoji="1" lang="en-US" altLang="ja-JP" sz="1100" dirty="0">
                <a:latin typeface="+mn-ea"/>
              </a:rPr>
              <a:t>6.</a:t>
            </a:r>
            <a:r>
              <a:rPr kumimoji="1" lang="ja-JP" altLang="en-US" sz="1100" dirty="0">
                <a:latin typeface="+mn-ea"/>
              </a:rPr>
              <a:t>　プロフィール画面の表示</a:t>
            </a:r>
            <a:br>
              <a:rPr kumimoji="1" lang="en-US" altLang="ja-JP" sz="1100" dirty="0">
                <a:latin typeface="+mn-ea"/>
              </a:rPr>
            </a:br>
            <a:r>
              <a:rPr kumimoji="1" lang="ja-JP" altLang="en-US" sz="1100" dirty="0">
                <a:latin typeface="+mn-ea"/>
              </a:rPr>
              <a:t>プロフィール画面に表示されたメールアドレスが変更されていることを確認します。</a:t>
            </a:r>
          </a:p>
        </p:txBody>
      </p:sp>
      <p:pic>
        <p:nvPicPr>
          <p:cNvPr id="7" name="図 6">
            <a:extLst>
              <a:ext uri="{FF2B5EF4-FFF2-40B4-BE49-F238E27FC236}">
                <a16:creationId xmlns:a16="http://schemas.microsoft.com/office/drawing/2014/main" id="{6B0CDEE9-2C27-FFBC-768A-0DCF5EDA39D1}"/>
              </a:ext>
            </a:extLst>
          </p:cNvPr>
          <p:cNvPicPr>
            <a:picLocks noChangeAspect="1"/>
          </p:cNvPicPr>
          <p:nvPr/>
        </p:nvPicPr>
        <p:blipFill>
          <a:blip r:embed="rId3"/>
          <a:stretch>
            <a:fillRect/>
          </a:stretch>
        </p:blipFill>
        <p:spPr>
          <a:xfrm>
            <a:off x="1228725" y="4586672"/>
            <a:ext cx="4407535" cy="2601595"/>
          </a:xfrm>
          <a:prstGeom prst="rect">
            <a:avLst/>
          </a:prstGeom>
        </p:spPr>
      </p:pic>
      <p:sp>
        <p:nvSpPr>
          <p:cNvPr id="8" name="正方形/長方形 7">
            <a:extLst>
              <a:ext uri="{FF2B5EF4-FFF2-40B4-BE49-F238E27FC236}">
                <a16:creationId xmlns:a16="http://schemas.microsoft.com/office/drawing/2014/main" id="{0B8D8F92-916F-DA7C-FFA4-73E8C9DE489E}"/>
              </a:ext>
            </a:extLst>
          </p:cNvPr>
          <p:cNvSpPr/>
          <p:nvPr/>
        </p:nvSpPr>
        <p:spPr>
          <a:xfrm>
            <a:off x="1228725" y="6058895"/>
            <a:ext cx="2444778" cy="2067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70956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4AB719F-BA8A-8484-C2F0-D2E15415C111}"/>
              </a:ext>
            </a:extLst>
          </p:cNvPr>
          <p:cNvSpPr>
            <a:spLocks noGrp="1"/>
          </p:cNvSpPr>
          <p:nvPr>
            <p:ph type="sldNum" sz="quarter" idx="4"/>
          </p:nvPr>
        </p:nvSpPr>
        <p:spPr/>
        <p:txBody>
          <a:bodyPr/>
          <a:lstStyle/>
          <a:p>
            <a:fld id="{A0BB1BDA-CE3E-4D53-A06F-2FBA10AB65BB}" type="slidenum">
              <a:rPr kumimoji="1" lang="ja-JP" altLang="en-US" smtClean="0"/>
              <a:pPr/>
              <a:t>34</a:t>
            </a:fld>
            <a:endParaRPr kumimoji="1" lang="ja-JP" altLang="en-US"/>
          </a:p>
        </p:txBody>
      </p:sp>
      <p:pic>
        <p:nvPicPr>
          <p:cNvPr id="4" name="図 3">
            <a:extLst>
              <a:ext uri="{FF2B5EF4-FFF2-40B4-BE49-F238E27FC236}">
                <a16:creationId xmlns:a16="http://schemas.microsoft.com/office/drawing/2014/main" id="{9B7E40FF-0AB4-8B86-DF2F-5AD6215E8E1D}"/>
              </a:ext>
            </a:extLst>
          </p:cNvPr>
          <p:cNvPicPr/>
          <p:nvPr/>
        </p:nvPicPr>
        <p:blipFill rotWithShape="1">
          <a:blip r:embed="rId2"/>
          <a:srcRect b="52951"/>
          <a:stretch/>
        </p:blipFill>
        <p:spPr>
          <a:xfrm>
            <a:off x="1815607" y="1300402"/>
            <a:ext cx="2582221" cy="1805655"/>
          </a:xfrm>
          <a:prstGeom prst="rect">
            <a:avLst/>
          </a:prstGeom>
        </p:spPr>
      </p:pic>
      <p:sp>
        <p:nvSpPr>
          <p:cNvPr id="6" name="テキスト ボックス 5">
            <a:extLst>
              <a:ext uri="{FF2B5EF4-FFF2-40B4-BE49-F238E27FC236}">
                <a16:creationId xmlns:a16="http://schemas.microsoft.com/office/drawing/2014/main" id="{3B8D1886-F776-F0C8-CFD4-3ACB7F1B35FE}"/>
              </a:ext>
            </a:extLst>
          </p:cNvPr>
          <p:cNvSpPr txBox="1"/>
          <p:nvPr/>
        </p:nvSpPr>
        <p:spPr>
          <a:xfrm>
            <a:off x="410857" y="656579"/>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dirty="0">
                <a:latin typeface="+mn-ea"/>
              </a:rPr>
            </a:br>
            <a:r>
              <a:rPr kumimoji="1" lang="ja-JP" altLang="en-US" sz="1100">
                <a:latin typeface="+mn-ea"/>
              </a:rPr>
              <a:t>トップページ画面を表示し左上のメニューアイコン（三本線）をタップします。</a:t>
            </a:r>
          </a:p>
        </p:txBody>
      </p:sp>
      <p:sp>
        <p:nvSpPr>
          <p:cNvPr id="7" name="テキスト ボックス 6">
            <a:extLst>
              <a:ext uri="{FF2B5EF4-FFF2-40B4-BE49-F238E27FC236}">
                <a16:creationId xmlns:a16="http://schemas.microsoft.com/office/drawing/2014/main" id="{CED6C4E4-E1B3-3390-EE0F-E8F40713D16C}"/>
              </a:ext>
            </a:extLst>
          </p:cNvPr>
          <p:cNvSpPr txBox="1"/>
          <p:nvPr/>
        </p:nvSpPr>
        <p:spPr>
          <a:xfrm>
            <a:off x="357986" y="385767"/>
            <a:ext cx="6166639" cy="261610"/>
          </a:xfrm>
          <a:prstGeom prst="rect">
            <a:avLst/>
          </a:prstGeom>
          <a:noFill/>
        </p:spPr>
        <p:txBody>
          <a:bodyPr wrap="square" rtlCol="0">
            <a:spAutoFit/>
          </a:bodyPr>
          <a:lstStyle/>
          <a:p>
            <a:r>
              <a:rPr kumimoji="1" lang="en-US" altLang="ja-JP" sz="1100" b="1" dirty="0">
                <a:latin typeface="+mn-ea"/>
              </a:rPr>
              <a:t>(3)</a:t>
            </a:r>
            <a:r>
              <a:rPr kumimoji="1" lang="ja-JP" altLang="en-US" sz="1100" b="1">
                <a:latin typeface="+mn-ea"/>
              </a:rPr>
              <a:t>ワンタイムパスワードメール認証の追加登録</a:t>
            </a:r>
          </a:p>
        </p:txBody>
      </p:sp>
      <p:sp>
        <p:nvSpPr>
          <p:cNvPr id="8" name="テキスト ボックス 7">
            <a:extLst>
              <a:ext uri="{FF2B5EF4-FFF2-40B4-BE49-F238E27FC236}">
                <a16:creationId xmlns:a16="http://schemas.microsoft.com/office/drawing/2014/main" id="{3502AC9C-CAB9-89A0-000E-EFC0129BDD65}"/>
              </a:ext>
            </a:extLst>
          </p:cNvPr>
          <p:cNvSpPr txBox="1"/>
          <p:nvPr/>
        </p:nvSpPr>
        <p:spPr>
          <a:xfrm>
            <a:off x="357985" y="6742428"/>
            <a:ext cx="5895177" cy="600164"/>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ログイン方法の変更</a:t>
            </a:r>
            <a:br>
              <a:rPr kumimoji="1" lang="en-US" altLang="ja-JP" sz="1100" dirty="0">
                <a:latin typeface="+mn-ea"/>
              </a:rPr>
            </a:br>
            <a:r>
              <a:rPr kumimoji="1" lang="ja-JP" altLang="en-US" sz="1100">
                <a:latin typeface="+mn-ea"/>
              </a:rPr>
              <a:t>プロフィールから「ワンタイムパスワード（</a:t>
            </a:r>
            <a:r>
              <a:rPr kumimoji="1" lang="en-US" altLang="ja-JP" sz="1100" dirty="0">
                <a:latin typeface="+mn-ea"/>
              </a:rPr>
              <a:t>OTP</a:t>
            </a:r>
            <a:r>
              <a:rPr kumimoji="1" lang="ja-JP" altLang="en-US" sz="1100">
                <a:latin typeface="+mn-ea"/>
              </a:rPr>
              <a:t>）メール認証」を選択し、「変更」をクリックします。</a:t>
            </a:r>
          </a:p>
        </p:txBody>
      </p:sp>
      <p:sp>
        <p:nvSpPr>
          <p:cNvPr id="9" name="テキスト ボックス 8">
            <a:extLst>
              <a:ext uri="{FF2B5EF4-FFF2-40B4-BE49-F238E27FC236}">
                <a16:creationId xmlns:a16="http://schemas.microsoft.com/office/drawing/2014/main" id="{274D70FF-A594-0270-A7FE-8846DF284272}"/>
              </a:ext>
            </a:extLst>
          </p:cNvPr>
          <p:cNvSpPr txBox="1"/>
          <p:nvPr/>
        </p:nvSpPr>
        <p:spPr>
          <a:xfrm>
            <a:off x="357985" y="3349550"/>
            <a:ext cx="5895177" cy="430887"/>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ログイン方法変更画面の表示</a:t>
            </a:r>
            <a:br>
              <a:rPr kumimoji="1" lang="en-US" altLang="ja-JP" sz="1100" dirty="0">
                <a:latin typeface="+mn-ea"/>
              </a:rPr>
            </a:br>
            <a:r>
              <a:rPr kumimoji="1" lang="ja-JP" altLang="en-US" sz="1100">
                <a:latin typeface="+mn-ea"/>
              </a:rPr>
              <a:t>メニューから「プロフィール変更」をタップします。</a:t>
            </a:r>
          </a:p>
        </p:txBody>
      </p:sp>
      <p:pic>
        <p:nvPicPr>
          <p:cNvPr id="1027" name="Picture 3">
            <a:extLst>
              <a:ext uri="{FF2B5EF4-FFF2-40B4-BE49-F238E27FC236}">
                <a16:creationId xmlns:a16="http://schemas.microsoft.com/office/drawing/2014/main" id="{88F777FF-74E6-1CFA-4C69-8368612670F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7315" b="55611"/>
          <a:stretch>
            <a:fillRect/>
          </a:stretch>
        </p:blipFill>
        <p:spPr bwMode="auto">
          <a:xfrm>
            <a:off x="1815607" y="3911588"/>
            <a:ext cx="2582221" cy="20813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17FEF89E-4F1D-5A4A-F1AD-8EEB611E6509}"/>
              </a:ext>
            </a:extLst>
          </p:cNvPr>
          <p:cNvSpPr/>
          <p:nvPr/>
        </p:nvSpPr>
        <p:spPr>
          <a:xfrm>
            <a:off x="1935480" y="1593354"/>
            <a:ext cx="411480" cy="370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8DA57A0-3C73-788B-4220-537A5449D41A}"/>
              </a:ext>
            </a:extLst>
          </p:cNvPr>
          <p:cNvSpPr/>
          <p:nvPr/>
        </p:nvSpPr>
        <p:spPr>
          <a:xfrm>
            <a:off x="1815606" y="4887374"/>
            <a:ext cx="2299193" cy="294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a:extLst>
              <a:ext uri="{FF2B5EF4-FFF2-40B4-BE49-F238E27FC236}">
                <a16:creationId xmlns:a16="http://schemas.microsoft.com/office/drawing/2014/main" id="{12259875-6CD3-1540-D283-70FADF638D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501" b="15105"/>
          <a:stretch>
            <a:fillRect/>
          </a:stretch>
        </p:blipFill>
        <p:spPr bwMode="auto">
          <a:xfrm>
            <a:off x="1710507" y="7381027"/>
            <a:ext cx="3221982" cy="177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D1E4324B-B92F-3396-7121-CD614BC42196}"/>
              </a:ext>
            </a:extLst>
          </p:cNvPr>
          <p:cNvPicPr>
            <a:picLocks noChangeAspect="1"/>
          </p:cNvPicPr>
          <p:nvPr/>
        </p:nvPicPr>
        <p:blipFill>
          <a:blip r:embed="rId5"/>
          <a:srcRect l="33914" t="70753" r="42823" b="17867"/>
          <a:stretch>
            <a:fillRect/>
          </a:stretch>
        </p:blipFill>
        <p:spPr>
          <a:xfrm>
            <a:off x="1935480" y="8388772"/>
            <a:ext cx="2645722" cy="682218"/>
          </a:xfrm>
          <a:prstGeom prst="rect">
            <a:avLst/>
          </a:prstGeom>
        </p:spPr>
      </p:pic>
      <p:pic>
        <p:nvPicPr>
          <p:cNvPr id="1029" name="Picture 5">
            <a:extLst>
              <a:ext uri="{FF2B5EF4-FFF2-40B4-BE49-F238E27FC236}">
                <a16:creationId xmlns:a16="http://schemas.microsoft.com/office/drawing/2014/main" id="{A33D41F2-92DA-BBBF-A2D2-C6DF00D8C84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78286" r="847" b="16438"/>
          <a:stretch>
            <a:fillRect/>
          </a:stretch>
        </p:blipFill>
        <p:spPr bwMode="auto">
          <a:xfrm>
            <a:off x="1839591" y="9207234"/>
            <a:ext cx="3017836" cy="34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848CBA17-B87E-3BE0-2AF2-AA3DE6F75569}"/>
              </a:ext>
            </a:extLst>
          </p:cNvPr>
          <p:cNvSpPr/>
          <p:nvPr/>
        </p:nvSpPr>
        <p:spPr>
          <a:xfrm>
            <a:off x="1710507" y="7381027"/>
            <a:ext cx="3328218" cy="21753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6067A359-B49E-E1EB-4A90-C487118FE6F0}"/>
              </a:ext>
            </a:extLst>
          </p:cNvPr>
          <p:cNvSpPr/>
          <p:nvPr/>
        </p:nvSpPr>
        <p:spPr>
          <a:xfrm>
            <a:off x="1935480" y="8815200"/>
            <a:ext cx="2788920" cy="294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EA780F5-1028-A7FF-C7FE-E34F72151D5C}"/>
              </a:ext>
            </a:extLst>
          </p:cNvPr>
          <p:cNvSpPr/>
          <p:nvPr/>
        </p:nvSpPr>
        <p:spPr>
          <a:xfrm>
            <a:off x="1954049" y="9226008"/>
            <a:ext cx="1360651" cy="294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7F7D379-A212-F4DE-73D6-7D4BC04CFEA1}"/>
              </a:ext>
            </a:extLst>
          </p:cNvPr>
          <p:cNvSpPr/>
          <p:nvPr/>
        </p:nvSpPr>
        <p:spPr>
          <a:xfrm>
            <a:off x="3486150" y="1587004"/>
            <a:ext cx="508000" cy="160960"/>
          </a:xfrm>
          <a:prstGeom prst="rect">
            <a:avLst/>
          </a:prstGeom>
          <a:solidFill>
            <a:srgbClr val="14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3884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B2809-5D62-B2FB-422E-B7F64D807D35}"/>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5488955-C22A-D2A6-D13C-75270D5E6CBF}"/>
              </a:ext>
            </a:extLst>
          </p:cNvPr>
          <p:cNvSpPr>
            <a:spLocks noGrp="1"/>
          </p:cNvSpPr>
          <p:nvPr>
            <p:ph type="sldNum" sz="quarter" idx="4"/>
          </p:nvPr>
        </p:nvSpPr>
        <p:spPr/>
        <p:txBody>
          <a:bodyPr/>
          <a:lstStyle/>
          <a:p>
            <a:fld id="{A0BB1BDA-CE3E-4D53-A06F-2FBA10AB65BB}" type="slidenum">
              <a:rPr kumimoji="1" lang="ja-JP" altLang="en-US" smtClean="0"/>
              <a:pPr/>
              <a:t>35</a:t>
            </a:fld>
            <a:endParaRPr kumimoji="1" lang="ja-JP" altLang="en-US"/>
          </a:p>
        </p:txBody>
      </p:sp>
      <p:sp>
        <p:nvSpPr>
          <p:cNvPr id="5" name="テキスト ボックス 4">
            <a:extLst>
              <a:ext uri="{FF2B5EF4-FFF2-40B4-BE49-F238E27FC236}">
                <a16:creationId xmlns:a16="http://schemas.microsoft.com/office/drawing/2014/main" id="{A363173B-B261-BD50-F4F9-9E225D3FAD57}"/>
              </a:ext>
            </a:extLst>
          </p:cNvPr>
          <p:cNvSpPr txBox="1"/>
          <p:nvPr/>
        </p:nvSpPr>
        <p:spPr>
          <a:xfrm>
            <a:off x="410857" y="656579"/>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dirty="0">
                <a:latin typeface="+mn-ea"/>
              </a:rPr>
            </a:br>
            <a:r>
              <a:rPr kumimoji="1" lang="ja-JP" altLang="en-US" sz="1100">
                <a:latin typeface="+mn-ea"/>
              </a:rPr>
              <a:t>トップページ画面を表示し中央上の「プロフィール変更」をクリックします。</a:t>
            </a:r>
          </a:p>
        </p:txBody>
      </p:sp>
      <p:sp>
        <p:nvSpPr>
          <p:cNvPr id="6" name="テキスト ボックス 5">
            <a:extLst>
              <a:ext uri="{FF2B5EF4-FFF2-40B4-BE49-F238E27FC236}">
                <a16:creationId xmlns:a16="http://schemas.microsoft.com/office/drawing/2014/main" id="{1313CA94-F6F5-8284-6BE1-A2442E1B6EA0}"/>
              </a:ext>
            </a:extLst>
          </p:cNvPr>
          <p:cNvSpPr txBox="1"/>
          <p:nvPr/>
        </p:nvSpPr>
        <p:spPr>
          <a:xfrm>
            <a:off x="357986" y="385767"/>
            <a:ext cx="5895177" cy="261610"/>
          </a:xfrm>
          <a:prstGeom prst="rect">
            <a:avLst/>
          </a:prstGeom>
          <a:noFill/>
        </p:spPr>
        <p:txBody>
          <a:bodyPr wrap="square" rtlCol="0">
            <a:spAutoFit/>
          </a:bodyPr>
          <a:lstStyle/>
          <a:p>
            <a:r>
              <a:rPr kumimoji="1" lang="en-US" altLang="ja-JP" sz="1100" b="1" dirty="0">
                <a:latin typeface="+mn-ea"/>
              </a:rPr>
              <a:t>(6)</a:t>
            </a:r>
            <a:r>
              <a:rPr kumimoji="1" lang="ja-JP" altLang="en-US" sz="1100" b="1">
                <a:latin typeface="+mn-ea"/>
              </a:rPr>
              <a:t>ワンタイムパスワードメール認証の追加登録（パソコン）</a:t>
            </a:r>
          </a:p>
        </p:txBody>
      </p:sp>
      <p:pic>
        <p:nvPicPr>
          <p:cNvPr id="7" name="図 6">
            <a:extLst>
              <a:ext uri="{FF2B5EF4-FFF2-40B4-BE49-F238E27FC236}">
                <a16:creationId xmlns:a16="http://schemas.microsoft.com/office/drawing/2014/main" id="{653538B7-7AE7-A5C6-4149-E01760B76169}"/>
              </a:ext>
            </a:extLst>
          </p:cNvPr>
          <p:cNvPicPr>
            <a:picLocks noChangeAspect="1"/>
          </p:cNvPicPr>
          <p:nvPr/>
        </p:nvPicPr>
        <p:blipFill>
          <a:blip r:embed="rId2"/>
          <a:srcRect b="29868"/>
          <a:stretch>
            <a:fillRect/>
          </a:stretch>
        </p:blipFill>
        <p:spPr>
          <a:xfrm>
            <a:off x="847352" y="1190794"/>
            <a:ext cx="5277038" cy="3090283"/>
          </a:xfrm>
          <a:prstGeom prst="rect">
            <a:avLst/>
          </a:prstGeom>
        </p:spPr>
      </p:pic>
      <p:sp>
        <p:nvSpPr>
          <p:cNvPr id="8" name="正方形/長方形 7">
            <a:extLst>
              <a:ext uri="{FF2B5EF4-FFF2-40B4-BE49-F238E27FC236}">
                <a16:creationId xmlns:a16="http://schemas.microsoft.com/office/drawing/2014/main" id="{81028A5A-BBCE-E78B-6368-0CC29A108B36}"/>
              </a:ext>
            </a:extLst>
          </p:cNvPr>
          <p:cNvSpPr/>
          <p:nvPr/>
        </p:nvSpPr>
        <p:spPr>
          <a:xfrm>
            <a:off x="2669469" y="1571285"/>
            <a:ext cx="636105" cy="103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91B5853-45E0-602E-6B60-F89414FC9BD6}"/>
              </a:ext>
            </a:extLst>
          </p:cNvPr>
          <p:cNvSpPr/>
          <p:nvPr/>
        </p:nvSpPr>
        <p:spPr>
          <a:xfrm>
            <a:off x="5414838" y="1190794"/>
            <a:ext cx="595810" cy="124446"/>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5244A94-9C30-2047-0C75-7A13D85657FC}"/>
              </a:ext>
            </a:extLst>
          </p:cNvPr>
          <p:cNvSpPr txBox="1"/>
          <p:nvPr/>
        </p:nvSpPr>
        <p:spPr>
          <a:xfrm>
            <a:off x="410857" y="4868263"/>
            <a:ext cx="5895177" cy="600164"/>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ログイン方法の変更</a:t>
            </a:r>
            <a:br>
              <a:rPr kumimoji="1" lang="en-US" altLang="ja-JP" sz="1100" dirty="0">
                <a:latin typeface="+mn-ea"/>
              </a:rPr>
            </a:br>
            <a:r>
              <a:rPr kumimoji="1" lang="ja-JP" altLang="en-US" sz="1100">
                <a:latin typeface="+mn-ea"/>
              </a:rPr>
              <a:t>プロフィールから「ワンタイムパスワード（</a:t>
            </a:r>
            <a:r>
              <a:rPr kumimoji="1" lang="en-US" altLang="ja-JP" sz="1100" dirty="0">
                <a:latin typeface="+mn-ea"/>
              </a:rPr>
              <a:t>OTP</a:t>
            </a:r>
            <a:r>
              <a:rPr kumimoji="1" lang="ja-JP" altLang="en-US" sz="1100">
                <a:latin typeface="+mn-ea"/>
              </a:rPr>
              <a:t>）メール認証」を選択し、「変更」をクリックします。</a:t>
            </a:r>
          </a:p>
        </p:txBody>
      </p:sp>
      <p:pic>
        <p:nvPicPr>
          <p:cNvPr id="3" name="図 2">
            <a:extLst>
              <a:ext uri="{FF2B5EF4-FFF2-40B4-BE49-F238E27FC236}">
                <a16:creationId xmlns:a16="http://schemas.microsoft.com/office/drawing/2014/main" id="{695B5B1C-1C26-850F-F2C8-B02C17B4101A}"/>
              </a:ext>
            </a:extLst>
          </p:cNvPr>
          <p:cNvPicPr>
            <a:picLocks noChangeAspect="1"/>
          </p:cNvPicPr>
          <p:nvPr/>
        </p:nvPicPr>
        <p:blipFill>
          <a:blip r:embed="rId3"/>
          <a:stretch>
            <a:fillRect/>
          </a:stretch>
        </p:blipFill>
        <p:spPr>
          <a:xfrm>
            <a:off x="788214" y="5455449"/>
            <a:ext cx="5281571" cy="3090788"/>
          </a:xfrm>
          <a:prstGeom prst="rect">
            <a:avLst/>
          </a:prstGeom>
        </p:spPr>
      </p:pic>
      <p:pic>
        <p:nvPicPr>
          <p:cNvPr id="4" name="図 3">
            <a:extLst>
              <a:ext uri="{FF2B5EF4-FFF2-40B4-BE49-F238E27FC236}">
                <a16:creationId xmlns:a16="http://schemas.microsoft.com/office/drawing/2014/main" id="{7BFC47B4-6308-B76B-FBC4-898C08904000}"/>
              </a:ext>
            </a:extLst>
          </p:cNvPr>
          <p:cNvPicPr>
            <a:picLocks noChangeAspect="1"/>
          </p:cNvPicPr>
          <p:nvPr/>
        </p:nvPicPr>
        <p:blipFill>
          <a:blip r:embed="rId4"/>
          <a:srcRect l="33730" t="70753" r="39274" b="17867"/>
          <a:stretch>
            <a:fillRect/>
          </a:stretch>
        </p:blipFill>
        <p:spPr>
          <a:xfrm>
            <a:off x="1537096" y="8023224"/>
            <a:ext cx="1650206" cy="366681"/>
          </a:xfrm>
          <a:prstGeom prst="rect">
            <a:avLst/>
          </a:prstGeom>
        </p:spPr>
      </p:pic>
      <p:sp>
        <p:nvSpPr>
          <p:cNvPr id="13" name="正方形/長方形 12">
            <a:extLst>
              <a:ext uri="{FF2B5EF4-FFF2-40B4-BE49-F238E27FC236}">
                <a16:creationId xmlns:a16="http://schemas.microsoft.com/office/drawing/2014/main" id="{1BF5DCB9-81D1-4677-8F95-9FD3D44225A0}"/>
              </a:ext>
            </a:extLst>
          </p:cNvPr>
          <p:cNvSpPr/>
          <p:nvPr/>
        </p:nvSpPr>
        <p:spPr>
          <a:xfrm>
            <a:off x="1537096" y="8254122"/>
            <a:ext cx="1650206" cy="135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58209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8506F71-5E6C-510E-AFD3-D81991508342}"/>
              </a:ext>
            </a:extLst>
          </p:cNvPr>
          <p:cNvSpPr>
            <a:spLocks noGrp="1"/>
          </p:cNvSpPr>
          <p:nvPr>
            <p:ph type="sldNum" sz="quarter" idx="4"/>
          </p:nvPr>
        </p:nvSpPr>
        <p:spPr/>
        <p:txBody>
          <a:bodyPr/>
          <a:lstStyle/>
          <a:p>
            <a:fld id="{A0BB1BDA-CE3E-4D53-A06F-2FBA10AB65BB}" type="slidenum">
              <a:rPr kumimoji="1" lang="ja-JP" altLang="en-US" smtClean="0"/>
              <a:pPr/>
              <a:t>36</a:t>
            </a:fld>
            <a:endParaRPr kumimoji="1" lang="ja-JP" altLang="en-US"/>
          </a:p>
        </p:txBody>
      </p:sp>
      <p:sp>
        <p:nvSpPr>
          <p:cNvPr id="3" name="テキスト ボックス 2">
            <a:extLst>
              <a:ext uri="{FF2B5EF4-FFF2-40B4-BE49-F238E27FC236}">
                <a16:creationId xmlns:a16="http://schemas.microsoft.com/office/drawing/2014/main" id="{0F9EBB63-B278-184B-D652-C97DEFA21805}"/>
              </a:ext>
            </a:extLst>
          </p:cNvPr>
          <p:cNvSpPr txBox="1"/>
          <p:nvPr/>
        </p:nvSpPr>
        <p:spPr>
          <a:xfrm>
            <a:off x="314828" y="360552"/>
            <a:ext cx="4966856" cy="307777"/>
          </a:xfrm>
          <a:prstGeom prst="rect">
            <a:avLst/>
          </a:prstGeom>
          <a:noFill/>
        </p:spPr>
        <p:txBody>
          <a:bodyPr wrap="square">
            <a:spAutoFit/>
          </a:bodyPr>
          <a:lstStyle/>
          <a:p>
            <a:r>
              <a:rPr lang="en-US" altLang="ja-JP" sz="1400" b="1" dirty="0">
                <a:solidFill>
                  <a:srgbClr val="00A1EE"/>
                </a:solidFill>
              </a:rPr>
              <a:t>【7】</a:t>
            </a:r>
            <a:r>
              <a:rPr lang="ja-JP" altLang="en-US" sz="1400" b="1">
                <a:solidFill>
                  <a:srgbClr val="00A1EE"/>
                </a:solidFill>
              </a:rPr>
              <a:t>多要素認証の削除</a:t>
            </a:r>
          </a:p>
        </p:txBody>
      </p:sp>
      <p:sp>
        <p:nvSpPr>
          <p:cNvPr id="4" name="テキスト ボックス 3">
            <a:extLst>
              <a:ext uri="{FF2B5EF4-FFF2-40B4-BE49-F238E27FC236}">
                <a16:creationId xmlns:a16="http://schemas.microsoft.com/office/drawing/2014/main" id="{2AC07D93-CF28-C473-E33A-AB80777F3C8B}"/>
              </a:ext>
            </a:extLst>
          </p:cNvPr>
          <p:cNvSpPr txBox="1"/>
          <p:nvPr/>
        </p:nvSpPr>
        <p:spPr>
          <a:xfrm>
            <a:off x="357986" y="2538037"/>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a:latin typeface="+mn-ea"/>
              </a:rPr>
              <a:t>生体認証、ワンタイムパスワード認証（</a:t>
            </a:r>
            <a:r>
              <a:rPr kumimoji="1" lang="en-US" altLang="ja-JP" sz="1100" b="1" dirty="0">
                <a:latin typeface="+mn-ea"/>
              </a:rPr>
              <a:t>Authenticator</a:t>
            </a:r>
            <a:r>
              <a:rPr kumimoji="1" lang="ja-JP" altLang="en-US" sz="1100" b="1">
                <a:latin typeface="+mn-ea"/>
              </a:rPr>
              <a:t>）の削除</a:t>
            </a:r>
          </a:p>
        </p:txBody>
      </p:sp>
      <p:sp>
        <p:nvSpPr>
          <p:cNvPr id="5" name="テキスト ボックス 4">
            <a:extLst>
              <a:ext uri="{FF2B5EF4-FFF2-40B4-BE49-F238E27FC236}">
                <a16:creationId xmlns:a16="http://schemas.microsoft.com/office/drawing/2014/main" id="{B74C291A-8657-2C4C-C8BC-952C851F586D}"/>
              </a:ext>
            </a:extLst>
          </p:cNvPr>
          <p:cNvSpPr txBox="1"/>
          <p:nvPr/>
        </p:nvSpPr>
        <p:spPr>
          <a:xfrm>
            <a:off x="419713" y="668329"/>
            <a:ext cx="6132315" cy="1446550"/>
          </a:xfrm>
          <a:prstGeom prst="rect">
            <a:avLst/>
          </a:prstGeom>
          <a:noFill/>
        </p:spPr>
        <p:txBody>
          <a:bodyPr wrap="square" rtlCol="0">
            <a:spAutoFit/>
          </a:bodyPr>
          <a:lstStyle/>
          <a:p>
            <a:r>
              <a:rPr kumimoji="1" lang="en-US" altLang="ja-JP" sz="1100" dirty="0">
                <a:latin typeface="+mn-ea"/>
              </a:rPr>
              <a:t>KOSMO Web</a:t>
            </a:r>
            <a:r>
              <a:rPr kumimoji="1" lang="ja-JP" altLang="en-US" sz="1100" dirty="0">
                <a:latin typeface="+mn-ea"/>
              </a:rPr>
              <a:t>で認証方法登録済みのスマートデバイスを利用しなくなった際には、次の方法で登録の認証方法を削除します。</a:t>
            </a:r>
            <a:br>
              <a:rPr kumimoji="1" lang="en-US" altLang="ja-JP" sz="1100" dirty="0">
                <a:latin typeface="+mn-ea"/>
              </a:rPr>
            </a:br>
            <a:r>
              <a:rPr kumimoji="1" lang="ja-JP" altLang="en-US" sz="1100" dirty="0">
                <a:latin typeface="+mn-ea"/>
              </a:rPr>
              <a:t>変更時には、誤ってご利用中の「デバイス名」を削除しないようご注意ください。</a:t>
            </a:r>
            <a:endParaRPr kumimoji="1" lang="en-US" altLang="ja-JP" sz="1100" dirty="0">
              <a:latin typeface="+mn-ea"/>
            </a:endParaRPr>
          </a:p>
          <a:p>
            <a:r>
              <a:rPr kumimoji="1" lang="en-US" altLang="ja-JP" sz="1100" u="sng" dirty="0">
                <a:solidFill>
                  <a:srgbClr val="FF0000"/>
                </a:solidFill>
                <a:latin typeface="+mn-ea"/>
              </a:rPr>
              <a:t>※</a:t>
            </a:r>
            <a:r>
              <a:rPr kumimoji="1" lang="ja-JP" altLang="en-US" sz="1100" u="sng" dirty="0">
                <a:solidFill>
                  <a:srgbClr val="FF0000"/>
                </a:solidFill>
                <a:latin typeface="+mn-ea"/>
              </a:rPr>
              <a:t>ワンタイムパスワードメール認証は、削除できません</a:t>
            </a:r>
            <a:br>
              <a:rPr kumimoji="1" lang="en-US" altLang="ja-JP" sz="1100" u="sng" dirty="0">
                <a:solidFill>
                  <a:srgbClr val="FF0000"/>
                </a:solidFill>
                <a:latin typeface="+mn-ea"/>
              </a:rPr>
            </a:br>
            <a:r>
              <a:rPr kumimoji="1" lang="ja-JP" altLang="en-US" sz="1100" u="sng" dirty="0">
                <a:solidFill>
                  <a:srgbClr val="FF0000"/>
                </a:solidFill>
                <a:latin typeface="+mn-ea"/>
              </a:rPr>
              <a:t>（ワンタイムパスワードが送付される先を変更されたい方は、</a:t>
            </a:r>
            <a:r>
              <a:rPr kumimoji="1" lang="ja-JP" altLang="en-US" sz="1100" u="sng" dirty="0">
                <a:solidFill>
                  <a:srgbClr val="FF0000"/>
                </a:solidFill>
              </a:rPr>
              <a:t> 「３－５．メールアドレスを変更する場合 」を参照してください。</a:t>
            </a:r>
            <a:r>
              <a:rPr kumimoji="1" lang="ja-JP" altLang="en-US" sz="1100" u="sng" dirty="0">
                <a:solidFill>
                  <a:srgbClr val="FF0000"/>
                </a:solidFill>
                <a:latin typeface="+mn-ea"/>
              </a:rPr>
              <a:t>）</a:t>
            </a:r>
            <a:br>
              <a:rPr kumimoji="1" lang="en-US" altLang="ja-JP" sz="1100" u="sng" dirty="0">
                <a:solidFill>
                  <a:srgbClr val="FF0000"/>
                </a:solidFill>
                <a:latin typeface="+mn-ea"/>
              </a:rPr>
            </a:br>
            <a:r>
              <a:rPr kumimoji="1" lang="ja-JP" altLang="en-US" sz="1100" dirty="0">
                <a:latin typeface="+mn-ea"/>
              </a:rPr>
              <a:t>（ワンタイムパスワードメール認証から認証方法を変更されたい方は、「</a:t>
            </a:r>
            <a:r>
              <a:rPr kumimoji="1" lang="en-US" altLang="ja-JP" sz="1100" dirty="0">
                <a:latin typeface="+mn-ea"/>
              </a:rPr>
              <a:t>FAQ</a:t>
            </a:r>
            <a:r>
              <a:rPr kumimoji="1" lang="ja-JP" altLang="en-US" sz="1100" dirty="0">
                <a:latin typeface="+mn-ea"/>
              </a:rPr>
              <a:t>よくあるご質問」の</a:t>
            </a:r>
            <a:r>
              <a:rPr kumimoji="1" lang="en-US" altLang="ja-JP" sz="1100" dirty="0">
                <a:latin typeface="+mn-ea"/>
              </a:rPr>
              <a:t>Q18</a:t>
            </a:r>
            <a:r>
              <a:rPr kumimoji="1" lang="ja-JP" altLang="en-US" sz="1100" dirty="0">
                <a:latin typeface="+mn-ea"/>
              </a:rPr>
              <a:t>を参照してください。）</a:t>
            </a:r>
          </a:p>
        </p:txBody>
      </p:sp>
      <p:sp>
        <p:nvSpPr>
          <p:cNvPr id="6" name="テキスト ボックス 5">
            <a:extLst>
              <a:ext uri="{FF2B5EF4-FFF2-40B4-BE49-F238E27FC236}">
                <a16:creationId xmlns:a16="http://schemas.microsoft.com/office/drawing/2014/main" id="{99BBA9C2-10BE-28B7-3C45-9BB0949CE725}"/>
              </a:ext>
            </a:extLst>
          </p:cNvPr>
          <p:cNvSpPr txBox="1"/>
          <p:nvPr/>
        </p:nvSpPr>
        <p:spPr>
          <a:xfrm>
            <a:off x="410857" y="2799647"/>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dirty="0">
                <a:latin typeface="+mn-ea"/>
              </a:rPr>
            </a:br>
            <a:r>
              <a:rPr kumimoji="1" lang="ja-JP" altLang="en-US" sz="1100">
                <a:latin typeface="+mn-ea"/>
              </a:rPr>
              <a:t>トップページ画面を表示し左上のメニューアイコン（三本線）をタップします。</a:t>
            </a:r>
          </a:p>
        </p:txBody>
      </p:sp>
      <p:pic>
        <p:nvPicPr>
          <p:cNvPr id="8" name="図 7">
            <a:extLst>
              <a:ext uri="{FF2B5EF4-FFF2-40B4-BE49-F238E27FC236}">
                <a16:creationId xmlns:a16="http://schemas.microsoft.com/office/drawing/2014/main" id="{B9FA3CE2-EF01-F88D-82DC-4C4B8E7F4438}"/>
              </a:ext>
            </a:extLst>
          </p:cNvPr>
          <p:cNvPicPr/>
          <p:nvPr/>
        </p:nvPicPr>
        <p:blipFill rotWithShape="1">
          <a:blip r:embed="rId2"/>
          <a:srcRect b="52951"/>
          <a:stretch/>
        </p:blipFill>
        <p:spPr>
          <a:xfrm>
            <a:off x="1740956" y="3254387"/>
            <a:ext cx="3219041" cy="2323175"/>
          </a:xfrm>
          <a:prstGeom prst="rect">
            <a:avLst/>
          </a:prstGeom>
        </p:spPr>
      </p:pic>
      <p:sp>
        <p:nvSpPr>
          <p:cNvPr id="9" name="正方形/長方形 8">
            <a:extLst>
              <a:ext uri="{FF2B5EF4-FFF2-40B4-BE49-F238E27FC236}">
                <a16:creationId xmlns:a16="http://schemas.microsoft.com/office/drawing/2014/main" id="{1369688F-D2C7-ED85-87C6-9E07BA9B59B5}"/>
              </a:ext>
            </a:extLst>
          </p:cNvPr>
          <p:cNvSpPr/>
          <p:nvPr/>
        </p:nvSpPr>
        <p:spPr>
          <a:xfrm>
            <a:off x="3833953" y="3584989"/>
            <a:ext cx="955343" cy="292125"/>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770758E-ED3A-6F0C-5E09-004786A5651B}"/>
              </a:ext>
            </a:extLst>
          </p:cNvPr>
          <p:cNvSpPr txBox="1"/>
          <p:nvPr/>
        </p:nvSpPr>
        <p:spPr>
          <a:xfrm>
            <a:off x="419713" y="5800149"/>
            <a:ext cx="5895177" cy="430887"/>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ログイン方法変更画面の表示</a:t>
            </a:r>
            <a:br>
              <a:rPr kumimoji="1" lang="en-US" altLang="ja-JP" sz="1100" dirty="0">
                <a:latin typeface="+mn-ea"/>
              </a:rPr>
            </a:br>
            <a:r>
              <a:rPr kumimoji="1" lang="ja-JP" altLang="en-US" sz="1100">
                <a:latin typeface="+mn-ea"/>
              </a:rPr>
              <a:t>メニューから「ログイン方法変更」をタップします。</a:t>
            </a:r>
          </a:p>
        </p:txBody>
      </p:sp>
      <p:pic>
        <p:nvPicPr>
          <p:cNvPr id="11" name="図 10">
            <a:extLst>
              <a:ext uri="{FF2B5EF4-FFF2-40B4-BE49-F238E27FC236}">
                <a16:creationId xmlns:a16="http://schemas.microsoft.com/office/drawing/2014/main" id="{222E3D22-4A49-661B-860E-FD8E5D351337}"/>
              </a:ext>
            </a:extLst>
          </p:cNvPr>
          <p:cNvPicPr>
            <a:picLocks noChangeAspect="1"/>
          </p:cNvPicPr>
          <p:nvPr/>
        </p:nvPicPr>
        <p:blipFill>
          <a:blip r:embed="rId3"/>
          <a:stretch>
            <a:fillRect/>
          </a:stretch>
        </p:blipFill>
        <p:spPr>
          <a:xfrm>
            <a:off x="1790777" y="6319792"/>
            <a:ext cx="3155305" cy="2804392"/>
          </a:xfrm>
          <a:prstGeom prst="rect">
            <a:avLst/>
          </a:prstGeom>
        </p:spPr>
      </p:pic>
    </p:spTree>
    <p:extLst>
      <p:ext uri="{BB962C8B-B14F-4D97-AF65-F5344CB8AC3E}">
        <p14:creationId xmlns:p14="http://schemas.microsoft.com/office/powerpoint/2010/main" val="1184570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CEF3-6CB4-CDCD-C7AA-834C3A7750B2}"/>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D5C62AA-F5C0-1D0B-0108-BDBE8D13167A}"/>
              </a:ext>
            </a:extLst>
          </p:cNvPr>
          <p:cNvSpPr>
            <a:spLocks noGrp="1"/>
          </p:cNvSpPr>
          <p:nvPr>
            <p:ph type="sldNum" sz="quarter" idx="4"/>
          </p:nvPr>
        </p:nvSpPr>
        <p:spPr/>
        <p:txBody>
          <a:bodyPr/>
          <a:lstStyle/>
          <a:p>
            <a:fld id="{A0BB1BDA-CE3E-4D53-A06F-2FBA10AB65BB}" type="slidenum">
              <a:rPr kumimoji="1" lang="ja-JP" altLang="en-US" smtClean="0"/>
              <a:pPr/>
              <a:t>37</a:t>
            </a:fld>
            <a:endParaRPr kumimoji="1" lang="ja-JP" altLang="en-US"/>
          </a:p>
        </p:txBody>
      </p:sp>
      <p:sp>
        <p:nvSpPr>
          <p:cNvPr id="3" name="テキスト ボックス 2">
            <a:extLst>
              <a:ext uri="{FF2B5EF4-FFF2-40B4-BE49-F238E27FC236}">
                <a16:creationId xmlns:a16="http://schemas.microsoft.com/office/drawing/2014/main" id="{E4DE8FD8-1BCC-142B-137A-6D73C9CB1AA6}"/>
              </a:ext>
            </a:extLst>
          </p:cNvPr>
          <p:cNvSpPr txBox="1"/>
          <p:nvPr/>
        </p:nvSpPr>
        <p:spPr>
          <a:xfrm>
            <a:off x="314828" y="360552"/>
            <a:ext cx="4966856" cy="307777"/>
          </a:xfrm>
          <a:prstGeom prst="rect">
            <a:avLst/>
          </a:prstGeom>
          <a:noFill/>
        </p:spPr>
        <p:txBody>
          <a:bodyPr wrap="square">
            <a:spAutoFit/>
          </a:bodyPr>
          <a:lstStyle/>
          <a:p>
            <a:r>
              <a:rPr lang="en-US" altLang="ja-JP" sz="1400" b="1" dirty="0">
                <a:solidFill>
                  <a:srgbClr val="00A1EE"/>
                </a:solidFill>
              </a:rPr>
              <a:t>【8】</a:t>
            </a:r>
            <a:r>
              <a:rPr lang="ja-JP" altLang="en-US" sz="1400" b="1" dirty="0">
                <a:solidFill>
                  <a:srgbClr val="00A1EE"/>
                </a:solidFill>
              </a:rPr>
              <a:t>スマートデバイス機種変更、または紛失した場合</a:t>
            </a:r>
          </a:p>
        </p:txBody>
      </p:sp>
      <p:sp>
        <p:nvSpPr>
          <p:cNvPr id="5" name="テキスト ボックス 4">
            <a:extLst>
              <a:ext uri="{FF2B5EF4-FFF2-40B4-BE49-F238E27FC236}">
                <a16:creationId xmlns:a16="http://schemas.microsoft.com/office/drawing/2014/main" id="{445054AF-2F2F-B451-E8CC-E8CE41D6660A}"/>
              </a:ext>
            </a:extLst>
          </p:cNvPr>
          <p:cNvSpPr txBox="1"/>
          <p:nvPr/>
        </p:nvSpPr>
        <p:spPr>
          <a:xfrm>
            <a:off x="410857" y="668329"/>
            <a:ext cx="6132315" cy="7201972"/>
          </a:xfrm>
          <a:prstGeom prst="rect">
            <a:avLst/>
          </a:prstGeom>
          <a:noFill/>
        </p:spPr>
        <p:txBody>
          <a:bodyPr wrap="square" rtlCol="0">
            <a:spAutoFit/>
          </a:bodyPr>
          <a:lstStyle/>
          <a:p>
            <a:r>
              <a:rPr kumimoji="1" lang="ja-JP" altLang="en-US" sz="1100" dirty="0">
                <a:latin typeface="+mn-ea"/>
              </a:rPr>
              <a:t>スマートデバイスの機種変更をした際、多要素認証の認証方式によってログイン不可になります。そのため、多要素認証の再登録が必要になります。</a:t>
            </a:r>
          </a:p>
          <a:p>
            <a:endParaRPr kumimoji="1" lang="ja-JP" altLang="en-US" sz="1100" dirty="0">
              <a:latin typeface="+mn-ea"/>
            </a:endParaRPr>
          </a:p>
          <a:p>
            <a:r>
              <a:rPr kumimoji="1" lang="ja-JP" altLang="en-US" sz="1100" b="1" u="sng" dirty="0">
                <a:solidFill>
                  <a:srgbClr val="FF0000"/>
                </a:solidFill>
                <a:latin typeface="+mn-ea"/>
              </a:rPr>
              <a:t>１</a:t>
            </a:r>
            <a:r>
              <a:rPr kumimoji="1" lang="en-US" altLang="ja-JP" sz="1100" b="1" u="sng" dirty="0">
                <a:solidFill>
                  <a:srgbClr val="FF0000"/>
                </a:solidFill>
                <a:latin typeface="+mn-ea"/>
              </a:rPr>
              <a:t>.</a:t>
            </a:r>
            <a:r>
              <a:rPr kumimoji="1" lang="ja-JP" altLang="en-US" sz="1100" b="1" u="sng" dirty="0">
                <a:solidFill>
                  <a:srgbClr val="FF0000"/>
                </a:solidFill>
                <a:latin typeface="+mn-ea"/>
              </a:rPr>
              <a:t>再登録が不要な認証方式</a:t>
            </a:r>
          </a:p>
          <a:p>
            <a:r>
              <a:rPr kumimoji="1" lang="ja-JP" altLang="en-US" sz="1100" u="sng" dirty="0">
                <a:solidFill>
                  <a:srgbClr val="FF0000"/>
                </a:solidFill>
                <a:latin typeface="+mn-ea"/>
              </a:rPr>
              <a:t>多要素認証の再登録が不要な認証方式は以下です。</a:t>
            </a:r>
          </a:p>
          <a:p>
            <a:r>
              <a:rPr kumimoji="1" lang="ja-JP" altLang="en-US" sz="1100" u="sng" dirty="0">
                <a:solidFill>
                  <a:srgbClr val="FF0000"/>
                </a:solidFill>
                <a:latin typeface="+mn-ea"/>
              </a:rPr>
              <a:t>・ワンタイムパスワード　メール認証</a:t>
            </a:r>
          </a:p>
          <a:p>
            <a:r>
              <a:rPr kumimoji="1" lang="ja-JP" altLang="en-US" sz="1100" u="sng" dirty="0">
                <a:solidFill>
                  <a:srgbClr val="FF0000"/>
                </a:solidFill>
                <a:latin typeface="+mn-ea"/>
              </a:rPr>
              <a:t>　＊登録されているメールが継続利用できる場合、再登録不要です。</a:t>
            </a:r>
          </a:p>
          <a:p>
            <a:r>
              <a:rPr kumimoji="1" lang="ja-JP" altLang="en-US" sz="1100" dirty="0">
                <a:latin typeface="+mn-ea"/>
              </a:rPr>
              <a:t>・ワンタイムパスワード　アプリ認証</a:t>
            </a:r>
          </a:p>
          <a:p>
            <a:r>
              <a:rPr kumimoji="1" lang="ja-JP" altLang="en-US" sz="1100" dirty="0">
                <a:latin typeface="+mn-ea"/>
              </a:rPr>
              <a:t>　＊「２－４－１．</a:t>
            </a:r>
            <a:r>
              <a:rPr kumimoji="1" lang="en-US" altLang="ja-JP" sz="1100" dirty="0">
                <a:latin typeface="+mn-ea"/>
              </a:rPr>
              <a:t>Google Authenticator</a:t>
            </a:r>
            <a:r>
              <a:rPr kumimoji="1" lang="ja-JP" altLang="en-US" sz="1100" dirty="0">
                <a:latin typeface="+mn-ea"/>
              </a:rPr>
              <a:t>の設定作業」④でアカウントを紐づけていた場合、　</a:t>
            </a:r>
            <a:endParaRPr kumimoji="1" lang="en-US" altLang="ja-JP" sz="1100" dirty="0">
              <a:latin typeface="+mn-ea"/>
            </a:endParaRPr>
          </a:p>
          <a:p>
            <a:r>
              <a:rPr kumimoji="1" lang="ja-JP" altLang="en-US" sz="1100" dirty="0">
                <a:latin typeface="+mn-ea"/>
              </a:rPr>
              <a:t>　　再登録不要です。</a:t>
            </a:r>
          </a:p>
          <a:p>
            <a:r>
              <a:rPr kumimoji="1" lang="ja-JP" altLang="en-US" sz="1100" dirty="0">
                <a:latin typeface="+mn-ea"/>
              </a:rPr>
              <a:t>　　機種変更前と同様の方法でログイン可能です。</a:t>
            </a:r>
          </a:p>
          <a:p>
            <a:r>
              <a:rPr kumimoji="1" lang="ja-JP" altLang="en-US" sz="1100" dirty="0">
                <a:latin typeface="+mn-ea"/>
              </a:rPr>
              <a:t>　　</a:t>
            </a:r>
            <a:r>
              <a:rPr kumimoji="1" lang="en-US" altLang="ja-JP" sz="1100" dirty="0" err="1">
                <a:latin typeface="+mn-ea"/>
              </a:rPr>
              <a:t>GoogleAuthenticator</a:t>
            </a:r>
            <a:r>
              <a:rPr kumimoji="1" lang="ja-JP" altLang="en-US" sz="1100" dirty="0">
                <a:latin typeface="+mn-ea"/>
              </a:rPr>
              <a:t>はアカウントログインが必須です。</a:t>
            </a:r>
          </a:p>
          <a:p>
            <a:endParaRPr kumimoji="1" lang="ja-JP" altLang="en-US" sz="1100" dirty="0">
              <a:latin typeface="+mn-ea"/>
            </a:endParaRPr>
          </a:p>
          <a:p>
            <a:r>
              <a:rPr kumimoji="1" lang="ja-JP" altLang="en-US" sz="1100" b="1" dirty="0">
                <a:latin typeface="+mn-ea"/>
              </a:rPr>
              <a:t>２</a:t>
            </a:r>
            <a:r>
              <a:rPr kumimoji="1" lang="en-US" altLang="ja-JP" sz="1100" b="1" dirty="0">
                <a:latin typeface="+mn-ea"/>
              </a:rPr>
              <a:t>.</a:t>
            </a:r>
            <a:r>
              <a:rPr kumimoji="1" lang="ja-JP" altLang="en-US" sz="1100" b="1" dirty="0">
                <a:latin typeface="+mn-ea"/>
              </a:rPr>
              <a:t>再登録が必須な認証方式</a:t>
            </a:r>
          </a:p>
          <a:p>
            <a:r>
              <a:rPr kumimoji="1" lang="ja-JP" altLang="en-US" sz="1100" dirty="0">
                <a:latin typeface="+mn-ea"/>
              </a:rPr>
              <a:t>「１</a:t>
            </a:r>
            <a:r>
              <a:rPr kumimoji="1" lang="en-US" altLang="ja-JP" sz="1100" dirty="0">
                <a:latin typeface="+mn-ea"/>
              </a:rPr>
              <a:t>.</a:t>
            </a:r>
            <a:r>
              <a:rPr kumimoji="1" lang="ja-JP" altLang="en-US" sz="1100" dirty="0">
                <a:latin typeface="+mn-ea"/>
              </a:rPr>
              <a:t>再登録が不要な認証方式」を満たさない方は多要素認証の再登録が必要です。</a:t>
            </a:r>
          </a:p>
          <a:p>
            <a:endParaRPr kumimoji="1" lang="ja-JP" altLang="en-US" sz="1100" dirty="0">
              <a:latin typeface="+mn-ea"/>
            </a:endParaRPr>
          </a:p>
          <a:p>
            <a:r>
              <a:rPr kumimoji="1" lang="ja-JP" altLang="en-US" sz="1100" b="1" dirty="0">
                <a:latin typeface="+mn-ea"/>
              </a:rPr>
              <a:t>機種変更前のスマートデバイスを所持している場合</a:t>
            </a:r>
          </a:p>
          <a:p>
            <a:r>
              <a:rPr kumimoji="1" lang="ja-JP" altLang="en-US" sz="1100" dirty="0">
                <a:latin typeface="+mn-ea"/>
              </a:rPr>
              <a:t>①インターネット接続</a:t>
            </a:r>
          </a:p>
          <a:p>
            <a:r>
              <a:rPr kumimoji="1" lang="ja-JP" altLang="en-US" sz="1100" dirty="0">
                <a:latin typeface="+mn-ea"/>
              </a:rPr>
              <a:t>　機種変更前のスマートデバイスを</a:t>
            </a:r>
            <a:r>
              <a:rPr kumimoji="1" lang="en-US" altLang="ja-JP" sz="1100" dirty="0">
                <a:latin typeface="+mn-ea"/>
              </a:rPr>
              <a:t>Wi-Fi</a:t>
            </a:r>
            <a:r>
              <a:rPr kumimoji="1" lang="ja-JP" altLang="en-US" sz="1100" dirty="0">
                <a:latin typeface="+mn-ea"/>
              </a:rPr>
              <a:t>に接続します。</a:t>
            </a:r>
          </a:p>
          <a:p>
            <a:endParaRPr kumimoji="1" lang="ja-JP" altLang="en-US" sz="1100" dirty="0">
              <a:latin typeface="+mn-ea"/>
            </a:endParaRPr>
          </a:p>
          <a:p>
            <a:r>
              <a:rPr kumimoji="1" lang="ja-JP" altLang="en-US" sz="1100" dirty="0">
                <a:latin typeface="+mn-ea"/>
              </a:rPr>
              <a:t>②機種変更前のスマートデバイスで</a:t>
            </a:r>
            <a:r>
              <a:rPr kumimoji="1" lang="en-US" altLang="ja-JP" sz="1100" dirty="0">
                <a:latin typeface="+mn-ea"/>
              </a:rPr>
              <a:t>KOSMO Communication Web</a:t>
            </a:r>
            <a:r>
              <a:rPr kumimoji="1" lang="ja-JP" altLang="en-US" sz="1100" dirty="0">
                <a:latin typeface="+mn-ea"/>
              </a:rPr>
              <a:t>にログイン</a:t>
            </a:r>
          </a:p>
          <a:p>
            <a:endParaRPr kumimoji="1" lang="ja-JP" altLang="en-US" sz="1100" dirty="0">
              <a:latin typeface="+mn-ea"/>
            </a:endParaRPr>
          </a:p>
          <a:p>
            <a:r>
              <a:rPr kumimoji="1" lang="ja-JP" altLang="en-US" sz="1100" dirty="0">
                <a:latin typeface="+mn-ea"/>
              </a:rPr>
              <a:t>③多要素認証の削除</a:t>
            </a:r>
          </a:p>
          <a:p>
            <a:r>
              <a:rPr kumimoji="1" lang="ja-JP" altLang="en-US" sz="1100" dirty="0">
                <a:latin typeface="+mn-ea"/>
              </a:rPr>
              <a:t>　「３－７．多要素認証アプリの削除」を参照のうえ、多要素認証の削除をお願いいたします。</a:t>
            </a:r>
          </a:p>
          <a:p>
            <a:endParaRPr kumimoji="1" lang="ja-JP" altLang="en-US" sz="1100" dirty="0">
              <a:latin typeface="+mn-ea"/>
            </a:endParaRPr>
          </a:p>
          <a:p>
            <a:r>
              <a:rPr kumimoji="1" lang="ja-JP" altLang="en-US" sz="1100" dirty="0">
                <a:latin typeface="+mn-ea"/>
              </a:rPr>
              <a:t>④機種変更後のスマートデバイスで</a:t>
            </a:r>
            <a:r>
              <a:rPr kumimoji="1" lang="en-US" altLang="ja-JP" sz="1100" dirty="0">
                <a:latin typeface="+mn-ea"/>
              </a:rPr>
              <a:t>KOSMO Communication Web</a:t>
            </a:r>
            <a:r>
              <a:rPr kumimoji="1" lang="ja-JP" altLang="en-US" sz="1100" dirty="0">
                <a:latin typeface="+mn-ea"/>
              </a:rPr>
              <a:t>にログイン</a:t>
            </a:r>
          </a:p>
          <a:p>
            <a:r>
              <a:rPr kumimoji="1" lang="ja-JP" altLang="en-US" sz="1100" dirty="0">
                <a:latin typeface="+mn-ea"/>
              </a:rPr>
              <a:t>　「２－３．生体認証方式で行う作業」</a:t>
            </a:r>
          </a:p>
          <a:p>
            <a:r>
              <a:rPr kumimoji="1" lang="ja-JP" altLang="en-US" sz="1100" dirty="0">
                <a:latin typeface="+mn-ea"/>
              </a:rPr>
              <a:t>　「２－４．ワンタイムパスワード認証方式で行う作業」を参照のうえ、多要素認証の設定準</a:t>
            </a:r>
            <a:endParaRPr kumimoji="1" lang="en-US" altLang="ja-JP" sz="1100" dirty="0">
              <a:latin typeface="+mn-ea"/>
            </a:endParaRPr>
          </a:p>
          <a:p>
            <a:r>
              <a:rPr kumimoji="1" lang="ja-JP" altLang="en-US" sz="1100" dirty="0">
                <a:latin typeface="+mn-ea"/>
              </a:rPr>
              <a:t>　備をお願いいたします。</a:t>
            </a:r>
          </a:p>
          <a:p>
            <a:r>
              <a:rPr kumimoji="1" lang="ja-JP" altLang="en-US" sz="1100" dirty="0">
                <a:latin typeface="+mn-ea"/>
              </a:rPr>
              <a:t>　次回ログイン時に、多要素認証の再設定が可能です。</a:t>
            </a:r>
            <a:endParaRPr kumimoji="1" lang="en-US" altLang="ja-JP" sz="1100" dirty="0">
              <a:latin typeface="+mn-ea"/>
            </a:endParaRPr>
          </a:p>
          <a:p>
            <a:endParaRPr kumimoji="1" lang="en-US" altLang="ja-JP" sz="1100" dirty="0">
              <a:latin typeface="+mn-ea"/>
            </a:endParaRPr>
          </a:p>
          <a:p>
            <a:r>
              <a:rPr kumimoji="1" lang="ja-JP" altLang="en-US" sz="1100" b="1" dirty="0">
                <a:latin typeface="+mn-ea"/>
              </a:rPr>
              <a:t>機種変更前のスマートデバイスを所持していない場合</a:t>
            </a:r>
          </a:p>
          <a:p>
            <a:r>
              <a:rPr kumimoji="1" lang="ja-JP" altLang="en-US" sz="1100" dirty="0">
                <a:latin typeface="+mn-ea"/>
              </a:rPr>
              <a:t>①初期化対応</a:t>
            </a:r>
          </a:p>
          <a:p>
            <a:r>
              <a:rPr kumimoji="1" lang="ja-JP" altLang="en-US" sz="1100" dirty="0">
                <a:latin typeface="+mn-ea"/>
              </a:rPr>
              <a:t>　健保組合の管理者に、初期化対応の依頼をお願いいたします。</a:t>
            </a:r>
          </a:p>
          <a:p>
            <a:endParaRPr kumimoji="1" lang="ja-JP" altLang="en-US" sz="1100" dirty="0">
              <a:latin typeface="+mn-ea"/>
            </a:endParaRPr>
          </a:p>
          <a:p>
            <a:r>
              <a:rPr kumimoji="1" lang="ja-JP" altLang="en-US" sz="1100" dirty="0">
                <a:latin typeface="+mn-ea"/>
              </a:rPr>
              <a:t>②機種変更後のスマートデバイスで</a:t>
            </a:r>
            <a:r>
              <a:rPr kumimoji="1" lang="en-US" altLang="ja-JP" sz="1100" dirty="0">
                <a:latin typeface="+mn-ea"/>
              </a:rPr>
              <a:t>KOSMO Communication Web</a:t>
            </a:r>
            <a:r>
              <a:rPr kumimoji="1" lang="ja-JP" altLang="en-US" sz="1100" dirty="0">
                <a:latin typeface="+mn-ea"/>
              </a:rPr>
              <a:t>にログイン</a:t>
            </a:r>
          </a:p>
          <a:p>
            <a:r>
              <a:rPr kumimoji="1" lang="ja-JP" altLang="en-US" sz="1100" dirty="0">
                <a:latin typeface="+mn-ea"/>
              </a:rPr>
              <a:t>　初期化対応完了の連絡を受け取ったのち、「２－３．生体認証方式で行う作業」</a:t>
            </a:r>
          </a:p>
          <a:p>
            <a:r>
              <a:rPr kumimoji="1" lang="ja-JP" altLang="en-US" sz="1100" dirty="0">
                <a:latin typeface="+mn-ea"/>
              </a:rPr>
              <a:t>　「２－４．ワンタイムパスワード認証方式で行う作業」を参照のうえ、多要素認証の設定準</a:t>
            </a:r>
            <a:endParaRPr kumimoji="1" lang="en-US" altLang="ja-JP" sz="1100" dirty="0">
              <a:latin typeface="+mn-ea"/>
            </a:endParaRPr>
          </a:p>
          <a:p>
            <a:r>
              <a:rPr kumimoji="1" lang="ja-JP" altLang="en-US" sz="1100" dirty="0">
                <a:latin typeface="+mn-ea"/>
              </a:rPr>
              <a:t>　備をお願いいたします。</a:t>
            </a:r>
          </a:p>
          <a:p>
            <a:r>
              <a:rPr kumimoji="1" lang="ja-JP" altLang="en-US" sz="1100" dirty="0">
                <a:latin typeface="+mn-ea"/>
              </a:rPr>
              <a:t>　次回ログイン時に、多要素認証の再設定が可能です。 </a:t>
            </a:r>
          </a:p>
          <a:p>
            <a:endParaRPr kumimoji="1" lang="ja-JP" altLang="en-US" sz="1100" dirty="0">
              <a:latin typeface="+mn-ea"/>
            </a:endParaRPr>
          </a:p>
        </p:txBody>
      </p:sp>
    </p:spTree>
    <p:extLst>
      <p:ext uri="{BB962C8B-B14F-4D97-AF65-F5344CB8AC3E}">
        <p14:creationId xmlns:p14="http://schemas.microsoft.com/office/powerpoint/2010/main" val="1373219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2A9A439-B6A9-4742-130C-87A849CE03F3}"/>
              </a:ext>
            </a:extLst>
          </p:cNvPr>
          <p:cNvSpPr>
            <a:spLocks noGrp="1"/>
          </p:cNvSpPr>
          <p:nvPr>
            <p:ph type="sldNum" sz="quarter" idx="4"/>
          </p:nvPr>
        </p:nvSpPr>
        <p:spPr/>
        <p:txBody>
          <a:bodyPr/>
          <a:lstStyle/>
          <a:p>
            <a:fld id="{A0BB1BDA-CE3E-4D53-A06F-2FBA10AB65BB}" type="slidenum">
              <a:rPr kumimoji="1" lang="ja-JP" altLang="en-US" smtClean="0"/>
              <a:pPr/>
              <a:t>38</a:t>
            </a:fld>
            <a:endParaRPr kumimoji="1" lang="ja-JP" altLang="en-US"/>
          </a:p>
        </p:txBody>
      </p:sp>
      <p:sp>
        <p:nvSpPr>
          <p:cNvPr id="3" name="テキスト ボックス 2">
            <a:extLst>
              <a:ext uri="{FF2B5EF4-FFF2-40B4-BE49-F238E27FC236}">
                <a16:creationId xmlns:a16="http://schemas.microsoft.com/office/drawing/2014/main" id="{AC3FD312-CE72-5180-3BBB-E3DFD12A0108}"/>
              </a:ext>
            </a:extLst>
          </p:cNvPr>
          <p:cNvSpPr txBox="1"/>
          <p:nvPr/>
        </p:nvSpPr>
        <p:spPr>
          <a:xfrm>
            <a:off x="314828" y="360552"/>
            <a:ext cx="4966856" cy="307777"/>
          </a:xfrm>
          <a:prstGeom prst="rect">
            <a:avLst/>
          </a:prstGeom>
          <a:noFill/>
        </p:spPr>
        <p:txBody>
          <a:bodyPr wrap="square">
            <a:spAutoFit/>
          </a:bodyPr>
          <a:lstStyle/>
          <a:p>
            <a:r>
              <a:rPr lang="en-US" altLang="ja-JP" sz="1400" b="1" dirty="0">
                <a:solidFill>
                  <a:srgbClr val="00A1EE"/>
                </a:solidFill>
              </a:rPr>
              <a:t>【9】</a:t>
            </a:r>
            <a:r>
              <a:rPr lang="ja-JP" altLang="en-US" sz="1400" b="1" dirty="0">
                <a:solidFill>
                  <a:srgbClr val="00A1EE"/>
                </a:solidFill>
              </a:rPr>
              <a:t>利用規約が更新された場合</a:t>
            </a:r>
          </a:p>
        </p:txBody>
      </p:sp>
      <p:sp>
        <p:nvSpPr>
          <p:cNvPr id="4" name="テキスト ボックス 3">
            <a:extLst>
              <a:ext uri="{FF2B5EF4-FFF2-40B4-BE49-F238E27FC236}">
                <a16:creationId xmlns:a16="http://schemas.microsoft.com/office/drawing/2014/main" id="{F16A20F6-F51B-DDBA-DE6A-D9791DB297D8}"/>
              </a:ext>
            </a:extLst>
          </p:cNvPr>
          <p:cNvSpPr txBox="1"/>
          <p:nvPr/>
        </p:nvSpPr>
        <p:spPr>
          <a:xfrm>
            <a:off x="357986" y="1488149"/>
            <a:ext cx="5895177" cy="261610"/>
          </a:xfrm>
          <a:prstGeom prst="rect">
            <a:avLst/>
          </a:prstGeom>
          <a:noFill/>
        </p:spPr>
        <p:txBody>
          <a:bodyPr wrap="square" rtlCol="0">
            <a:spAutoFit/>
          </a:bodyPr>
          <a:lstStyle/>
          <a:p>
            <a:r>
              <a:rPr kumimoji="1" lang="en-US" altLang="ja-JP" sz="1100" b="1">
                <a:latin typeface="+mn-ea"/>
              </a:rPr>
              <a:t>(1)</a:t>
            </a:r>
            <a:r>
              <a:rPr kumimoji="1" lang="ja-JP" altLang="en-US" sz="1100" b="1">
                <a:latin typeface="+mn-ea"/>
              </a:rPr>
              <a:t>利用規約の更新</a:t>
            </a:r>
          </a:p>
        </p:txBody>
      </p:sp>
      <p:sp>
        <p:nvSpPr>
          <p:cNvPr id="5" name="テキスト ボックス 4">
            <a:extLst>
              <a:ext uri="{FF2B5EF4-FFF2-40B4-BE49-F238E27FC236}">
                <a16:creationId xmlns:a16="http://schemas.microsoft.com/office/drawing/2014/main" id="{597A6723-AC28-FB79-7B25-58660F11369C}"/>
              </a:ext>
            </a:extLst>
          </p:cNvPr>
          <p:cNvSpPr txBox="1"/>
          <p:nvPr/>
        </p:nvSpPr>
        <p:spPr>
          <a:xfrm>
            <a:off x="419713" y="668329"/>
            <a:ext cx="6132315" cy="600164"/>
          </a:xfrm>
          <a:prstGeom prst="rect">
            <a:avLst/>
          </a:prstGeom>
          <a:noFill/>
        </p:spPr>
        <p:txBody>
          <a:bodyPr wrap="square" rtlCol="0">
            <a:spAutoFit/>
          </a:bodyPr>
          <a:lstStyle/>
          <a:p>
            <a:r>
              <a:rPr kumimoji="1" lang="en-US" altLang="ja-JP" sz="1100" dirty="0">
                <a:latin typeface="+mn-ea"/>
              </a:rPr>
              <a:t>KOSMO Web</a:t>
            </a:r>
            <a:r>
              <a:rPr kumimoji="1" lang="ja-JP" altLang="en-US" sz="1100" dirty="0">
                <a:latin typeface="+mn-ea"/>
              </a:rPr>
              <a:t>の利用規約が更新された場合は、認証後に更新した利用規約を表示します。</a:t>
            </a:r>
          </a:p>
          <a:p>
            <a:r>
              <a:rPr kumimoji="1" lang="ja-JP" altLang="en-US" sz="1100" dirty="0">
                <a:latin typeface="+mn-ea"/>
              </a:rPr>
              <a:t>次の手順は、生体認証を例に説明しますが、ワンタイムパスワードによる認証の場合も同様にポータルにログインする前に利用規約を表示します。</a:t>
            </a:r>
          </a:p>
        </p:txBody>
      </p:sp>
      <p:sp>
        <p:nvSpPr>
          <p:cNvPr id="7" name="テキスト ボックス 6">
            <a:extLst>
              <a:ext uri="{FF2B5EF4-FFF2-40B4-BE49-F238E27FC236}">
                <a16:creationId xmlns:a16="http://schemas.microsoft.com/office/drawing/2014/main" id="{B7AFE1B1-57B2-13BF-CCCE-6885E0369A52}"/>
              </a:ext>
            </a:extLst>
          </p:cNvPr>
          <p:cNvSpPr txBox="1"/>
          <p:nvPr/>
        </p:nvSpPr>
        <p:spPr>
          <a:xfrm>
            <a:off x="410857" y="1800138"/>
            <a:ext cx="5895177" cy="430887"/>
          </a:xfrm>
          <a:prstGeom prst="rect">
            <a:avLst/>
          </a:prstGeom>
          <a:noFill/>
        </p:spPr>
        <p:txBody>
          <a:bodyPr wrap="square" rtlCol="0">
            <a:spAutoFit/>
          </a:bodyPr>
          <a:lstStyle/>
          <a:p>
            <a:pPr marL="158260" indent="-158260">
              <a:buFont typeface="+mj-lt"/>
              <a:buAutoNum type="arabicPeriod"/>
            </a:pPr>
            <a:r>
              <a:rPr kumimoji="1" lang="ja-JP" altLang="en-US" sz="1100">
                <a:latin typeface="+mn-ea"/>
              </a:rPr>
              <a:t>トップページ画面の表示</a:t>
            </a:r>
            <a:br>
              <a:rPr kumimoji="1" lang="en-US" altLang="ja-JP" sz="1100">
                <a:latin typeface="+mn-ea"/>
              </a:rPr>
            </a:br>
            <a:r>
              <a:rPr kumimoji="1" lang="ja-JP" altLang="en-US" sz="1100">
                <a:latin typeface="+mn-ea"/>
              </a:rPr>
              <a:t>トップ画面の右上にある「ログイン」をタップし、ログイン画面に遷移します。</a:t>
            </a:r>
          </a:p>
        </p:txBody>
      </p:sp>
      <p:pic>
        <p:nvPicPr>
          <p:cNvPr id="8" name="図 7">
            <a:extLst>
              <a:ext uri="{FF2B5EF4-FFF2-40B4-BE49-F238E27FC236}">
                <a16:creationId xmlns:a16="http://schemas.microsoft.com/office/drawing/2014/main" id="{8EA15FFB-466D-6D5A-84DE-CD15FD739CE6}"/>
              </a:ext>
            </a:extLst>
          </p:cNvPr>
          <p:cNvPicPr/>
          <p:nvPr/>
        </p:nvPicPr>
        <p:blipFill rotWithShape="1">
          <a:blip r:embed="rId2"/>
          <a:srcRect b="43959"/>
          <a:stretch/>
        </p:blipFill>
        <p:spPr>
          <a:xfrm>
            <a:off x="1943672" y="2363495"/>
            <a:ext cx="2892584" cy="2018290"/>
          </a:xfrm>
          <a:prstGeom prst="rect">
            <a:avLst/>
          </a:prstGeom>
        </p:spPr>
      </p:pic>
      <p:sp>
        <p:nvSpPr>
          <p:cNvPr id="9" name="正方形/長方形 8">
            <a:extLst>
              <a:ext uri="{FF2B5EF4-FFF2-40B4-BE49-F238E27FC236}">
                <a16:creationId xmlns:a16="http://schemas.microsoft.com/office/drawing/2014/main" id="{1F78290D-42E3-62BD-52E7-558076A86FAA}"/>
              </a:ext>
            </a:extLst>
          </p:cNvPr>
          <p:cNvSpPr/>
          <p:nvPr/>
        </p:nvSpPr>
        <p:spPr>
          <a:xfrm>
            <a:off x="3769059" y="2804805"/>
            <a:ext cx="900752" cy="163773"/>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CECF674-047E-4BC7-2DDC-28EDA9868E02}"/>
              </a:ext>
            </a:extLst>
          </p:cNvPr>
          <p:cNvSpPr txBox="1"/>
          <p:nvPr/>
        </p:nvSpPr>
        <p:spPr>
          <a:xfrm>
            <a:off x="499026" y="4599798"/>
            <a:ext cx="5895177" cy="430887"/>
          </a:xfrm>
          <a:prstGeom prst="rect">
            <a:avLst/>
          </a:prstGeom>
          <a:noFill/>
        </p:spPr>
        <p:txBody>
          <a:bodyPr wrap="square" rtlCol="0">
            <a:spAutoFit/>
          </a:bodyPr>
          <a:lstStyle/>
          <a:p>
            <a:pPr marL="228600" indent="-228600">
              <a:buFont typeface="+mj-lt"/>
              <a:buAutoNum type="arabicPeriod" startAt="2"/>
            </a:pPr>
            <a:r>
              <a:rPr kumimoji="1" lang="ja-JP" altLang="en-US" sz="1100">
                <a:latin typeface="+mn-ea"/>
              </a:rPr>
              <a:t>ログイン画面の表示</a:t>
            </a:r>
            <a:br>
              <a:rPr kumimoji="1" lang="en-US" altLang="ja-JP" sz="1100">
                <a:latin typeface="+mn-ea"/>
              </a:rPr>
            </a:br>
            <a:r>
              <a:rPr kumimoji="1" lang="ja-JP" altLang="en-US" sz="1100">
                <a:latin typeface="+mn-ea"/>
              </a:rPr>
              <a:t>ユーザ</a:t>
            </a:r>
            <a:r>
              <a:rPr kumimoji="1" lang="en-US" altLang="ja-JP" sz="1100">
                <a:latin typeface="+mn-ea"/>
              </a:rPr>
              <a:t>ID</a:t>
            </a:r>
            <a:r>
              <a:rPr kumimoji="1" lang="ja-JP" altLang="en-US" sz="1100">
                <a:latin typeface="+mn-ea"/>
              </a:rPr>
              <a:t>、パスワードを入力して「ログイン」をタップします。</a:t>
            </a:r>
          </a:p>
        </p:txBody>
      </p:sp>
      <p:pic>
        <p:nvPicPr>
          <p:cNvPr id="11" name="図 10">
            <a:extLst>
              <a:ext uri="{FF2B5EF4-FFF2-40B4-BE49-F238E27FC236}">
                <a16:creationId xmlns:a16="http://schemas.microsoft.com/office/drawing/2014/main" id="{5F12658D-8D25-E73C-1C35-5018F42B88EC}"/>
              </a:ext>
            </a:extLst>
          </p:cNvPr>
          <p:cNvPicPr/>
          <p:nvPr/>
        </p:nvPicPr>
        <p:blipFill>
          <a:blip r:embed="rId3"/>
          <a:srcRect t="16431"/>
          <a:stretch>
            <a:fillRect/>
          </a:stretch>
        </p:blipFill>
        <p:spPr>
          <a:xfrm>
            <a:off x="1970968" y="5161345"/>
            <a:ext cx="2875244" cy="2711358"/>
          </a:xfrm>
          <a:prstGeom prst="rect">
            <a:avLst/>
          </a:prstGeom>
          <a:ln>
            <a:solidFill>
              <a:srgbClr val="E6E6E6"/>
            </a:solidFill>
          </a:ln>
        </p:spPr>
      </p:pic>
    </p:spTree>
    <p:extLst>
      <p:ext uri="{BB962C8B-B14F-4D97-AF65-F5344CB8AC3E}">
        <p14:creationId xmlns:p14="http://schemas.microsoft.com/office/powerpoint/2010/main" val="1895280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EB35FC0-5A91-02B9-DDD5-46068925D179}"/>
              </a:ext>
            </a:extLst>
          </p:cNvPr>
          <p:cNvSpPr>
            <a:spLocks noGrp="1"/>
          </p:cNvSpPr>
          <p:nvPr>
            <p:ph type="sldNum" sz="quarter" idx="4"/>
          </p:nvPr>
        </p:nvSpPr>
        <p:spPr/>
        <p:txBody>
          <a:bodyPr/>
          <a:lstStyle/>
          <a:p>
            <a:fld id="{A0BB1BDA-CE3E-4D53-A06F-2FBA10AB65BB}" type="slidenum">
              <a:rPr kumimoji="1" lang="ja-JP" altLang="en-US" smtClean="0"/>
              <a:pPr/>
              <a:t>39</a:t>
            </a:fld>
            <a:endParaRPr kumimoji="1" lang="ja-JP" altLang="en-US"/>
          </a:p>
        </p:txBody>
      </p:sp>
      <p:sp>
        <p:nvSpPr>
          <p:cNvPr id="3" name="テキスト ボックス 2">
            <a:extLst>
              <a:ext uri="{FF2B5EF4-FFF2-40B4-BE49-F238E27FC236}">
                <a16:creationId xmlns:a16="http://schemas.microsoft.com/office/drawing/2014/main" id="{FFA42449-9211-4128-C96F-D97E4F05AB00}"/>
              </a:ext>
            </a:extLst>
          </p:cNvPr>
          <p:cNvSpPr txBox="1"/>
          <p:nvPr/>
        </p:nvSpPr>
        <p:spPr>
          <a:xfrm>
            <a:off x="499026" y="417412"/>
            <a:ext cx="5895177" cy="430887"/>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生体認証画面の表示</a:t>
            </a:r>
            <a:br>
              <a:rPr kumimoji="1" lang="en-US" altLang="ja-JP" sz="1100">
                <a:latin typeface="+mn-ea"/>
              </a:rPr>
            </a:br>
            <a:r>
              <a:rPr kumimoji="1" lang="ja-JP" altLang="en-US" sz="1100">
                <a:latin typeface="+mn-ea"/>
              </a:rPr>
              <a:t>生体認証の設定画面の表示が表示されます。「次へ」をタップします。</a:t>
            </a:r>
          </a:p>
        </p:txBody>
      </p:sp>
      <p:pic>
        <p:nvPicPr>
          <p:cNvPr id="4" name="図 3">
            <a:extLst>
              <a:ext uri="{FF2B5EF4-FFF2-40B4-BE49-F238E27FC236}">
                <a16:creationId xmlns:a16="http://schemas.microsoft.com/office/drawing/2014/main" id="{DE071EB3-F1B9-2B2D-EC45-8AB2E806717F}"/>
              </a:ext>
            </a:extLst>
          </p:cNvPr>
          <p:cNvPicPr>
            <a:picLocks noChangeAspect="1"/>
          </p:cNvPicPr>
          <p:nvPr/>
        </p:nvPicPr>
        <p:blipFill>
          <a:blip r:embed="rId2"/>
          <a:srcRect t="16758"/>
          <a:stretch>
            <a:fillRect/>
          </a:stretch>
        </p:blipFill>
        <p:spPr>
          <a:xfrm>
            <a:off x="1553568" y="970059"/>
            <a:ext cx="3438927" cy="2409245"/>
          </a:xfrm>
          <a:prstGeom prst="rect">
            <a:avLst/>
          </a:prstGeom>
          <a:ln>
            <a:solidFill>
              <a:srgbClr val="E6E6E6"/>
            </a:solidFill>
          </a:ln>
        </p:spPr>
      </p:pic>
      <p:sp>
        <p:nvSpPr>
          <p:cNvPr id="5" name="テキスト ボックス 4">
            <a:extLst>
              <a:ext uri="{FF2B5EF4-FFF2-40B4-BE49-F238E27FC236}">
                <a16:creationId xmlns:a16="http://schemas.microsoft.com/office/drawing/2014/main" id="{0F1EAEB4-DD2C-5C75-8906-82B54D982E7C}"/>
              </a:ext>
            </a:extLst>
          </p:cNvPr>
          <p:cNvSpPr txBox="1"/>
          <p:nvPr/>
        </p:nvSpPr>
        <p:spPr>
          <a:xfrm>
            <a:off x="499026" y="3501064"/>
            <a:ext cx="5895177" cy="430887"/>
          </a:xfrm>
          <a:prstGeom prst="rect">
            <a:avLst/>
          </a:prstGeom>
          <a:noFill/>
        </p:spPr>
        <p:txBody>
          <a:bodyPr wrap="square" rtlCol="0">
            <a:spAutoFit/>
          </a:bodyPr>
          <a:lstStyle/>
          <a:p>
            <a:pPr marL="228600" indent="-228600">
              <a:buFont typeface="+mj-lt"/>
              <a:buAutoNum type="arabicPeriod" startAt="4"/>
            </a:pPr>
            <a:r>
              <a:rPr kumimoji="1" lang="ja-JP" altLang="en-US" sz="1100">
                <a:latin typeface="+mn-ea"/>
              </a:rPr>
              <a:t>生体認証によるサインイン</a:t>
            </a:r>
            <a:br>
              <a:rPr kumimoji="1" lang="en-US" altLang="ja-JP" sz="1100">
                <a:latin typeface="+mn-ea"/>
              </a:rPr>
            </a:br>
            <a:r>
              <a:rPr kumimoji="1" lang="ja-JP" altLang="en-US" sz="1100">
                <a:latin typeface="+mn-ea"/>
              </a:rPr>
              <a:t>生体認証登録画面が表示されるため、「続ける」をタップします。</a:t>
            </a:r>
          </a:p>
        </p:txBody>
      </p:sp>
      <p:pic>
        <p:nvPicPr>
          <p:cNvPr id="6" name="図 5">
            <a:extLst>
              <a:ext uri="{FF2B5EF4-FFF2-40B4-BE49-F238E27FC236}">
                <a16:creationId xmlns:a16="http://schemas.microsoft.com/office/drawing/2014/main" id="{ABAD4DBB-1E8F-E919-A142-09CDA37B2E63}"/>
              </a:ext>
            </a:extLst>
          </p:cNvPr>
          <p:cNvPicPr/>
          <p:nvPr/>
        </p:nvPicPr>
        <p:blipFill>
          <a:blip r:embed="rId3"/>
          <a:srcRect t="31282"/>
          <a:stretch>
            <a:fillRect/>
          </a:stretch>
        </p:blipFill>
        <p:spPr>
          <a:xfrm>
            <a:off x="1900295" y="4031723"/>
            <a:ext cx="3057408" cy="4024716"/>
          </a:xfrm>
          <a:prstGeom prst="rect">
            <a:avLst/>
          </a:prstGeom>
        </p:spPr>
      </p:pic>
      <p:sp>
        <p:nvSpPr>
          <p:cNvPr id="7" name="正方形/長方形 6">
            <a:extLst>
              <a:ext uri="{FF2B5EF4-FFF2-40B4-BE49-F238E27FC236}">
                <a16:creationId xmlns:a16="http://schemas.microsoft.com/office/drawing/2014/main" id="{E81A6F1D-0207-AFC3-225F-2B6D8ED35572}"/>
              </a:ext>
            </a:extLst>
          </p:cNvPr>
          <p:cNvSpPr/>
          <p:nvPr/>
        </p:nvSpPr>
        <p:spPr>
          <a:xfrm>
            <a:off x="4301656" y="6591631"/>
            <a:ext cx="222636" cy="15107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50B37DE-4935-89A4-F795-8E80F98A6470}"/>
              </a:ext>
            </a:extLst>
          </p:cNvPr>
          <p:cNvSpPr/>
          <p:nvPr/>
        </p:nvSpPr>
        <p:spPr>
          <a:xfrm>
            <a:off x="2181308" y="6744031"/>
            <a:ext cx="1412681" cy="15107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422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FFD634E-9975-4F0C-A625-220E45E628D5}"/>
              </a:ext>
            </a:extLst>
          </p:cNvPr>
          <p:cNvSpPr>
            <a:spLocks noGrp="1"/>
          </p:cNvSpPr>
          <p:nvPr>
            <p:ph type="sldNum" sz="quarter" idx="4"/>
          </p:nvPr>
        </p:nvSpPr>
        <p:spPr/>
        <p:txBody>
          <a:bodyPr/>
          <a:lstStyle/>
          <a:p>
            <a:fld id="{A0BB1BDA-CE3E-4D53-A06F-2FBA10AB65BB}" type="slidenum">
              <a:rPr kumimoji="1" lang="ja-JP" altLang="en-US" smtClean="0"/>
              <a:pPr/>
              <a:t>4</a:t>
            </a:fld>
            <a:endParaRPr kumimoji="1" lang="ja-JP" altLang="en-US"/>
          </a:p>
        </p:txBody>
      </p:sp>
      <p:grpSp>
        <p:nvGrpSpPr>
          <p:cNvPr id="3" name="グループ化 2">
            <a:extLst>
              <a:ext uri="{FF2B5EF4-FFF2-40B4-BE49-F238E27FC236}">
                <a16:creationId xmlns:a16="http://schemas.microsoft.com/office/drawing/2014/main" id="{DCA4B5F5-805F-43AC-A2A4-18F4DCB1A1E8}"/>
              </a:ext>
            </a:extLst>
          </p:cNvPr>
          <p:cNvGrpSpPr/>
          <p:nvPr/>
        </p:nvGrpSpPr>
        <p:grpSpPr>
          <a:xfrm>
            <a:off x="314828" y="365829"/>
            <a:ext cx="6216795" cy="366486"/>
            <a:chOff x="314828" y="2448317"/>
            <a:chExt cx="6216795" cy="366486"/>
          </a:xfrm>
        </p:grpSpPr>
        <p:sp>
          <p:nvSpPr>
            <p:cNvPr id="4" name="四角形: 角を丸くする 3">
              <a:extLst>
                <a:ext uri="{FF2B5EF4-FFF2-40B4-BE49-F238E27FC236}">
                  <a16:creationId xmlns:a16="http://schemas.microsoft.com/office/drawing/2014/main" id="{237D1D5F-9225-4284-9EED-D8E3D16B2E9E}"/>
                </a:ext>
              </a:extLst>
            </p:cNvPr>
            <p:cNvSpPr/>
            <p:nvPr/>
          </p:nvSpPr>
          <p:spPr>
            <a:xfrm>
              <a:off x="410857" y="2448317"/>
              <a:ext cx="6120766" cy="366486"/>
            </a:xfrm>
            <a:prstGeom prst="roundRect">
              <a:avLst>
                <a:gd name="adj" fmla="val 50000"/>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1D9D13E5-5445-4EE9-AC82-576A4D146C1B}"/>
                </a:ext>
              </a:extLst>
            </p:cNvPr>
            <p:cNvSpPr/>
            <p:nvPr/>
          </p:nvSpPr>
          <p:spPr>
            <a:xfrm>
              <a:off x="314828" y="2448317"/>
              <a:ext cx="366486" cy="366486"/>
            </a:xfrm>
            <a:prstGeom prst="ellipse">
              <a:avLst/>
            </a:prstGeom>
            <a:solidFill>
              <a:srgbClr val="00A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FD8AD894-77DF-47DB-B424-AF4872407E8D}"/>
              </a:ext>
            </a:extLst>
          </p:cNvPr>
          <p:cNvSpPr txBox="1"/>
          <p:nvPr/>
        </p:nvSpPr>
        <p:spPr>
          <a:xfrm>
            <a:off x="662817" y="419732"/>
            <a:ext cx="851515" cy="292388"/>
          </a:xfrm>
          <a:prstGeom prst="rect">
            <a:avLst/>
          </a:prstGeom>
          <a:noFill/>
        </p:spPr>
        <p:txBody>
          <a:bodyPr wrap="none" rtlCol="0">
            <a:spAutoFit/>
          </a:bodyPr>
          <a:lstStyle/>
          <a:p>
            <a:r>
              <a:rPr kumimoji="1" lang="ja-JP" altLang="en-US" sz="1300" b="1"/>
              <a:t>設定手順</a:t>
            </a:r>
          </a:p>
        </p:txBody>
      </p:sp>
      <p:sp>
        <p:nvSpPr>
          <p:cNvPr id="7" name="テキスト ボックス 6">
            <a:extLst>
              <a:ext uri="{FF2B5EF4-FFF2-40B4-BE49-F238E27FC236}">
                <a16:creationId xmlns:a16="http://schemas.microsoft.com/office/drawing/2014/main" id="{FD85065D-C299-4405-92BA-981B8824824D}"/>
              </a:ext>
            </a:extLst>
          </p:cNvPr>
          <p:cNvSpPr txBox="1"/>
          <p:nvPr/>
        </p:nvSpPr>
        <p:spPr>
          <a:xfrm>
            <a:off x="357414" y="385797"/>
            <a:ext cx="276038" cy="307777"/>
          </a:xfrm>
          <a:prstGeom prst="rect">
            <a:avLst/>
          </a:prstGeom>
          <a:noFill/>
        </p:spPr>
        <p:txBody>
          <a:bodyPr wrap="none" rtlCol="0">
            <a:spAutoFit/>
          </a:bodyPr>
          <a:lstStyle/>
          <a:p>
            <a:r>
              <a:rPr kumimoji="1" lang="en-US" altLang="ja-JP" sz="1400" b="1" dirty="0">
                <a:solidFill>
                  <a:schemeClr val="bg1"/>
                </a:solidFill>
              </a:rPr>
              <a:t>2</a:t>
            </a:r>
            <a:endParaRPr kumimoji="1" lang="ja-JP" altLang="en-US" sz="1400" b="1">
              <a:solidFill>
                <a:schemeClr val="bg1"/>
              </a:solidFill>
            </a:endParaRPr>
          </a:p>
        </p:txBody>
      </p:sp>
      <p:sp>
        <p:nvSpPr>
          <p:cNvPr id="9" name="テキスト ボックス 8">
            <a:extLst>
              <a:ext uri="{FF2B5EF4-FFF2-40B4-BE49-F238E27FC236}">
                <a16:creationId xmlns:a16="http://schemas.microsoft.com/office/drawing/2014/main" id="{550E5BA7-B113-4AF5-9211-914E13898ACA}"/>
              </a:ext>
            </a:extLst>
          </p:cNvPr>
          <p:cNvSpPr txBox="1"/>
          <p:nvPr/>
        </p:nvSpPr>
        <p:spPr>
          <a:xfrm>
            <a:off x="541881" y="797605"/>
            <a:ext cx="5818279" cy="600164"/>
          </a:xfrm>
          <a:prstGeom prst="rect">
            <a:avLst/>
          </a:prstGeom>
          <a:noFill/>
        </p:spPr>
        <p:txBody>
          <a:bodyPr wrap="square">
            <a:spAutoFit/>
          </a:bodyPr>
          <a:lstStyle/>
          <a:p>
            <a:pPr lvl="0">
              <a:defRPr/>
            </a:pPr>
            <a:r>
              <a:rPr kumimoji="1" lang="en-US" altLang="ja-JP" sz="1100" dirty="0">
                <a:solidFill>
                  <a:prstClr val="black"/>
                </a:solidFill>
              </a:rPr>
              <a:t>KOSMO Web</a:t>
            </a:r>
            <a:r>
              <a:rPr kumimoji="1" lang="ja-JP" altLang="en-US" sz="1100">
                <a:solidFill>
                  <a:prstClr val="black"/>
                </a:solidFill>
              </a:rPr>
              <a:t>の被保険者被扶養者向けサービスを被保険者様・被扶養者様がご利用する際の流れを記しています。認証方式を選択の上、スマートデバイスに認証機能の設定、認証アプリのインストールを行ってください。</a:t>
            </a:r>
            <a:endParaRPr kumimoji="1" lang="en-US" altLang="ja-JP" sz="110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EC43516-F509-4F43-8FE7-4C761FC38F45}"/>
              </a:ext>
            </a:extLst>
          </p:cNvPr>
          <p:cNvSpPr txBox="1"/>
          <p:nvPr/>
        </p:nvSpPr>
        <p:spPr>
          <a:xfrm>
            <a:off x="354561" y="1463059"/>
            <a:ext cx="2441694" cy="261610"/>
          </a:xfrm>
          <a:prstGeom prst="rect">
            <a:avLst/>
          </a:prstGeom>
          <a:noFill/>
        </p:spPr>
        <p:txBody>
          <a:bodyPr wrap="none" rtlCol="0">
            <a:spAutoFit/>
          </a:bodyPr>
          <a:lstStyle/>
          <a:p>
            <a:r>
              <a:rPr kumimoji="1" lang="en-US" altLang="ja-JP" sz="1100" b="1" dirty="0">
                <a:latin typeface="+mn-ea"/>
              </a:rPr>
              <a:t>【1】</a:t>
            </a:r>
            <a:r>
              <a:rPr kumimoji="1" lang="ja-JP" altLang="en-US" sz="1100" b="1">
                <a:latin typeface="+mn-ea"/>
              </a:rPr>
              <a:t>全員が行う作業　</a:t>
            </a:r>
            <a:r>
              <a:rPr kumimoji="1" lang="en-US" altLang="ja-JP" sz="1100" b="1" dirty="0">
                <a:latin typeface="+mn-ea"/>
              </a:rPr>
              <a:t>-</a:t>
            </a:r>
            <a:r>
              <a:rPr kumimoji="1" lang="ja-JP" altLang="en-US" sz="1100" b="1">
                <a:latin typeface="+mn-ea"/>
              </a:rPr>
              <a:t> ログイン </a:t>
            </a:r>
            <a:r>
              <a:rPr kumimoji="1" lang="en-US" altLang="ja-JP" sz="1100" b="1" dirty="0">
                <a:latin typeface="+mn-ea"/>
              </a:rPr>
              <a:t>-</a:t>
            </a:r>
            <a:endParaRPr kumimoji="1" lang="ja-JP" altLang="en-US" sz="1100" b="1">
              <a:latin typeface="+mn-ea"/>
            </a:endParaRPr>
          </a:p>
        </p:txBody>
      </p:sp>
      <p:sp>
        <p:nvSpPr>
          <p:cNvPr id="11" name="テキスト ボックス 10">
            <a:extLst>
              <a:ext uri="{FF2B5EF4-FFF2-40B4-BE49-F238E27FC236}">
                <a16:creationId xmlns:a16="http://schemas.microsoft.com/office/drawing/2014/main" id="{8D882942-E20A-4F24-B6BA-6F6A2CBBED8A}"/>
              </a:ext>
            </a:extLst>
          </p:cNvPr>
          <p:cNvSpPr txBox="1"/>
          <p:nvPr/>
        </p:nvSpPr>
        <p:spPr>
          <a:xfrm>
            <a:off x="575924" y="1667291"/>
            <a:ext cx="5818279" cy="938719"/>
          </a:xfrm>
          <a:prstGeom prst="rect">
            <a:avLst/>
          </a:prstGeom>
          <a:noFill/>
        </p:spPr>
        <p:txBody>
          <a:bodyPr wrap="square">
            <a:spAutoFit/>
          </a:bodyPr>
          <a:lstStyle/>
          <a:p>
            <a:pPr lvl="0">
              <a:defRPr/>
            </a:pPr>
            <a:r>
              <a:rPr kumimoji="1" lang="ja-JP" altLang="en-US" sz="1100" dirty="0">
                <a:solidFill>
                  <a:prstClr val="black"/>
                </a:solidFill>
              </a:rPr>
              <a:t>　・</a:t>
            </a:r>
            <a:r>
              <a:rPr kumimoji="1" lang="en-US" altLang="ja-JP" sz="1100" dirty="0">
                <a:solidFill>
                  <a:prstClr val="black"/>
                </a:solidFill>
              </a:rPr>
              <a:t>KOSMO Web</a:t>
            </a:r>
            <a:r>
              <a:rPr kumimoji="1" lang="ja-JP" altLang="en-US" sz="1100" dirty="0">
                <a:solidFill>
                  <a:prstClr val="black"/>
                </a:solidFill>
              </a:rPr>
              <a:t>のログイン</a:t>
            </a:r>
          </a:p>
          <a:p>
            <a:pPr lvl="0">
              <a:defRPr/>
            </a:pPr>
            <a:r>
              <a:rPr kumimoji="1" lang="ja-JP" altLang="en-US" sz="1100" dirty="0">
                <a:solidFill>
                  <a:prstClr val="black"/>
                </a:solidFill>
              </a:rPr>
              <a:t>　・パスワードの変更</a:t>
            </a:r>
          </a:p>
          <a:p>
            <a:pPr lvl="0">
              <a:defRPr/>
            </a:pPr>
            <a:r>
              <a:rPr kumimoji="1" lang="ja-JP" altLang="en-US" sz="1100" dirty="0">
                <a:solidFill>
                  <a:prstClr val="black"/>
                </a:solidFill>
              </a:rPr>
              <a:t>　・ユーザ</a:t>
            </a:r>
            <a:r>
              <a:rPr kumimoji="1" lang="en-US" altLang="ja-JP" sz="1100" dirty="0">
                <a:solidFill>
                  <a:prstClr val="black"/>
                </a:solidFill>
              </a:rPr>
              <a:t>ID</a:t>
            </a:r>
            <a:r>
              <a:rPr kumimoji="1" lang="ja-JP" altLang="en-US" sz="1100" dirty="0">
                <a:solidFill>
                  <a:prstClr val="black"/>
                </a:solidFill>
              </a:rPr>
              <a:t>の変更</a:t>
            </a:r>
          </a:p>
          <a:p>
            <a:pPr lvl="0">
              <a:defRPr/>
            </a:pPr>
            <a:r>
              <a:rPr kumimoji="1" lang="ja-JP" altLang="en-US" sz="1100" dirty="0">
                <a:solidFill>
                  <a:prstClr val="black"/>
                </a:solidFill>
              </a:rPr>
              <a:t>　・認証方式の選択（ご加入の健保組合のご案内に基づいて認証方式を選択）</a:t>
            </a:r>
          </a:p>
          <a:p>
            <a:pPr lvl="0">
              <a:defRPr/>
            </a:pPr>
            <a:r>
              <a:rPr kumimoji="1" lang="ja-JP" altLang="en-US" sz="1100" dirty="0">
                <a:solidFill>
                  <a:prstClr val="black"/>
                </a:solidFill>
              </a:rPr>
              <a:t>　・メールアドレスの確認、変更</a:t>
            </a:r>
          </a:p>
        </p:txBody>
      </p:sp>
      <p:sp>
        <p:nvSpPr>
          <p:cNvPr id="22" name="テキスト ボックス 21">
            <a:extLst>
              <a:ext uri="{FF2B5EF4-FFF2-40B4-BE49-F238E27FC236}">
                <a16:creationId xmlns:a16="http://schemas.microsoft.com/office/drawing/2014/main" id="{1BBDEBB7-52B9-4832-8584-20228CC4C528}"/>
              </a:ext>
            </a:extLst>
          </p:cNvPr>
          <p:cNvSpPr txBox="1"/>
          <p:nvPr/>
        </p:nvSpPr>
        <p:spPr>
          <a:xfrm>
            <a:off x="354561" y="2625359"/>
            <a:ext cx="2502608" cy="261610"/>
          </a:xfrm>
          <a:prstGeom prst="rect">
            <a:avLst/>
          </a:prstGeom>
          <a:noFill/>
        </p:spPr>
        <p:txBody>
          <a:bodyPr wrap="none" rtlCol="0">
            <a:spAutoFit/>
          </a:bodyPr>
          <a:lstStyle/>
          <a:p>
            <a:r>
              <a:rPr kumimoji="1" lang="en-US" altLang="ja-JP" sz="1100" b="1" dirty="0">
                <a:latin typeface="+mn-ea"/>
              </a:rPr>
              <a:t>【2】</a:t>
            </a:r>
            <a:r>
              <a:rPr kumimoji="1" lang="ja-JP" altLang="en-US" sz="1100" b="1">
                <a:latin typeface="+mn-ea"/>
              </a:rPr>
              <a:t>全員が行う作業　</a:t>
            </a:r>
            <a:r>
              <a:rPr kumimoji="1" lang="en-US" altLang="ja-JP" sz="1100" b="1" dirty="0">
                <a:latin typeface="+mn-ea"/>
              </a:rPr>
              <a:t>-</a:t>
            </a:r>
            <a:r>
              <a:rPr kumimoji="1" lang="ja-JP" altLang="en-US" sz="1100" b="1">
                <a:latin typeface="+mn-ea"/>
              </a:rPr>
              <a:t>ログアウト</a:t>
            </a:r>
            <a:r>
              <a:rPr kumimoji="1" lang="en-US" altLang="ja-JP" sz="1100" b="1" dirty="0">
                <a:latin typeface="+mn-ea"/>
              </a:rPr>
              <a:t>-</a:t>
            </a:r>
            <a:endParaRPr kumimoji="1" lang="ja-JP" altLang="en-US" sz="1100" b="1">
              <a:latin typeface="+mn-ea"/>
            </a:endParaRPr>
          </a:p>
        </p:txBody>
      </p:sp>
      <p:sp>
        <p:nvSpPr>
          <p:cNvPr id="23" name="テキスト ボックス 22">
            <a:extLst>
              <a:ext uri="{FF2B5EF4-FFF2-40B4-BE49-F238E27FC236}">
                <a16:creationId xmlns:a16="http://schemas.microsoft.com/office/drawing/2014/main" id="{E3B46A21-C6B7-4900-9995-553031839EAA}"/>
              </a:ext>
            </a:extLst>
          </p:cNvPr>
          <p:cNvSpPr txBox="1"/>
          <p:nvPr/>
        </p:nvSpPr>
        <p:spPr>
          <a:xfrm>
            <a:off x="575924" y="2877672"/>
            <a:ext cx="5818279" cy="261610"/>
          </a:xfrm>
          <a:prstGeom prst="rect">
            <a:avLst/>
          </a:prstGeom>
          <a:noFill/>
        </p:spPr>
        <p:txBody>
          <a:bodyPr wrap="square">
            <a:spAutoFit/>
          </a:bodyPr>
          <a:lstStyle/>
          <a:p>
            <a:pPr lvl="0">
              <a:defRPr/>
            </a:pPr>
            <a:r>
              <a:rPr kumimoji="1" lang="ja-JP" altLang="en-US" sz="1100" dirty="0">
                <a:solidFill>
                  <a:prstClr val="black"/>
                </a:solidFill>
              </a:rPr>
              <a:t>　・ログアウト</a:t>
            </a:r>
          </a:p>
        </p:txBody>
      </p:sp>
      <p:sp>
        <p:nvSpPr>
          <p:cNvPr id="24" name="テキスト ボックス 23">
            <a:extLst>
              <a:ext uri="{FF2B5EF4-FFF2-40B4-BE49-F238E27FC236}">
                <a16:creationId xmlns:a16="http://schemas.microsoft.com/office/drawing/2014/main" id="{81B18B6E-7AE0-4509-ABB4-73D62E6399AA}"/>
              </a:ext>
            </a:extLst>
          </p:cNvPr>
          <p:cNvSpPr txBox="1"/>
          <p:nvPr/>
        </p:nvSpPr>
        <p:spPr>
          <a:xfrm>
            <a:off x="358249" y="3111573"/>
            <a:ext cx="2098651" cy="261610"/>
          </a:xfrm>
          <a:prstGeom prst="rect">
            <a:avLst/>
          </a:prstGeom>
          <a:noFill/>
        </p:spPr>
        <p:txBody>
          <a:bodyPr wrap="none" rtlCol="0">
            <a:spAutoFit/>
          </a:bodyPr>
          <a:lstStyle/>
          <a:p>
            <a:r>
              <a:rPr kumimoji="1" lang="en-US" altLang="ja-JP" sz="1100" b="1" strike="sngStrike" dirty="0">
                <a:latin typeface="+mn-ea"/>
              </a:rPr>
              <a:t>【3】</a:t>
            </a:r>
            <a:r>
              <a:rPr kumimoji="1" lang="ja-JP" altLang="en-US" sz="1100" b="1" strike="sngStrike" dirty="0">
                <a:latin typeface="+mn-ea"/>
              </a:rPr>
              <a:t>生体認証方式で行う作業</a:t>
            </a:r>
          </a:p>
        </p:txBody>
      </p:sp>
      <p:sp>
        <p:nvSpPr>
          <p:cNvPr id="25" name="テキスト ボックス 24">
            <a:extLst>
              <a:ext uri="{FF2B5EF4-FFF2-40B4-BE49-F238E27FC236}">
                <a16:creationId xmlns:a16="http://schemas.microsoft.com/office/drawing/2014/main" id="{3B85C2F5-641E-437B-AD5B-0FA9A462DDA1}"/>
              </a:ext>
            </a:extLst>
          </p:cNvPr>
          <p:cNvSpPr txBox="1"/>
          <p:nvPr/>
        </p:nvSpPr>
        <p:spPr>
          <a:xfrm>
            <a:off x="579612" y="3339268"/>
            <a:ext cx="5818279" cy="600164"/>
          </a:xfrm>
          <a:prstGeom prst="rect">
            <a:avLst/>
          </a:prstGeom>
          <a:noFill/>
        </p:spPr>
        <p:txBody>
          <a:bodyPr wrap="square">
            <a:spAutoFit/>
          </a:bodyPr>
          <a:lstStyle/>
          <a:p>
            <a:pPr lvl="0">
              <a:defRPr/>
            </a:pPr>
            <a:r>
              <a:rPr kumimoji="1" lang="ja-JP" altLang="en-US" sz="1100" dirty="0">
                <a:solidFill>
                  <a:prstClr val="black"/>
                </a:solidFill>
              </a:rPr>
              <a:t>　</a:t>
            </a:r>
            <a:r>
              <a:rPr kumimoji="1" lang="ja-JP" altLang="en-US" sz="1100" strike="sngStrike" dirty="0">
                <a:solidFill>
                  <a:prstClr val="black"/>
                </a:solidFill>
              </a:rPr>
              <a:t>・お手持ちのスマートデバイスに備わっている生体認証機能の設定</a:t>
            </a:r>
          </a:p>
          <a:p>
            <a:pPr lvl="0">
              <a:defRPr/>
            </a:pPr>
            <a:r>
              <a:rPr kumimoji="1" lang="ja-JP" altLang="en-US" sz="1100" dirty="0">
                <a:solidFill>
                  <a:prstClr val="black"/>
                </a:solidFill>
              </a:rPr>
              <a:t>　</a:t>
            </a:r>
            <a:r>
              <a:rPr kumimoji="1" lang="ja-JP" altLang="en-US" sz="1100" strike="sngStrike" dirty="0">
                <a:solidFill>
                  <a:prstClr val="black"/>
                </a:solidFill>
              </a:rPr>
              <a:t>・生体認証のセキュリティキーの設定</a:t>
            </a:r>
          </a:p>
          <a:p>
            <a:pPr lvl="0">
              <a:defRPr/>
            </a:pPr>
            <a:r>
              <a:rPr kumimoji="1" lang="ja-JP" altLang="en-US" sz="1100" dirty="0">
                <a:solidFill>
                  <a:prstClr val="black"/>
                </a:solidFill>
              </a:rPr>
              <a:t>　</a:t>
            </a:r>
            <a:r>
              <a:rPr kumimoji="1" lang="ja-JP" altLang="en-US" sz="1100" strike="sngStrike" dirty="0">
                <a:solidFill>
                  <a:prstClr val="black"/>
                </a:solidFill>
              </a:rPr>
              <a:t>・生体認証の動作確認</a:t>
            </a:r>
          </a:p>
        </p:txBody>
      </p:sp>
      <p:sp>
        <p:nvSpPr>
          <p:cNvPr id="26" name="テキスト ボックス 25">
            <a:extLst>
              <a:ext uri="{FF2B5EF4-FFF2-40B4-BE49-F238E27FC236}">
                <a16:creationId xmlns:a16="http://schemas.microsoft.com/office/drawing/2014/main" id="{E2747D3A-AD12-4B45-8E30-9BBFEC39F5A7}"/>
              </a:ext>
            </a:extLst>
          </p:cNvPr>
          <p:cNvSpPr txBox="1"/>
          <p:nvPr/>
        </p:nvSpPr>
        <p:spPr>
          <a:xfrm>
            <a:off x="354561" y="3939432"/>
            <a:ext cx="3227165" cy="261610"/>
          </a:xfrm>
          <a:prstGeom prst="rect">
            <a:avLst/>
          </a:prstGeom>
          <a:noFill/>
        </p:spPr>
        <p:txBody>
          <a:bodyPr wrap="none" rtlCol="0">
            <a:spAutoFit/>
          </a:bodyPr>
          <a:lstStyle/>
          <a:p>
            <a:r>
              <a:rPr kumimoji="1" lang="en-US" altLang="ja-JP" sz="1100" b="1" dirty="0">
                <a:latin typeface="+mn-ea"/>
              </a:rPr>
              <a:t>【4】</a:t>
            </a:r>
            <a:r>
              <a:rPr kumimoji="1" lang="ja-JP" altLang="en-US" sz="1100" b="1" dirty="0">
                <a:latin typeface="+mn-ea"/>
              </a:rPr>
              <a:t>ワンタイムパスワード認証方式で行う作業</a:t>
            </a:r>
          </a:p>
        </p:txBody>
      </p:sp>
      <p:sp>
        <p:nvSpPr>
          <p:cNvPr id="27" name="テキスト ボックス 26">
            <a:extLst>
              <a:ext uri="{FF2B5EF4-FFF2-40B4-BE49-F238E27FC236}">
                <a16:creationId xmlns:a16="http://schemas.microsoft.com/office/drawing/2014/main" id="{CEDCE0E6-2756-42C6-934C-7FFB06F8CB6C}"/>
              </a:ext>
            </a:extLst>
          </p:cNvPr>
          <p:cNvSpPr txBox="1"/>
          <p:nvPr/>
        </p:nvSpPr>
        <p:spPr>
          <a:xfrm>
            <a:off x="575924" y="4172570"/>
            <a:ext cx="5818279" cy="600164"/>
          </a:xfrm>
          <a:prstGeom prst="rect">
            <a:avLst/>
          </a:prstGeom>
          <a:noFill/>
        </p:spPr>
        <p:txBody>
          <a:bodyPr wrap="square">
            <a:spAutoFit/>
          </a:bodyPr>
          <a:lstStyle/>
          <a:p>
            <a:pPr lvl="0">
              <a:defRPr/>
            </a:pPr>
            <a:r>
              <a:rPr kumimoji="1" lang="ja-JP" altLang="en-US" sz="1100" dirty="0">
                <a:solidFill>
                  <a:prstClr val="black"/>
                </a:solidFill>
              </a:rPr>
              <a:t>　・</a:t>
            </a:r>
            <a:r>
              <a:rPr kumimoji="1" lang="ja-JP" altLang="en-US" sz="1100" strike="sngStrike" dirty="0">
                <a:solidFill>
                  <a:prstClr val="black"/>
                </a:solidFill>
              </a:rPr>
              <a:t>お手持ちのスマートデバイスに認証アプリをインストール</a:t>
            </a:r>
          </a:p>
          <a:p>
            <a:pPr lvl="0">
              <a:defRPr/>
            </a:pPr>
            <a:r>
              <a:rPr kumimoji="1" lang="ja-JP" altLang="en-US" sz="1100" dirty="0">
                <a:solidFill>
                  <a:prstClr val="black"/>
                </a:solidFill>
              </a:rPr>
              <a:t>　・ワンタイムパスワード認証の設定</a:t>
            </a:r>
          </a:p>
          <a:p>
            <a:pPr lvl="0">
              <a:defRPr/>
            </a:pPr>
            <a:r>
              <a:rPr kumimoji="1" lang="ja-JP" altLang="en-US" sz="1100" dirty="0">
                <a:solidFill>
                  <a:prstClr val="black"/>
                </a:solidFill>
              </a:rPr>
              <a:t>　・ワンタイムパスワード認証の動作確認</a:t>
            </a:r>
          </a:p>
        </p:txBody>
      </p:sp>
      <p:sp>
        <p:nvSpPr>
          <p:cNvPr id="28" name="テキスト ボックス 27">
            <a:extLst>
              <a:ext uri="{FF2B5EF4-FFF2-40B4-BE49-F238E27FC236}">
                <a16:creationId xmlns:a16="http://schemas.microsoft.com/office/drawing/2014/main" id="{8368D8B5-4FDE-4248-9FE1-8BA16CA1C7C2}"/>
              </a:ext>
            </a:extLst>
          </p:cNvPr>
          <p:cNvSpPr txBox="1"/>
          <p:nvPr/>
        </p:nvSpPr>
        <p:spPr>
          <a:xfrm>
            <a:off x="217545" y="4905186"/>
            <a:ext cx="3070071" cy="307777"/>
          </a:xfrm>
          <a:prstGeom prst="rect">
            <a:avLst/>
          </a:prstGeom>
          <a:noFill/>
        </p:spPr>
        <p:txBody>
          <a:bodyPr wrap="none" rtlCol="0">
            <a:spAutoFit/>
          </a:bodyPr>
          <a:lstStyle/>
          <a:p>
            <a:r>
              <a:rPr kumimoji="1" lang="en-US" altLang="ja-JP" sz="1400" b="1" dirty="0">
                <a:solidFill>
                  <a:srgbClr val="2A94D3"/>
                </a:solidFill>
                <a:latin typeface="+mn-ea"/>
              </a:rPr>
              <a:t>【1】</a:t>
            </a:r>
            <a:r>
              <a:rPr kumimoji="1" lang="ja-JP" altLang="en-US" sz="1400" b="1">
                <a:solidFill>
                  <a:srgbClr val="2A94D3"/>
                </a:solidFill>
                <a:latin typeface="+mn-ea"/>
              </a:rPr>
              <a:t>全員が行う作業　</a:t>
            </a:r>
            <a:r>
              <a:rPr kumimoji="1" lang="en-US" altLang="ja-JP" sz="1400" b="1" dirty="0">
                <a:solidFill>
                  <a:srgbClr val="2A94D3"/>
                </a:solidFill>
                <a:latin typeface="+mn-ea"/>
              </a:rPr>
              <a:t>– </a:t>
            </a:r>
            <a:r>
              <a:rPr kumimoji="1" lang="ja-JP" altLang="en-US" sz="1400" b="1">
                <a:solidFill>
                  <a:srgbClr val="2A94D3"/>
                </a:solidFill>
                <a:latin typeface="+mn-ea"/>
              </a:rPr>
              <a:t>ログイン </a:t>
            </a:r>
            <a:r>
              <a:rPr kumimoji="1" lang="en-US" altLang="ja-JP" sz="1400" b="1" dirty="0">
                <a:solidFill>
                  <a:srgbClr val="2A94D3"/>
                </a:solidFill>
                <a:latin typeface="+mn-ea"/>
              </a:rPr>
              <a:t>-</a:t>
            </a:r>
            <a:endParaRPr kumimoji="1" lang="ja-JP" altLang="en-US" sz="1400" b="1">
              <a:solidFill>
                <a:srgbClr val="2A94D3"/>
              </a:solidFill>
              <a:latin typeface="+mn-ea"/>
            </a:endParaRPr>
          </a:p>
        </p:txBody>
      </p:sp>
      <p:sp>
        <p:nvSpPr>
          <p:cNvPr id="29" name="テキスト ボックス 28">
            <a:extLst>
              <a:ext uri="{FF2B5EF4-FFF2-40B4-BE49-F238E27FC236}">
                <a16:creationId xmlns:a16="http://schemas.microsoft.com/office/drawing/2014/main" id="{E20F95D2-2994-4DEF-B50B-569B929CC2AA}"/>
              </a:ext>
            </a:extLst>
          </p:cNvPr>
          <p:cNvSpPr txBox="1"/>
          <p:nvPr/>
        </p:nvSpPr>
        <p:spPr>
          <a:xfrm>
            <a:off x="410858" y="5196923"/>
            <a:ext cx="6229598" cy="2262158"/>
          </a:xfrm>
          <a:prstGeom prst="rect">
            <a:avLst/>
          </a:prstGeom>
          <a:noFill/>
        </p:spPr>
        <p:txBody>
          <a:bodyPr wrap="square" rtlCol="0">
            <a:spAutoFit/>
          </a:bodyPr>
          <a:lstStyle/>
          <a:p>
            <a:pPr marL="158260" indent="-158260">
              <a:buFont typeface="+mj-lt"/>
              <a:buAutoNum type="arabicPeriod"/>
            </a:pPr>
            <a:r>
              <a:rPr kumimoji="1" lang="ja-JP" altLang="en-US" sz="1100" dirty="0">
                <a:latin typeface="+mn-ea"/>
              </a:rPr>
              <a:t>ログインページへのアクセス</a:t>
            </a:r>
            <a:br>
              <a:rPr kumimoji="1" lang="en-US" altLang="ja-JP" sz="1100" dirty="0">
                <a:latin typeface="+mn-ea"/>
              </a:rPr>
            </a:br>
            <a:r>
              <a:rPr kumimoji="1" lang="en-US" altLang="ja-JP" sz="1100" dirty="0">
                <a:latin typeface="+mn-ea"/>
              </a:rPr>
              <a:t>KOSMO Web</a:t>
            </a:r>
            <a:r>
              <a:rPr kumimoji="1" lang="ja-JP" altLang="en-US" sz="1100" dirty="0">
                <a:latin typeface="+mn-ea"/>
              </a:rPr>
              <a:t>へアクセスしてください。</a:t>
            </a:r>
            <a:br>
              <a:rPr kumimoji="1" lang="en-US" altLang="ja-JP" sz="1100" dirty="0">
                <a:latin typeface="+mn-ea"/>
              </a:rPr>
            </a:br>
            <a:r>
              <a:rPr lang="en-US" altLang="ja-JP" sz="1000" u="sng" spc="-10" dirty="0">
                <a:solidFill>
                  <a:srgbClr val="0462C1"/>
                </a:solidFill>
                <a:uFill>
                  <a:solidFill>
                    <a:srgbClr val="0462C1"/>
                  </a:solidFill>
                </a:uFill>
                <a:latin typeface="Yu Gothic"/>
                <a:cs typeface="Yu Gothic"/>
                <a:hlinkClick r:id="rId2"/>
              </a:rPr>
              <a:t>https://www.bunkashutterkenpo.portal.kosmo-web.jp/</a:t>
            </a:r>
            <a:endParaRPr lang="en-US" altLang="ja-JP" sz="1000" dirty="0">
              <a:latin typeface="Yu Gothic"/>
              <a:cs typeface="Yu Gothic"/>
            </a:endParaRPr>
          </a:p>
          <a:p>
            <a:br>
              <a:rPr lang="en-US" altLang="ja-JP" sz="1100" u="sng" kern="100" dirty="0">
                <a:solidFill>
                  <a:srgbClr val="0563C1"/>
                </a:solidFill>
                <a:latin typeface="+mn-ea"/>
                <a:cs typeface="Times New Roman" panose="02020603050405020304" pitchFamily="18" charset="0"/>
              </a:rPr>
            </a:br>
            <a:br>
              <a:rPr lang="en-US" altLang="ja-JP" sz="1100" u="sng" kern="100" dirty="0">
                <a:solidFill>
                  <a:srgbClr val="0563C1"/>
                </a:solidFill>
                <a:latin typeface="+mn-ea"/>
                <a:cs typeface="Times New Roman" panose="02020603050405020304" pitchFamily="18" charset="0"/>
              </a:rPr>
            </a:br>
            <a:br>
              <a:rPr lang="en-US" altLang="ja-JP" sz="1100" u="sng" kern="100" dirty="0">
                <a:solidFill>
                  <a:srgbClr val="0563C1"/>
                </a:solidFill>
                <a:latin typeface="+mn-ea"/>
                <a:cs typeface="Times New Roman" panose="02020603050405020304" pitchFamily="18" charset="0"/>
              </a:rPr>
            </a:br>
            <a:br>
              <a:rPr lang="en-US" altLang="ja-JP" sz="1100" u="sng" kern="100" dirty="0">
                <a:solidFill>
                  <a:srgbClr val="0563C1"/>
                </a:solidFill>
                <a:latin typeface="+mn-ea"/>
                <a:cs typeface="Times New Roman" panose="02020603050405020304" pitchFamily="18" charset="0"/>
              </a:rPr>
            </a:br>
            <a:br>
              <a:rPr lang="en-US" altLang="ja-JP" sz="1100" u="sng" kern="100" dirty="0">
                <a:solidFill>
                  <a:srgbClr val="0563C1"/>
                </a:solidFill>
                <a:latin typeface="+mn-ea"/>
                <a:cs typeface="Times New Roman" panose="02020603050405020304" pitchFamily="18" charset="0"/>
              </a:rPr>
            </a:br>
            <a:br>
              <a:rPr lang="en-US" altLang="ja-JP" sz="1100" u="sng" kern="100" dirty="0">
                <a:solidFill>
                  <a:srgbClr val="0563C1"/>
                </a:solidFill>
                <a:latin typeface="+mn-ea"/>
                <a:cs typeface="Times New Roman" panose="02020603050405020304" pitchFamily="18" charset="0"/>
              </a:rPr>
            </a:br>
            <a:endParaRPr lang="en-US" altLang="ja-JP" sz="1100" kern="100" dirty="0">
              <a:latin typeface="+mn-ea"/>
              <a:cs typeface="Times New Roman" panose="02020603050405020304" pitchFamily="18" charset="0"/>
            </a:endParaRPr>
          </a:p>
          <a:p>
            <a:pPr marL="158260" indent="-158260">
              <a:buFont typeface="+mj-lt"/>
              <a:buAutoNum type="arabicPeriod"/>
            </a:pPr>
            <a:r>
              <a:rPr lang="ja-JP" altLang="en-US" sz="1100" kern="100" dirty="0">
                <a:latin typeface="+mn-ea"/>
                <a:cs typeface="Times New Roman" panose="02020603050405020304" pitchFamily="18" charset="0"/>
              </a:rPr>
              <a:t>ユーザ</a:t>
            </a:r>
            <a:r>
              <a:rPr lang="en-US" altLang="ja-JP" sz="1100" kern="100" dirty="0">
                <a:latin typeface="+mn-ea"/>
                <a:cs typeface="Times New Roman" panose="02020603050405020304" pitchFamily="18" charset="0"/>
              </a:rPr>
              <a:t>ID</a:t>
            </a:r>
            <a:r>
              <a:rPr lang="ja-JP" altLang="en-US" sz="1100" kern="100" dirty="0">
                <a:latin typeface="+mn-ea"/>
                <a:cs typeface="Times New Roman" panose="02020603050405020304" pitchFamily="18" charset="0"/>
              </a:rPr>
              <a:t>とパスワードを入力してログインしてください。</a:t>
            </a:r>
            <a:endParaRPr lang="en-US" altLang="ja-JP" sz="1100" kern="100" dirty="0">
              <a:latin typeface="+mn-ea"/>
              <a:cs typeface="Times New Roman" panose="02020603050405020304" pitchFamily="18" charset="0"/>
            </a:endParaRPr>
          </a:p>
          <a:p>
            <a:r>
              <a:rPr lang="en-US" altLang="ja-JP" sz="1000" kern="100" dirty="0">
                <a:latin typeface="+mn-ea"/>
                <a:cs typeface="Times New Roman" panose="02020603050405020304" pitchFamily="18" charset="0"/>
              </a:rPr>
              <a:t>※</a:t>
            </a:r>
            <a:r>
              <a:rPr lang="ja-JP" altLang="en-US" sz="1000" kern="100" dirty="0">
                <a:latin typeface="+mn-ea"/>
                <a:cs typeface="Times New Roman" panose="02020603050405020304" pitchFamily="18" charset="0"/>
              </a:rPr>
              <a:t>パスワードを</a:t>
            </a:r>
            <a:r>
              <a:rPr lang="en-US" altLang="ja-JP" sz="1000" kern="100" dirty="0">
                <a:latin typeface="+mn-ea"/>
                <a:cs typeface="Times New Roman" panose="02020603050405020304" pitchFamily="18" charset="0"/>
              </a:rPr>
              <a:t>11</a:t>
            </a:r>
            <a:r>
              <a:rPr lang="ja-JP" altLang="en-US" sz="1000" kern="100" dirty="0">
                <a:latin typeface="+mn-ea"/>
                <a:cs typeface="Times New Roman" panose="02020603050405020304" pitchFamily="18" charset="0"/>
              </a:rPr>
              <a:t>回誤るとユーザーがロックされます。ロックされた場合は組合管理者にロック解除を依頼してください。</a:t>
            </a:r>
            <a:endParaRPr lang="en-US" altLang="ja-JP" sz="1000" kern="100" dirty="0">
              <a:latin typeface="+mn-ea"/>
              <a:cs typeface="Times New Roman" panose="02020603050405020304" pitchFamily="18" charset="0"/>
            </a:endParaRPr>
          </a:p>
        </p:txBody>
      </p:sp>
      <p:grpSp>
        <p:nvGrpSpPr>
          <p:cNvPr id="15" name="グループ化 14">
            <a:extLst>
              <a:ext uri="{FF2B5EF4-FFF2-40B4-BE49-F238E27FC236}">
                <a16:creationId xmlns:a16="http://schemas.microsoft.com/office/drawing/2014/main" id="{5507F1D4-492F-0172-E140-A6169392C4ED}"/>
              </a:ext>
            </a:extLst>
          </p:cNvPr>
          <p:cNvGrpSpPr>
            <a:grpSpLocks noChangeAspect="1"/>
          </p:cNvGrpSpPr>
          <p:nvPr/>
        </p:nvGrpSpPr>
        <p:grpSpPr>
          <a:xfrm>
            <a:off x="3691844" y="5134212"/>
            <a:ext cx="2983840" cy="1790463"/>
            <a:chOff x="8013077" y="3421997"/>
            <a:chExt cx="2381397" cy="1555965"/>
          </a:xfrm>
        </p:grpSpPr>
        <p:grpSp>
          <p:nvGrpSpPr>
            <p:cNvPr id="16" name="グループ化 15">
              <a:extLst>
                <a:ext uri="{FF2B5EF4-FFF2-40B4-BE49-F238E27FC236}">
                  <a16:creationId xmlns:a16="http://schemas.microsoft.com/office/drawing/2014/main" id="{28765D38-71BC-87E0-8752-35A14D39E114}"/>
                </a:ext>
              </a:extLst>
            </p:cNvPr>
            <p:cNvGrpSpPr/>
            <p:nvPr/>
          </p:nvGrpSpPr>
          <p:grpSpPr>
            <a:xfrm>
              <a:off x="8013077" y="3421997"/>
              <a:ext cx="2381397" cy="1555965"/>
              <a:chOff x="9049841" y="5138312"/>
              <a:chExt cx="2381397" cy="1555965"/>
            </a:xfrm>
          </p:grpSpPr>
          <p:grpSp>
            <p:nvGrpSpPr>
              <p:cNvPr id="18" name="グループ化 17">
                <a:extLst>
                  <a:ext uri="{FF2B5EF4-FFF2-40B4-BE49-F238E27FC236}">
                    <a16:creationId xmlns:a16="http://schemas.microsoft.com/office/drawing/2014/main" id="{15C71E30-69D1-A7DD-BECF-469303CCD4B0}"/>
                  </a:ext>
                </a:extLst>
              </p:cNvPr>
              <p:cNvGrpSpPr/>
              <p:nvPr/>
            </p:nvGrpSpPr>
            <p:grpSpPr>
              <a:xfrm>
                <a:off x="9049841" y="5138312"/>
                <a:ext cx="2381397" cy="1555965"/>
                <a:chOff x="9049841" y="5138312"/>
                <a:chExt cx="2453384" cy="1671667"/>
              </a:xfrm>
            </p:grpSpPr>
            <p:pic>
              <p:nvPicPr>
                <p:cNvPr id="20" name="object 19">
                  <a:extLst>
                    <a:ext uri="{FF2B5EF4-FFF2-40B4-BE49-F238E27FC236}">
                      <a16:creationId xmlns:a16="http://schemas.microsoft.com/office/drawing/2014/main" id="{D1927080-A028-7119-6D91-1FF20F8968D4}"/>
                    </a:ext>
                  </a:extLst>
                </p:cNvPr>
                <p:cNvPicPr/>
                <p:nvPr/>
              </p:nvPicPr>
              <p:blipFill>
                <a:blip r:embed="rId3" cstate="print"/>
                <a:stretch>
                  <a:fillRect/>
                </a:stretch>
              </p:blipFill>
              <p:spPr>
                <a:xfrm>
                  <a:off x="9049841" y="5138312"/>
                  <a:ext cx="1795464" cy="1671667"/>
                </a:xfrm>
                <a:prstGeom prst="rect">
                  <a:avLst/>
                </a:prstGeom>
              </p:spPr>
            </p:pic>
            <p:pic>
              <p:nvPicPr>
                <p:cNvPr id="21" name="object 19">
                  <a:extLst>
                    <a:ext uri="{FF2B5EF4-FFF2-40B4-BE49-F238E27FC236}">
                      <a16:creationId xmlns:a16="http://schemas.microsoft.com/office/drawing/2014/main" id="{9A685D70-D3E7-84FC-D134-8AC525A732B7}"/>
                    </a:ext>
                  </a:extLst>
                </p:cNvPr>
                <p:cNvPicPr/>
                <p:nvPr/>
              </p:nvPicPr>
              <p:blipFill>
                <a:blip r:embed="rId3" cstate="print"/>
                <a:stretch>
                  <a:fillRect/>
                </a:stretch>
              </p:blipFill>
              <p:spPr>
                <a:xfrm flipH="1">
                  <a:off x="9707761" y="5138312"/>
                  <a:ext cx="1795464" cy="1671667"/>
                </a:xfrm>
                <a:prstGeom prst="rect">
                  <a:avLst/>
                </a:prstGeom>
              </p:spPr>
            </p:pic>
          </p:grpSp>
          <p:pic>
            <p:nvPicPr>
              <p:cNvPr id="19" name="図 18">
                <a:extLst>
                  <a:ext uri="{FF2B5EF4-FFF2-40B4-BE49-F238E27FC236}">
                    <a16:creationId xmlns:a16="http://schemas.microsoft.com/office/drawing/2014/main" id="{38D22162-0E2C-379C-9003-8E83D75A1E78}"/>
                  </a:ext>
                </a:extLst>
              </p:cNvPr>
              <p:cNvPicPr>
                <a:picLocks/>
              </p:cNvPicPr>
              <p:nvPr/>
            </p:nvPicPr>
            <p:blipFill>
              <a:blip r:embed="rId4"/>
              <a:stretch>
                <a:fillRect/>
              </a:stretch>
            </p:blipFill>
            <p:spPr>
              <a:xfrm>
                <a:off x="9301544" y="5255698"/>
                <a:ext cx="1879200" cy="1260000"/>
              </a:xfrm>
              <a:prstGeom prst="rect">
                <a:avLst/>
              </a:prstGeom>
            </p:spPr>
          </p:pic>
        </p:grpSp>
        <p:pic>
          <p:nvPicPr>
            <p:cNvPr id="17" name="図 16">
              <a:extLst>
                <a:ext uri="{FF2B5EF4-FFF2-40B4-BE49-F238E27FC236}">
                  <a16:creationId xmlns:a16="http://schemas.microsoft.com/office/drawing/2014/main" id="{7495294E-466E-7301-9179-99A9ED9ED0E8}"/>
                </a:ext>
              </a:extLst>
            </p:cNvPr>
            <p:cNvPicPr>
              <a:picLocks noChangeAspect="1"/>
            </p:cNvPicPr>
            <p:nvPr/>
          </p:nvPicPr>
          <p:blipFill>
            <a:blip r:embed="rId5"/>
            <a:stretch>
              <a:fillRect/>
            </a:stretch>
          </p:blipFill>
          <p:spPr>
            <a:xfrm>
              <a:off x="8264779" y="3536209"/>
              <a:ext cx="1872000" cy="1272474"/>
            </a:xfrm>
            <a:prstGeom prst="rect">
              <a:avLst/>
            </a:prstGeom>
          </p:spPr>
        </p:pic>
      </p:grpSp>
      <p:sp>
        <p:nvSpPr>
          <p:cNvPr id="32" name="正方形/長方形 31">
            <a:extLst>
              <a:ext uri="{FF2B5EF4-FFF2-40B4-BE49-F238E27FC236}">
                <a16:creationId xmlns:a16="http://schemas.microsoft.com/office/drawing/2014/main" id="{A0F4C602-FC39-3F86-4BCD-9A532B50B819}"/>
              </a:ext>
            </a:extLst>
          </p:cNvPr>
          <p:cNvSpPr/>
          <p:nvPr/>
        </p:nvSpPr>
        <p:spPr>
          <a:xfrm>
            <a:off x="5580592" y="5281548"/>
            <a:ext cx="409575" cy="67269"/>
          </a:xfrm>
          <a:prstGeom prst="rect">
            <a:avLst/>
          </a:prstGeom>
          <a:solidFill>
            <a:srgbClr val="14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33" name="正方形/長方形 32">
            <a:extLst>
              <a:ext uri="{FF2B5EF4-FFF2-40B4-BE49-F238E27FC236}">
                <a16:creationId xmlns:a16="http://schemas.microsoft.com/office/drawing/2014/main" id="{FB64A461-7F79-3182-F181-594460AA049C}"/>
              </a:ext>
            </a:extLst>
          </p:cNvPr>
          <p:cNvSpPr/>
          <p:nvPr/>
        </p:nvSpPr>
        <p:spPr>
          <a:xfrm>
            <a:off x="6025170" y="5363643"/>
            <a:ext cx="227993" cy="121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pic>
        <p:nvPicPr>
          <p:cNvPr id="34" name="図 33">
            <a:extLst>
              <a:ext uri="{FF2B5EF4-FFF2-40B4-BE49-F238E27FC236}">
                <a16:creationId xmlns:a16="http://schemas.microsoft.com/office/drawing/2014/main" id="{B80CD767-37D4-BD44-E74E-541A2F14925F}"/>
              </a:ext>
            </a:extLst>
          </p:cNvPr>
          <p:cNvPicPr>
            <a:picLocks noChangeAspect="1"/>
          </p:cNvPicPr>
          <p:nvPr/>
        </p:nvPicPr>
        <p:blipFill>
          <a:blip r:embed="rId6"/>
          <a:srcRect l="7030" t="20761" r="4474" b="2899"/>
          <a:stretch>
            <a:fillRect/>
          </a:stretch>
        </p:blipFill>
        <p:spPr>
          <a:xfrm>
            <a:off x="1962713" y="7606100"/>
            <a:ext cx="2812488" cy="2041982"/>
          </a:xfrm>
          <a:prstGeom prst="rect">
            <a:avLst/>
          </a:prstGeom>
        </p:spPr>
      </p:pic>
      <p:sp>
        <p:nvSpPr>
          <p:cNvPr id="35" name="正方形/長方形 34">
            <a:extLst>
              <a:ext uri="{FF2B5EF4-FFF2-40B4-BE49-F238E27FC236}">
                <a16:creationId xmlns:a16="http://schemas.microsoft.com/office/drawing/2014/main" id="{C80F6203-6551-A522-F478-25344F50EFC0}"/>
              </a:ext>
            </a:extLst>
          </p:cNvPr>
          <p:cNvSpPr/>
          <p:nvPr/>
        </p:nvSpPr>
        <p:spPr>
          <a:xfrm>
            <a:off x="2208567" y="8272165"/>
            <a:ext cx="2009686" cy="158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36" name="正方形/長方形 35">
            <a:extLst>
              <a:ext uri="{FF2B5EF4-FFF2-40B4-BE49-F238E27FC236}">
                <a16:creationId xmlns:a16="http://schemas.microsoft.com/office/drawing/2014/main" id="{5C6B984D-1C07-AB90-D47B-67D4B7AE5A8A}"/>
              </a:ext>
            </a:extLst>
          </p:cNvPr>
          <p:cNvSpPr/>
          <p:nvPr/>
        </p:nvSpPr>
        <p:spPr>
          <a:xfrm>
            <a:off x="2208287" y="8659158"/>
            <a:ext cx="2013520" cy="1451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37" name="正方形/長方形 36">
            <a:extLst>
              <a:ext uri="{FF2B5EF4-FFF2-40B4-BE49-F238E27FC236}">
                <a16:creationId xmlns:a16="http://schemas.microsoft.com/office/drawing/2014/main" id="{EDEFEB69-37EC-831D-D8B5-4CE35ABFE574}"/>
              </a:ext>
            </a:extLst>
          </p:cNvPr>
          <p:cNvSpPr/>
          <p:nvPr/>
        </p:nvSpPr>
        <p:spPr>
          <a:xfrm>
            <a:off x="3046070" y="9239031"/>
            <a:ext cx="645774" cy="158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Tree>
    <p:extLst>
      <p:ext uri="{BB962C8B-B14F-4D97-AF65-F5344CB8AC3E}">
        <p14:creationId xmlns:p14="http://schemas.microsoft.com/office/powerpoint/2010/main" val="2237411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5D6F72E-144C-7D67-925F-5D231FBF881F}"/>
              </a:ext>
            </a:extLst>
          </p:cNvPr>
          <p:cNvSpPr>
            <a:spLocks noGrp="1"/>
          </p:cNvSpPr>
          <p:nvPr>
            <p:ph type="sldNum" sz="quarter" idx="4"/>
          </p:nvPr>
        </p:nvSpPr>
        <p:spPr/>
        <p:txBody>
          <a:bodyPr/>
          <a:lstStyle/>
          <a:p>
            <a:fld id="{A0BB1BDA-CE3E-4D53-A06F-2FBA10AB65BB}" type="slidenum">
              <a:rPr kumimoji="1" lang="ja-JP" altLang="en-US" smtClean="0"/>
              <a:pPr/>
              <a:t>40</a:t>
            </a:fld>
            <a:endParaRPr kumimoji="1" lang="ja-JP" altLang="en-US"/>
          </a:p>
        </p:txBody>
      </p:sp>
      <p:sp>
        <p:nvSpPr>
          <p:cNvPr id="3" name="テキスト ボックス 2">
            <a:extLst>
              <a:ext uri="{FF2B5EF4-FFF2-40B4-BE49-F238E27FC236}">
                <a16:creationId xmlns:a16="http://schemas.microsoft.com/office/drawing/2014/main" id="{A157FD2F-FD00-40D3-1030-841C0B3707BE}"/>
              </a:ext>
            </a:extLst>
          </p:cNvPr>
          <p:cNvSpPr txBox="1"/>
          <p:nvPr/>
        </p:nvSpPr>
        <p:spPr>
          <a:xfrm>
            <a:off x="499026" y="417412"/>
            <a:ext cx="5895177" cy="430887"/>
          </a:xfrm>
          <a:prstGeom prst="rect">
            <a:avLst/>
          </a:prstGeom>
          <a:noFill/>
        </p:spPr>
        <p:txBody>
          <a:bodyPr wrap="square" rtlCol="0">
            <a:spAutoFit/>
          </a:bodyPr>
          <a:lstStyle/>
          <a:p>
            <a:pPr marL="228600" indent="-228600">
              <a:buFont typeface="+mj-lt"/>
              <a:buAutoNum type="arabicPeriod" startAt="5"/>
            </a:pPr>
            <a:r>
              <a:rPr kumimoji="1" lang="ja-JP" altLang="en-US" sz="1100">
                <a:latin typeface="+mn-ea"/>
              </a:rPr>
              <a:t>利用規約の確認</a:t>
            </a:r>
            <a:br>
              <a:rPr kumimoji="1" lang="en-US" altLang="ja-JP" sz="1100">
                <a:latin typeface="+mn-ea"/>
              </a:rPr>
            </a:br>
            <a:r>
              <a:rPr kumimoji="1" lang="ja-JP" altLang="en-US" sz="1100">
                <a:latin typeface="+mn-ea"/>
              </a:rPr>
              <a:t>利用規約をご確認いただいた後、「同意する」をタップします。</a:t>
            </a:r>
          </a:p>
        </p:txBody>
      </p:sp>
      <p:pic>
        <p:nvPicPr>
          <p:cNvPr id="4" name="図 3">
            <a:extLst>
              <a:ext uri="{FF2B5EF4-FFF2-40B4-BE49-F238E27FC236}">
                <a16:creationId xmlns:a16="http://schemas.microsoft.com/office/drawing/2014/main" id="{D556A413-2317-4CFA-05E2-EBFBB109CBB0}"/>
              </a:ext>
            </a:extLst>
          </p:cNvPr>
          <p:cNvPicPr>
            <a:picLocks noChangeAspect="1"/>
          </p:cNvPicPr>
          <p:nvPr/>
        </p:nvPicPr>
        <p:blipFill>
          <a:blip r:embed="rId2"/>
          <a:stretch>
            <a:fillRect/>
          </a:stretch>
        </p:blipFill>
        <p:spPr>
          <a:xfrm>
            <a:off x="2092959" y="910726"/>
            <a:ext cx="2447235" cy="4883259"/>
          </a:xfrm>
          <a:prstGeom prst="rect">
            <a:avLst/>
          </a:prstGeom>
        </p:spPr>
      </p:pic>
      <p:sp>
        <p:nvSpPr>
          <p:cNvPr id="6" name="正方形/長方形 5">
            <a:extLst>
              <a:ext uri="{FF2B5EF4-FFF2-40B4-BE49-F238E27FC236}">
                <a16:creationId xmlns:a16="http://schemas.microsoft.com/office/drawing/2014/main" id="{09A77754-3C08-7E83-FDE9-007C3F6A7E7B}"/>
              </a:ext>
            </a:extLst>
          </p:cNvPr>
          <p:cNvSpPr/>
          <p:nvPr/>
        </p:nvSpPr>
        <p:spPr>
          <a:xfrm>
            <a:off x="2297927" y="1383528"/>
            <a:ext cx="1566407" cy="19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FAC9F7D-7F49-3EFF-387C-8B9DA3548057}"/>
              </a:ext>
            </a:extLst>
          </p:cNvPr>
          <p:cNvSpPr txBox="1"/>
          <p:nvPr/>
        </p:nvSpPr>
        <p:spPr>
          <a:xfrm>
            <a:off x="499026" y="5952845"/>
            <a:ext cx="5895177" cy="430887"/>
          </a:xfrm>
          <a:prstGeom prst="rect">
            <a:avLst/>
          </a:prstGeom>
          <a:noFill/>
        </p:spPr>
        <p:txBody>
          <a:bodyPr wrap="square" rtlCol="0">
            <a:spAutoFit/>
          </a:bodyPr>
          <a:lstStyle/>
          <a:p>
            <a:pPr marL="228600" indent="-228600">
              <a:buFont typeface="+mj-lt"/>
              <a:buAutoNum type="arabicPeriod" startAt="6"/>
            </a:pPr>
            <a:r>
              <a:rPr kumimoji="1" lang="ja-JP" altLang="en-US" sz="1100">
                <a:latin typeface="+mn-ea"/>
              </a:rPr>
              <a:t>ログイン後のトップ画面表示</a:t>
            </a:r>
            <a:br>
              <a:rPr kumimoji="1" lang="en-US" altLang="ja-JP" sz="1100">
                <a:latin typeface="+mn-ea"/>
              </a:rPr>
            </a:br>
            <a:r>
              <a:rPr kumimoji="1" lang="ja-JP" altLang="en-US" sz="1100">
                <a:latin typeface="+mn-ea"/>
              </a:rPr>
              <a:t>ログイン後、サービスメニューが表示されていることを確認します。</a:t>
            </a:r>
          </a:p>
        </p:txBody>
      </p:sp>
      <p:pic>
        <p:nvPicPr>
          <p:cNvPr id="8" name="図 7">
            <a:extLst>
              <a:ext uri="{FF2B5EF4-FFF2-40B4-BE49-F238E27FC236}">
                <a16:creationId xmlns:a16="http://schemas.microsoft.com/office/drawing/2014/main" id="{F3D935E7-0DF7-6D0F-6DC5-713B3B58D515}"/>
              </a:ext>
            </a:extLst>
          </p:cNvPr>
          <p:cNvPicPr/>
          <p:nvPr/>
        </p:nvPicPr>
        <p:blipFill rotWithShape="1">
          <a:blip r:embed="rId3"/>
          <a:srcRect b="52951"/>
          <a:stretch/>
        </p:blipFill>
        <p:spPr>
          <a:xfrm>
            <a:off x="1740956" y="6414480"/>
            <a:ext cx="3219041" cy="2323175"/>
          </a:xfrm>
          <a:prstGeom prst="rect">
            <a:avLst/>
          </a:prstGeom>
        </p:spPr>
      </p:pic>
      <p:sp>
        <p:nvSpPr>
          <p:cNvPr id="9" name="正方形/長方形 8">
            <a:extLst>
              <a:ext uri="{FF2B5EF4-FFF2-40B4-BE49-F238E27FC236}">
                <a16:creationId xmlns:a16="http://schemas.microsoft.com/office/drawing/2014/main" id="{DB490228-3AD8-E7B6-6766-D0A964838B5A}"/>
              </a:ext>
            </a:extLst>
          </p:cNvPr>
          <p:cNvSpPr/>
          <p:nvPr/>
        </p:nvSpPr>
        <p:spPr>
          <a:xfrm>
            <a:off x="3833953" y="6745082"/>
            <a:ext cx="955343" cy="292125"/>
          </a:xfrm>
          <a:prstGeom prst="rect">
            <a:avLst/>
          </a:prstGeom>
          <a:solidFill>
            <a:srgbClr val="16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32496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55A0EBC-51C4-4CA5-A0E5-51D482DB34EF}"/>
              </a:ext>
            </a:extLst>
          </p:cNvPr>
          <p:cNvSpPr>
            <a:spLocks noGrp="1"/>
          </p:cNvSpPr>
          <p:nvPr>
            <p:ph type="sldNum" sz="quarter" idx="4"/>
          </p:nvPr>
        </p:nvSpPr>
        <p:spPr/>
        <p:txBody>
          <a:bodyPr/>
          <a:lstStyle/>
          <a:p>
            <a:fld id="{A0BB1BDA-CE3E-4D53-A06F-2FBA10AB65BB}" type="slidenum">
              <a:rPr kumimoji="1" lang="ja-JP" altLang="en-US" smtClean="0"/>
              <a:pPr/>
              <a:t>41</a:t>
            </a:fld>
            <a:endParaRPr kumimoji="1" lang="ja-JP" altLang="en-US" dirty="0"/>
          </a:p>
        </p:txBody>
      </p:sp>
      <p:grpSp>
        <p:nvGrpSpPr>
          <p:cNvPr id="3" name="グループ化 2">
            <a:extLst>
              <a:ext uri="{FF2B5EF4-FFF2-40B4-BE49-F238E27FC236}">
                <a16:creationId xmlns:a16="http://schemas.microsoft.com/office/drawing/2014/main" id="{3EBA4FFD-E96E-4BF6-B8A1-DFFFF6BD04F0}"/>
              </a:ext>
            </a:extLst>
          </p:cNvPr>
          <p:cNvGrpSpPr/>
          <p:nvPr/>
        </p:nvGrpSpPr>
        <p:grpSpPr>
          <a:xfrm>
            <a:off x="314828" y="365829"/>
            <a:ext cx="6216795" cy="366486"/>
            <a:chOff x="314828" y="2448317"/>
            <a:chExt cx="6216795" cy="366486"/>
          </a:xfrm>
        </p:grpSpPr>
        <p:sp>
          <p:nvSpPr>
            <p:cNvPr id="4" name="四角形: 角を丸くする 3">
              <a:extLst>
                <a:ext uri="{FF2B5EF4-FFF2-40B4-BE49-F238E27FC236}">
                  <a16:creationId xmlns:a16="http://schemas.microsoft.com/office/drawing/2014/main" id="{FE37E8CA-260B-426C-9032-9DCC836CAE14}"/>
                </a:ext>
              </a:extLst>
            </p:cNvPr>
            <p:cNvSpPr/>
            <p:nvPr/>
          </p:nvSpPr>
          <p:spPr>
            <a:xfrm>
              <a:off x="410857" y="2448317"/>
              <a:ext cx="6120766" cy="366486"/>
            </a:xfrm>
            <a:prstGeom prst="roundRect">
              <a:avLst>
                <a:gd name="adj" fmla="val 50000"/>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C38A3980-5D01-4B99-93D2-04BDB1341297}"/>
                </a:ext>
              </a:extLst>
            </p:cNvPr>
            <p:cNvSpPr/>
            <p:nvPr/>
          </p:nvSpPr>
          <p:spPr>
            <a:xfrm>
              <a:off x="314828" y="2448317"/>
              <a:ext cx="366486" cy="366486"/>
            </a:xfrm>
            <a:prstGeom prst="ellipse">
              <a:avLst/>
            </a:prstGeom>
            <a:solidFill>
              <a:srgbClr val="00A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BE3DB3E9-CC91-4F62-8538-02BC8176FF9A}"/>
              </a:ext>
            </a:extLst>
          </p:cNvPr>
          <p:cNvSpPr txBox="1"/>
          <p:nvPr/>
        </p:nvSpPr>
        <p:spPr>
          <a:xfrm>
            <a:off x="662817" y="419732"/>
            <a:ext cx="2018501" cy="292388"/>
          </a:xfrm>
          <a:prstGeom prst="rect">
            <a:avLst/>
          </a:prstGeom>
          <a:noFill/>
        </p:spPr>
        <p:txBody>
          <a:bodyPr wrap="none" rtlCol="0">
            <a:spAutoFit/>
          </a:bodyPr>
          <a:lstStyle/>
          <a:p>
            <a:r>
              <a:rPr kumimoji="1" lang="ja-JP" altLang="en-US" sz="1300" b="1" dirty="0"/>
              <a:t>サービス機能マニュアル</a:t>
            </a:r>
          </a:p>
        </p:txBody>
      </p:sp>
      <p:sp>
        <p:nvSpPr>
          <p:cNvPr id="7" name="テキスト ボックス 6">
            <a:extLst>
              <a:ext uri="{FF2B5EF4-FFF2-40B4-BE49-F238E27FC236}">
                <a16:creationId xmlns:a16="http://schemas.microsoft.com/office/drawing/2014/main" id="{A6292808-8AC6-4FA7-8CAF-F692E5D459F3}"/>
              </a:ext>
            </a:extLst>
          </p:cNvPr>
          <p:cNvSpPr txBox="1"/>
          <p:nvPr/>
        </p:nvSpPr>
        <p:spPr>
          <a:xfrm>
            <a:off x="357414" y="385797"/>
            <a:ext cx="276038" cy="307777"/>
          </a:xfrm>
          <a:prstGeom prst="rect">
            <a:avLst/>
          </a:prstGeom>
          <a:noFill/>
        </p:spPr>
        <p:txBody>
          <a:bodyPr wrap="none" rtlCol="0">
            <a:spAutoFit/>
          </a:bodyPr>
          <a:lstStyle/>
          <a:p>
            <a:r>
              <a:rPr kumimoji="1" lang="en-US" altLang="ja-JP" sz="1400" b="1" dirty="0">
                <a:solidFill>
                  <a:schemeClr val="bg1"/>
                </a:solidFill>
              </a:rPr>
              <a:t>4</a:t>
            </a:r>
            <a:endParaRPr kumimoji="1" lang="ja-JP" altLang="en-US" sz="1400" b="1" dirty="0">
              <a:solidFill>
                <a:schemeClr val="bg1"/>
              </a:solidFill>
            </a:endParaRPr>
          </a:p>
        </p:txBody>
      </p:sp>
      <p:sp>
        <p:nvSpPr>
          <p:cNvPr id="8" name="テキスト ボックス 7">
            <a:extLst>
              <a:ext uri="{FF2B5EF4-FFF2-40B4-BE49-F238E27FC236}">
                <a16:creationId xmlns:a16="http://schemas.microsoft.com/office/drawing/2014/main" id="{C6426152-B932-43BE-AE33-0618A35A1438}"/>
              </a:ext>
            </a:extLst>
          </p:cNvPr>
          <p:cNvSpPr txBox="1"/>
          <p:nvPr/>
        </p:nvSpPr>
        <p:spPr>
          <a:xfrm>
            <a:off x="314828" y="863587"/>
            <a:ext cx="4966856" cy="307777"/>
          </a:xfrm>
          <a:prstGeom prst="rect">
            <a:avLst/>
          </a:prstGeom>
          <a:noFill/>
        </p:spPr>
        <p:txBody>
          <a:bodyPr wrap="square">
            <a:spAutoFit/>
          </a:bodyPr>
          <a:lstStyle/>
          <a:p>
            <a:r>
              <a:rPr lang="en-US" altLang="ja-JP" sz="1400" b="1" dirty="0">
                <a:solidFill>
                  <a:srgbClr val="00A1EE"/>
                </a:solidFill>
              </a:rPr>
              <a:t>【1】</a:t>
            </a:r>
            <a:r>
              <a:rPr lang="ja-JP" altLang="en-US" sz="1400" b="1" dirty="0">
                <a:solidFill>
                  <a:srgbClr val="00A1EE"/>
                </a:solidFill>
              </a:rPr>
              <a:t>医療費照会</a:t>
            </a:r>
          </a:p>
        </p:txBody>
      </p:sp>
      <p:sp>
        <p:nvSpPr>
          <p:cNvPr id="9" name="テキスト ボックス 8">
            <a:extLst>
              <a:ext uri="{FF2B5EF4-FFF2-40B4-BE49-F238E27FC236}">
                <a16:creationId xmlns:a16="http://schemas.microsoft.com/office/drawing/2014/main" id="{9B847C8B-C721-4DD6-A3CA-443E33DF97B3}"/>
              </a:ext>
            </a:extLst>
          </p:cNvPr>
          <p:cNvSpPr txBox="1"/>
          <p:nvPr/>
        </p:nvSpPr>
        <p:spPr>
          <a:xfrm>
            <a:off x="357986" y="1171831"/>
            <a:ext cx="5895177" cy="261610"/>
          </a:xfrm>
          <a:prstGeom prst="rect">
            <a:avLst/>
          </a:prstGeom>
          <a:noFill/>
        </p:spPr>
        <p:txBody>
          <a:bodyPr wrap="square" rtlCol="0">
            <a:spAutoFit/>
          </a:bodyPr>
          <a:lstStyle/>
          <a:p>
            <a:r>
              <a:rPr kumimoji="1" lang="en-US" altLang="ja-JP" sz="1100" b="1" dirty="0">
                <a:latin typeface="+mn-ea"/>
              </a:rPr>
              <a:t>(</a:t>
            </a:r>
            <a:r>
              <a:rPr kumimoji="1" lang="ja-JP" altLang="en-US" sz="1100" b="1" dirty="0">
                <a:latin typeface="+mn-ea"/>
              </a:rPr>
              <a:t>？</a:t>
            </a:r>
            <a:r>
              <a:rPr kumimoji="1" lang="en-US" altLang="ja-JP" sz="1100" b="1" dirty="0">
                <a:latin typeface="+mn-ea"/>
              </a:rPr>
              <a:t>)</a:t>
            </a:r>
            <a:r>
              <a:rPr kumimoji="1" lang="ja-JP" altLang="en-US" sz="1100" b="1" dirty="0">
                <a:latin typeface="+mn-ea"/>
              </a:rPr>
              <a:t>医療費通知とは？</a:t>
            </a:r>
          </a:p>
        </p:txBody>
      </p:sp>
      <p:pic>
        <p:nvPicPr>
          <p:cNvPr id="10" name="図 9">
            <a:extLst>
              <a:ext uri="{FF2B5EF4-FFF2-40B4-BE49-F238E27FC236}">
                <a16:creationId xmlns:a16="http://schemas.microsoft.com/office/drawing/2014/main" id="{676C32B6-A28E-40DD-A64B-1C08861D993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227" y="2006822"/>
            <a:ext cx="5304865" cy="3457894"/>
          </a:xfrm>
          <a:prstGeom prst="rect">
            <a:avLst/>
          </a:prstGeom>
          <a:ln>
            <a:solidFill>
              <a:schemeClr val="tx1"/>
            </a:solidFill>
          </a:ln>
        </p:spPr>
      </p:pic>
      <p:sp>
        <p:nvSpPr>
          <p:cNvPr id="11" name="テキスト ボックス 10">
            <a:extLst>
              <a:ext uri="{FF2B5EF4-FFF2-40B4-BE49-F238E27FC236}">
                <a16:creationId xmlns:a16="http://schemas.microsoft.com/office/drawing/2014/main" id="{4D22EF77-080A-48ED-A905-9A460F541F3B}"/>
              </a:ext>
            </a:extLst>
          </p:cNvPr>
          <p:cNvSpPr txBox="1"/>
          <p:nvPr/>
        </p:nvSpPr>
        <p:spPr>
          <a:xfrm>
            <a:off x="495599" y="1433441"/>
            <a:ext cx="5853686" cy="430887"/>
          </a:xfrm>
          <a:prstGeom prst="rect">
            <a:avLst/>
          </a:prstGeom>
          <a:noFill/>
        </p:spPr>
        <p:txBody>
          <a:bodyPr wrap="square" rtlCol="0">
            <a:spAutoFit/>
          </a:bodyPr>
          <a:lstStyle/>
          <a:p>
            <a:r>
              <a:rPr kumimoji="1" lang="ja-JP" altLang="en-US" sz="1100" dirty="0">
                <a:latin typeface="+mn-ea"/>
              </a:rPr>
              <a:t>医療費通知とは、加入者の皆さまが保険医療機関等を受診した際にかかった医療費の内訳等をお知らせする機能です。</a:t>
            </a:r>
          </a:p>
        </p:txBody>
      </p:sp>
      <p:sp>
        <p:nvSpPr>
          <p:cNvPr id="12" name="テキスト ボックス 11">
            <a:extLst>
              <a:ext uri="{FF2B5EF4-FFF2-40B4-BE49-F238E27FC236}">
                <a16:creationId xmlns:a16="http://schemas.microsoft.com/office/drawing/2014/main" id="{266F8483-CF35-4265-A3C9-B64988701DBA}"/>
              </a:ext>
            </a:extLst>
          </p:cNvPr>
          <p:cNvSpPr txBox="1"/>
          <p:nvPr/>
        </p:nvSpPr>
        <p:spPr>
          <a:xfrm>
            <a:off x="357414" y="5654438"/>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dirty="0">
                <a:latin typeface="+mn-ea"/>
              </a:rPr>
              <a:t>最新の医療費明細を確認する</a:t>
            </a:r>
          </a:p>
        </p:txBody>
      </p:sp>
      <p:sp>
        <p:nvSpPr>
          <p:cNvPr id="13" name="テキスト ボックス 12">
            <a:extLst>
              <a:ext uri="{FF2B5EF4-FFF2-40B4-BE49-F238E27FC236}">
                <a16:creationId xmlns:a16="http://schemas.microsoft.com/office/drawing/2014/main" id="{1DA5B34A-6245-4BAB-A28E-4AB4823BE75B}"/>
              </a:ext>
            </a:extLst>
          </p:cNvPr>
          <p:cNvSpPr txBox="1"/>
          <p:nvPr/>
        </p:nvSpPr>
        <p:spPr>
          <a:xfrm>
            <a:off x="410857" y="6187966"/>
            <a:ext cx="3962359" cy="1785104"/>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左メニューの「医療費情報」</a:t>
            </a:r>
            <a:r>
              <a:rPr kumimoji="1" lang="en-US" altLang="ja-JP" sz="1100" dirty="0">
                <a:solidFill>
                  <a:schemeClr val="tx1">
                    <a:lumMod val="75000"/>
                    <a:lumOff val="25000"/>
                  </a:schemeClr>
                </a:solidFill>
                <a:latin typeface="+mn-ea"/>
              </a:rPr>
              <a:t>(a)</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医療費情報画面が表示されます。</a:t>
            </a:r>
            <a:endParaRPr kumimoji="1" lang="en-US" altLang="ja-JP" sz="1100" dirty="0">
              <a:solidFill>
                <a:schemeClr val="tx1">
                  <a:lumMod val="75000"/>
                  <a:lumOff val="25000"/>
                </a:schemeClr>
              </a:solidFill>
              <a:latin typeface="+mn-ea"/>
            </a:endParaRPr>
          </a:p>
        </p:txBody>
      </p:sp>
      <p:pic>
        <p:nvPicPr>
          <p:cNvPr id="14" name="図 13">
            <a:extLst>
              <a:ext uri="{FF2B5EF4-FFF2-40B4-BE49-F238E27FC236}">
                <a16:creationId xmlns:a16="http://schemas.microsoft.com/office/drawing/2014/main" id="{A5E29E7C-8FBC-4E09-92C0-FC4A5775BD0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4631"/>
          <a:stretch/>
        </p:blipFill>
        <p:spPr>
          <a:xfrm>
            <a:off x="1822875" y="6487790"/>
            <a:ext cx="3212250" cy="1069789"/>
          </a:xfrm>
          <a:prstGeom prst="rect">
            <a:avLst/>
          </a:prstGeom>
          <a:ln>
            <a:solidFill>
              <a:schemeClr val="tx1"/>
            </a:solidFill>
          </a:ln>
        </p:spPr>
      </p:pic>
      <p:sp>
        <p:nvSpPr>
          <p:cNvPr id="15" name="正方形/長方形 14">
            <a:extLst>
              <a:ext uri="{FF2B5EF4-FFF2-40B4-BE49-F238E27FC236}">
                <a16:creationId xmlns:a16="http://schemas.microsoft.com/office/drawing/2014/main" id="{22E30BC7-B2DD-4F44-BDFF-F769AF1C10A4}"/>
              </a:ext>
            </a:extLst>
          </p:cNvPr>
          <p:cNvSpPr/>
          <p:nvPr/>
        </p:nvSpPr>
        <p:spPr>
          <a:xfrm>
            <a:off x="1822561" y="6774821"/>
            <a:ext cx="491075" cy="141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C9C488C-C387-4824-9BDD-1D682C7D99F4}"/>
              </a:ext>
            </a:extLst>
          </p:cNvPr>
          <p:cNvSpPr txBox="1"/>
          <p:nvPr/>
        </p:nvSpPr>
        <p:spPr>
          <a:xfrm>
            <a:off x="2226086" y="6584041"/>
            <a:ext cx="327334" cy="246221"/>
          </a:xfrm>
          <a:prstGeom prst="rect">
            <a:avLst/>
          </a:prstGeom>
          <a:noFill/>
        </p:spPr>
        <p:txBody>
          <a:bodyPr wrap="none" rtlCol="0">
            <a:spAutoFit/>
          </a:bodyPr>
          <a:lstStyle/>
          <a:p>
            <a:pPr algn="l"/>
            <a:r>
              <a:rPr kumimoji="1" lang="en-US" altLang="ja-JP" sz="1000" b="1" dirty="0">
                <a:solidFill>
                  <a:srgbClr val="FF0000"/>
                </a:solidFill>
              </a:rPr>
              <a:t>(a)</a:t>
            </a:r>
            <a:endParaRPr kumimoji="1" lang="ja-JP" altLang="en-US" sz="1000" b="1" dirty="0">
              <a:solidFill>
                <a:srgbClr val="FF0000"/>
              </a:solidFill>
            </a:endParaRPr>
          </a:p>
        </p:txBody>
      </p:sp>
      <p:pic>
        <p:nvPicPr>
          <p:cNvPr id="17" name="図 16">
            <a:extLst>
              <a:ext uri="{FF2B5EF4-FFF2-40B4-BE49-F238E27FC236}">
                <a16:creationId xmlns:a16="http://schemas.microsoft.com/office/drawing/2014/main" id="{01BD0231-5DE8-4738-A2E6-CC3A0002885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38120" y="6834075"/>
            <a:ext cx="162884" cy="206182"/>
          </a:xfrm>
          <a:prstGeom prst="rect">
            <a:avLst/>
          </a:prstGeom>
        </p:spPr>
      </p:pic>
      <p:sp>
        <p:nvSpPr>
          <p:cNvPr id="18" name="正方形/長方形 17">
            <a:extLst>
              <a:ext uri="{FF2B5EF4-FFF2-40B4-BE49-F238E27FC236}">
                <a16:creationId xmlns:a16="http://schemas.microsoft.com/office/drawing/2014/main" id="{86799EA1-3F6A-4211-92B4-0144ADFE7CA7}"/>
              </a:ext>
            </a:extLst>
          </p:cNvPr>
          <p:cNvSpPr/>
          <p:nvPr/>
        </p:nvSpPr>
        <p:spPr>
          <a:xfrm>
            <a:off x="2329423" y="6513593"/>
            <a:ext cx="385809" cy="53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440D5172-3797-4F1E-9704-F8E11CCE5E1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7254"/>
          <a:stretch/>
        </p:blipFill>
        <p:spPr>
          <a:xfrm>
            <a:off x="1786363" y="7996575"/>
            <a:ext cx="3212250" cy="1019108"/>
          </a:xfrm>
          <a:prstGeom prst="rect">
            <a:avLst/>
          </a:prstGeom>
          <a:ln>
            <a:solidFill>
              <a:schemeClr val="tx1"/>
            </a:solidFill>
          </a:ln>
        </p:spPr>
      </p:pic>
      <p:sp>
        <p:nvSpPr>
          <p:cNvPr id="20" name="テキスト ボックス 19">
            <a:extLst>
              <a:ext uri="{FF2B5EF4-FFF2-40B4-BE49-F238E27FC236}">
                <a16:creationId xmlns:a16="http://schemas.microsoft.com/office/drawing/2014/main" id="{E95C9129-96EE-4F6C-9E52-94CBC48D4E42}"/>
              </a:ext>
            </a:extLst>
          </p:cNvPr>
          <p:cNvSpPr txBox="1"/>
          <p:nvPr/>
        </p:nvSpPr>
        <p:spPr>
          <a:xfrm>
            <a:off x="357414" y="5925356"/>
            <a:ext cx="3193503" cy="261610"/>
          </a:xfrm>
          <a:prstGeom prst="rect">
            <a:avLst/>
          </a:prstGeom>
          <a:noFill/>
        </p:spPr>
        <p:txBody>
          <a:bodyPr wrap="none" rtlCol="0">
            <a:spAutoFit/>
          </a:bodyPr>
          <a:lstStyle/>
          <a:p>
            <a:r>
              <a:rPr kumimoji="1" lang="en-US" altLang="ja-JP" sz="1100" dirty="0">
                <a:solidFill>
                  <a:srgbClr val="00C4C2"/>
                </a:solidFill>
                <a:latin typeface="+mn-ea"/>
              </a:rPr>
              <a:t>(1)-1</a:t>
            </a:r>
            <a:r>
              <a:rPr kumimoji="1" lang="ja-JP" altLang="en-US" sz="1100" dirty="0">
                <a:solidFill>
                  <a:srgbClr val="00C4C2"/>
                </a:solidFill>
                <a:latin typeface="+mn-ea"/>
              </a:rPr>
              <a:t>　</a:t>
            </a:r>
            <a:r>
              <a:rPr kumimoji="1" lang="en-US" altLang="ja-JP" sz="1100" dirty="0">
                <a:solidFill>
                  <a:srgbClr val="00C4C2"/>
                </a:solidFill>
                <a:latin typeface="+mn-ea"/>
              </a:rPr>
              <a:t>TOP</a:t>
            </a:r>
            <a:r>
              <a:rPr kumimoji="1" lang="ja-JP" altLang="en-US" sz="1100" dirty="0">
                <a:solidFill>
                  <a:srgbClr val="00C4C2"/>
                </a:solidFill>
                <a:latin typeface="+mn-ea"/>
              </a:rPr>
              <a:t>画面から医療費情報画面に遷移する</a:t>
            </a:r>
            <a:endParaRPr kumimoji="1" lang="ja-JP" altLang="en-US" sz="1100" dirty="0">
              <a:solidFill>
                <a:srgbClr val="00C4C2"/>
              </a:solidFill>
            </a:endParaRPr>
          </a:p>
        </p:txBody>
      </p:sp>
      <p:sp>
        <p:nvSpPr>
          <p:cNvPr id="21" name="正方形/長方形 20">
            <a:extLst>
              <a:ext uri="{FF2B5EF4-FFF2-40B4-BE49-F238E27FC236}">
                <a16:creationId xmlns:a16="http://schemas.microsoft.com/office/drawing/2014/main" id="{81B0907F-CF7F-4621-CBB5-F86DF7F3B1C2}"/>
              </a:ext>
            </a:extLst>
          </p:cNvPr>
          <p:cNvSpPr/>
          <p:nvPr/>
        </p:nvSpPr>
        <p:spPr>
          <a:xfrm>
            <a:off x="1575881" y="2006822"/>
            <a:ext cx="440987" cy="1191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D0809227-670B-E302-DA07-30EFD8618AF3}"/>
              </a:ext>
            </a:extLst>
          </p:cNvPr>
          <p:cNvSpPr/>
          <p:nvPr/>
        </p:nvSpPr>
        <p:spPr>
          <a:xfrm>
            <a:off x="2293297" y="8018231"/>
            <a:ext cx="440987"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8971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1960225-446F-4053-98DB-9788174ECF2B}"/>
              </a:ext>
            </a:extLst>
          </p:cNvPr>
          <p:cNvSpPr>
            <a:spLocks noGrp="1"/>
          </p:cNvSpPr>
          <p:nvPr>
            <p:ph type="sldNum" sz="quarter" idx="4"/>
          </p:nvPr>
        </p:nvSpPr>
        <p:spPr/>
        <p:txBody>
          <a:bodyPr/>
          <a:lstStyle/>
          <a:p>
            <a:fld id="{A0BB1BDA-CE3E-4D53-A06F-2FBA10AB65BB}" type="slidenum">
              <a:rPr kumimoji="1" lang="ja-JP" altLang="en-US" smtClean="0"/>
              <a:pPr/>
              <a:t>42</a:t>
            </a:fld>
            <a:endParaRPr kumimoji="1" lang="ja-JP" altLang="en-US" dirty="0"/>
          </a:p>
        </p:txBody>
      </p:sp>
      <p:sp>
        <p:nvSpPr>
          <p:cNvPr id="3" name="テキスト ボックス 2">
            <a:extLst>
              <a:ext uri="{FF2B5EF4-FFF2-40B4-BE49-F238E27FC236}">
                <a16:creationId xmlns:a16="http://schemas.microsoft.com/office/drawing/2014/main" id="{4AFBDA87-5C60-4B2F-A544-B70D72D0CA31}"/>
              </a:ext>
            </a:extLst>
          </p:cNvPr>
          <p:cNvSpPr txBox="1"/>
          <p:nvPr/>
        </p:nvSpPr>
        <p:spPr>
          <a:xfrm>
            <a:off x="357414" y="359443"/>
            <a:ext cx="2486578" cy="261610"/>
          </a:xfrm>
          <a:prstGeom prst="rect">
            <a:avLst/>
          </a:prstGeom>
          <a:noFill/>
        </p:spPr>
        <p:txBody>
          <a:bodyPr wrap="none" rtlCol="0">
            <a:spAutoFit/>
          </a:bodyPr>
          <a:lstStyle/>
          <a:p>
            <a:r>
              <a:rPr kumimoji="1" lang="en-US" altLang="ja-JP" sz="1100" dirty="0">
                <a:solidFill>
                  <a:srgbClr val="00C4C2"/>
                </a:solidFill>
                <a:latin typeface="+mn-ea"/>
              </a:rPr>
              <a:t>(1)-2</a:t>
            </a:r>
            <a:r>
              <a:rPr kumimoji="1" lang="ja-JP" altLang="en-US" sz="1100" dirty="0">
                <a:solidFill>
                  <a:srgbClr val="00C4C2"/>
                </a:solidFill>
                <a:latin typeface="+mn-ea"/>
              </a:rPr>
              <a:t>　最新の医療費明細を確認する</a:t>
            </a:r>
            <a:endParaRPr kumimoji="1" lang="ja-JP" altLang="en-US" sz="1100" dirty="0">
              <a:solidFill>
                <a:srgbClr val="00C4C2"/>
              </a:solidFill>
            </a:endParaRPr>
          </a:p>
        </p:txBody>
      </p:sp>
      <p:sp>
        <p:nvSpPr>
          <p:cNvPr id="4" name="テキスト ボックス 3">
            <a:extLst>
              <a:ext uri="{FF2B5EF4-FFF2-40B4-BE49-F238E27FC236}">
                <a16:creationId xmlns:a16="http://schemas.microsoft.com/office/drawing/2014/main" id="{756F9C0E-A0FF-45A6-8B96-7AFF327DA60E}"/>
              </a:ext>
            </a:extLst>
          </p:cNvPr>
          <p:cNvSpPr txBox="1"/>
          <p:nvPr/>
        </p:nvSpPr>
        <p:spPr>
          <a:xfrm>
            <a:off x="404220" y="687171"/>
            <a:ext cx="5731537" cy="1631216"/>
          </a:xfrm>
          <a:prstGeom prst="rect">
            <a:avLst/>
          </a:prstGeom>
          <a:noFill/>
        </p:spPr>
        <p:txBody>
          <a:bodyPr wrap="square" rtlCol="0">
            <a:spAutoFit/>
          </a:bodyPr>
          <a:lstStyle/>
          <a:p>
            <a:pPr marL="228600" indent="-228600">
              <a:buFont typeface="+mj-lt"/>
              <a:buAutoNum type="arabicPeriod"/>
            </a:pPr>
            <a:r>
              <a:rPr kumimoji="1" lang="ja-JP" altLang="en-US" sz="1000" dirty="0">
                <a:solidFill>
                  <a:schemeClr val="tx1">
                    <a:lumMod val="75000"/>
                    <a:lumOff val="25000"/>
                  </a:schemeClr>
                </a:solidFill>
                <a:latin typeface="+mn-ea"/>
              </a:rPr>
              <a:t>医療費情報画面の「最新の自己負担額」</a:t>
            </a:r>
            <a:r>
              <a:rPr kumimoji="1" lang="en-US" altLang="ja-JP" sz="1000" dirty="0">
                <a:solidFill>
                  <a:schemeClr val="tx1">
                    <a:lumMod val="75000"/>
                    <a:lumOff val="25000"/>
                  </a:schemeClr>
                </a:solidFill>
                <a:latin typeface="+mn-ea"/>
              </a:rPr>
              <a:t>(b)</a:t>
            </a:r>
            <a:r>
              <a:rPr kumimoji="1" lang="ja-JP" altLang="en-US" sz="1000" dirty="0">
                <a:solidFill>
                  <a:schemeClr val="tx1">
                    <a:lumMod val="75000"/>
                    <a:lumOff val="25000"/>
                  </a:schemeClr>
                </a:solidFill>
                <a:latin typeface="+mn-ea"/>
              </a:rPr>
              <a:t>をクリックします。</a:t>
            </a: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endParaRPr kumimoji="1" lang="en-US" altLang="ja-JP" sz="1000" dirty="0">
              <a:solidFill>
                <a:schemeClr val="tx1">
                  <a:lumMod val="75000"/>
                  <a:lumOff val="25000"/>
                </a:schemeClr>
              </a:solidFill>
              <a:latin typeface="+mn-ea"/>
            </a:endParaRPr>
          </a:p>
          <a:p>
            <a:pPr marL="228600" indent="-228600">
              <a:buFont typeface="+mj-lt"/>
              <a:buAutoNum type="arabicPeriod"/>
            </a:pPr>
            <a:r>
              <a:rPr kumimoji="1" lang="ja-JP" altLang="en-US" sz="1000" dirty="0">
                <a:solidFill>
                  <a:schemeClr val="tx1">
                    <a:lumMod val="75000"/>
                    <a:lumOff val="25000"/>
                  </a:schemeClr>
                </a:solidFill>
                <a:latin typeface="+mn-ea"/>
              </a:rPr>
              <a:t>最新月の医療費明細が一覧で表示されます。</a:t>
            </a:r>
            <a:endParaRPr kumimoji="1" lang="en-US" altLang="ja-JP" sz="1000" dirty="0">
              <a:solidFill>
                <a:schemeClr val="tx1">
                  <a:lumMod val="75000"/>
                  <a:lumOff val="25000"/>
                </a:schemeClr>
              </a:solidFill>
              <a:latin typeface="+mn-ea"/>
            </a:endParaRPr>
          </a:p>
        </p:txBody>
      </p:sp>
      <p:pic>
        <p:nvPicPr>
          <p:cNvPr id="5" name="図 4"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83241E3A-EEEB-4996-B5FB-1C5C7A8768A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6228" t="9179" r="11879" b="57066"/>
          <a:stretch/>
        </p:blipFill>
        <p:spPr>
          <a:xfrm>
            <a:off x="1805429" y="922895"/>
            <a:ext cx="3247142" cy="1065180"/>
          </a:xfrm>
          <a:prstGeom prst="rect">
            <a:avLst/>
          </a:prstGeom>
          <a:ln>
            <a:solidFill>
              <a:schemeClr val="tx1"/>
            </a:solidFill>
          </a:ln>
        </p:spPr>
      </p:pic>
      <p:sp>
        <p:nvSpPr>
          <p:cNvPr id="6" name="テキスト ボックス 5">
            <a:extLst>
              <a:ext uri="{FF2B5EF4-FFF2-40B4-BE49-F238E27FC236}">
                <a16:creationId xmlns:a16="http://schemas.microsoft.com/office/drawing/2014/main" id="{3C3ACC5A-6A74-46F2-8536-D1C51E5FC363}"/>
              </a:ext>
            </a:extLst>
          </p:cNvPr>
          <p:cNvSpPr txBox="1"/>
          <p:nvPr/>
        </p:nvSpPr>
        <p:spPr>
          <a:xfrm>
            <a:off x="1872876" y="1348519"/>
            <a:ext cx="333746" cy="246221"/>
          </a:xfrm>
          <a:prstGeom prst="rect">
            <a:avLst/>
          </a:prstGeom>
          <a:noFill/>
        </p:spPr>
        <p:txBody>
          <a:bodyPr wrap="none" rtlCol="0">
            <a:spAutoFit/>
          </a:bodyPr>
          <a:lstStyle/>
          <a:p>
            <a:pPr algn="l"/>
            <a:r>
              <a:rPr kumimoji="1" lang="en-US" altLang="ja-JP" sz="1000" b="1" dirty="0">
                <a:solidFill>
                  <a:srgbClr val="FF0000"/>
                </a:solidFill>
              </a:rPr>
              <a:t>(b)</a:t>
            </a:r>
            <a:endParaRPr kumimoji="1" lang="ja-JP" altLang="en-US" sz="1000" b="1" dirty="0">
              <a:solidFill>
                <a:srgbClr val="FF0000"/>
              </a:solidFill>
            </a:endParaRPr>
          </a:p>
        </p:txBody>
      </p:sp>
      <p:sp>
        <p:nvSpPr>
          <p:cNvPr id="7" name="正方形/長方形 6">
            <a:extLst>
              <a:ext uri="{FF2B5EF4-FFF2-40B4-BE49-F238E27FC236}">
                <a16:creationId xmlns:a16="http://schemas.microsoft.com/office/drawing/2014/main" id="{FF0D95B9-FF7C-407C-8CF5-DA03C32FF354}"/>
              </a:ext>
            </a:extLst>
          </p:cNvPr>
          <p:cNvSpPr/>
          <p:nvPr/>
        </p:nvSpPr>
        <p:spPr>
          <a:xfrm>
            <a:off x="2128754" y="1514234"/>
            <a:ext cx="1309384" cy="214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8223717F-5B69-49DE-8BB1-4F4066C069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10308" y="1685164"/>
            <a:ext cx="162884" cy="206182"/>
          </a:xfrm>
          <a:prstGeom prst="rect">
            <a:avLst/>
          </a:prstGeom>
        </p:spPr>
      </p:pic>
      <p:pic>
        <p:nvPicPr>
          <p:cNvPr id="10" name="図 9">
            <a:extLst>
              <a:ext uri="{FF2B5EF4-FFF2-40B4-BE49-F238E27FC236}">
                <a16:creationId xmlns:a16="http://schemas.microsoft.com/office/drawing/2014/main" id="{7C805594-1FE8-4E6C-B608-47F7A2773A6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111" t="10643" r="11667" b="10794"/>
          <a:stretch/>
        </p:blipFill>
        <p:spPr>
          <a:xfrm>
            <a:off x="1776823" y="2472275"/>
            <a:ext cx="3229853" cy="2658237"/>
          </a:xfrm>
          <a:prstGeom prst="rect">
            <a:avLst/>
          </a:prstGeom>
          <a:ln>
            <a:solidFill>
              <a:schemeClr val="tx1"/>
            </a:solidFill>
          </a:ln>
        </p:spPr>
      </p:pic>
    </p:spTree>
    <p:extLst>
      <p:ext uri="{BB962C8B-B14F-4D97-AF65-F5344CB8AC3E}">
        <p14:creationId xmlns:p14="http://schemas.microsoft.com/office/powerpoint/2010/main" val="795702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8DD3C9-1A46-4E75-B55C-E7343EDF60AA}"/>
              </a:ext>
            </a:extLst>
          </p:cNvPr>
          <p:cNvSpPr>
            <a:spLocks noGrp="1"/>
          </p:cNvSpPr>
          <p:nvPr>
            <p:ph type="sldNum" sz="quarter" idx="4"/>
          </p:nvPr>
        </p:nvSpPr>
        <p:spPr/>
        <p:txBody>
          <a:bodyPr/>
          <a:lstStyle/>
          <a:p>
            <a:fld id="{A0BB1BDA-CE3E-4D53-A06F-2FBA10AB65BB}" type="slidenum">
              <a:rPr kumimoji="1" lang="ja-JP" altLang="en-US" smtClean="0"/>
              <a:pPr/>
              <a:t>43</a:t>
            </a:fld>
            <a:endParaRPr kumimoji="1" lang="ja-JP" altLang="en-US" dirty="0"/>
          </a:p>
        </p:txBody>
      </p:sp>
      <p:sp>
        <p:nvSpPr>
          <p:cNvPr id="3" name="テキスト ボックス 2">
            <a:extLst>
              <a:ext uri="{FF2B5EF4-FFF2-40B4-BE49-F238E27FC236}">
                <a16:creationId xmlns:a16="http://schemas.microsoft.com/office/drawing/2014/main" id="{81C91528-E95F-4ACE-90C8-B7578649100A}"/>
              </a:ext>
            </a:extLst>
          </p:cNvPr>
          <p:cNvSpPr txBox="1"/>
          <p:nvPr/>
        </p:nvSpPr>
        <p:spPr>
          <a:xfrm>
            <a:off x="357414" y="333499"/>
            <a:ext cx="5895177" cy="261610"/>
          </a:xfrm>
          <a:prstGeom prst="rect">
            <a:avLst/>
          </a:prstGeom>
          <a:noFill/>
        </p:spPr>
        <p:txBody>
          <a:bodyPr wrap="square" rtlCol="0">
            <a:spAutoFit/>
          </a:bodyPr>
          <a:lstStyle/>
          <a:p>
            <a:r>
              <a:rPr kumimoji="1" lang="en-US" altLang="ja-JP" sz="1100" b="1" dirty="0">
                <a:latin typeface="+mn-ea"/>
              </a:rPr>
              <a:t>(2)</a:t>
            </a:r>
            <a:r>
              <a:rPr kumimoji="1" lang="ja-JP" altLang="en-US" sz="1100" b="1" dirty="0">
                <a:latin typeface="+mn-ea"/>
              </a:rPr>
              <a:t>医療費通知画面でできること</a:t>
            </a:r>
          </a:p>
        </p:txBody>
      </p:sp>
      <p:sp>
        <p:nvSpPr>
          <p:cNvPr id="4" name="テキスト ボックス 3">
            <a:extLst>
              <a:ext uri="{FF2B5EF4-FFF2-40B4-BE49-F238E27FC236}">
                <a16:creationId xmlns:a16="http://schemas.microsoft.com/office/drawing/2014/main" id="{5F5B32A2-BB09-4942-BCFE-CEDC84F0412C}"/>
              </a:ext>
            </a:extLst>
          </p:cNvPr>
          <p:cNvSpPr txBox="1"/>
          <p:nvPr/>
        </p:nvSpPr>
        <p:spPr>
          <a:xfrm>
            <a:off x="357414" y="2395359"/>
            <a:ext cx="2204450" cy="261610"/>
          </a:xfrm>
          <a:prstGeom prst="rect">
            <a:avLst/>
          </a:prstGeom>
          <a:noFill/>
        </p:spPr>
        <p:txBody>
          <a:bodyPr wrap="none" rtlCol="0">
            <a:spAutoFit/>
          </a:bodyPr>
          <a:lstStyle/>
          <a:p>
            <a:r>
              <a:rPr kumimoji="1" lang="en-US" altLang="ja-JP" sz="1100" dirty="0">
                <a:solidFill>
                  <a:srgbClr val="00C4C2"/>
                </a:solidFill>
                <a:latin typeface="+mn-ea"/>
              </a:rPr>
              <a:t>(2)-1</a:t>
            </a:r>
            <a:r>
              <a:rPr kumimoji="1" lang="ja-JP" altLang="en-US" sz="1100" dirty="0">
                <a:solidFill>
                  <a:srgbClr val="00C4C2"/>
                </a:solidFill>
                <a:latin typeface="+mn-ea"/>
              </a:rPr>
              <a:t>　年間の医療費明細の確認</a:t>
            </a:r>
            <a:endParaRPr kumimoji="1" lang="ja-JP" altLang="en-US" sz="1100" dirty="0">
              <a:solidFill>
                <a:srgbClr val="00C4C2"/>
              </a:solidFill>
            </a:endParaRPr>
          </a:p>
        </p:txBody>
      </p:sp>
      <p:pic>
        <p:nvPicPr>
          <p:cNvPr id="5" name="図 4"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8BB2DDA3-A990-4C24-993B-47C9733F23B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6228" t="9179" r="11879" b="57066"/>
          <a:stretch/>
        </p:blipFill>
        <p:spPr>
          <a:xfrm>
            <a:off x="551975" y="865493"/>
            <a:ext cx="3247142" cy="1065180"/>
          </a:xfrm>
          <a:prstGeom prst="rect">
            <a:avLst/>
          </a:prstGeom>
          <a:ln>
            <a:solidFill>
              <a:schemeClr val="tx1"/>
            </a:solidFill>
          </a:ln>
        </p:spPr>
      </p:pic>
      <p:sp>
        <p:nvSpPr>
          <p:cNvPr id="6" name="正方形/長方形 5">
            <a:extLst>
              <a:ext uri="{FF2B5EF4-FFF2-40B4-BE49-F238E27FC236}">
                <a16:creationId xmlns:a16="http://schemas.microsoft.com/office/drawing/2014/main" id="{9850EE0E-90B7-4A95-B2A9-4432307CF72E}"/>
              </a:ext>
            </a:extLst>
          </p:cNvPr>
          <p:cNvSpPr/>
          <p:nvPr/>
        </p:nvSpPr>
        <p:spPr>
          <a:xfrm>
            <a:off x="3279775" y="1333137"/>
            <a:ext cx="288000" cy="72000"/>
          </a:xfrm>
          <a:prstGeom prst="rect">
            <a:avLst/>
          </a:prstGeom>
          <a:noFill/>
          <a:ln>
            <a:solidFill>
              <a:srgbClr val="00A1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90C0612-E8D4-4467-B465-010455C1179A}"/>
              </a:ext>
            </a:extLst>
          </p:cNvPr>
          <p:cNvSpPr/>
          <p:nvPr/>
        </p:nvSpPr>
        <p:spPr>
          <a:xfrm>
            <a:off x="2238374" y="1455372"/>
            <a:ext cx="1266825" cy="199700"/>
          </a:xfrm>
          <a:prstGeom prst="rect">
            <a:avLst/>
          </a:prstGeom>
          <a:noFill/>
          <a:ln>
            <a:solidFill>
              <a:srgbClr val="00A1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BBA9C00-A414-47C3-BF71-F1104A1D786B}"/>
              </a:ext>
            </a:extLst>
          </p:cNvPr>
          <p:cNvSpPr txBox="1"/>
          <p:nvPr/>
        </p:nvSpPr>
        <p:spPr>
          <a:xfrm>
            <a:off x="3279775" y="2140210"/>
            <a:ext cx="1736373" cy="261610"/>
          </a:xfrm>
          <a:prstGeom prst="rect">
            <a:avLst/>
          </a:prstGeom>
          <a:noFill/>
        </p:spPr>
        <p:txBody>
          <a:bodyPr wrap="none" rtlCol="0">
            <a:spAutoFit/>
          </a:bodyPr>
          <a:lstStyle/>
          <a:p>
            <a:pPr algn="l"/>
            <a:r>
              <a:rPr kumimoji="1" lang="ja-JP" altLang="en-US" sz="1100" dirty="0">
                <a:solidFill>
                  <a:srgbClr val="00A1EE"/>
                </a:solidFill>
              </a:rPr>
              <a:t>年間の医療費明細の確認</a:t>
            </a:r>
          </a:p>
        </p:txBody>
      </p:sp>
      <p:cxnSp>
        <p:nvCxnSpPr>
          <p:cNvPr id="9" name="コネクタ: カギ線 8">
            <a:extLst>
              <a:ext uri="{FF2B5EF4-FFF2-40B4-BE49-F238E27FC236}">
                <a16:creationId xmlns:a16="http://schemas.microsoft.com/office/drawing/2014/main" id="{6CA5A70B-9574-483F-8721-6F7B6F739CAA}"/>
              </a:ext>
            </a:extLst>
          </p:cNvPr>
          <p:cNvCxnSpPr>
            <a:stCxn id="7" idx="2"/>
            <a:endCxn id="8" idx="1"/>
          </p:cNvCxnSpPr>
          <p:nvPr/>
        </p:nvCxnSpPr>
        <p:spPr>
          <a:xfrm rot="16200000" flipH="1">
            <a:off x="2767810" y="1759049"/>
            <a:ext cx="615943" cy="407988"/>
          </a:xfrm>
          <a:prstGeom prst="bentConnector2">
            <a:avLst/>
          </a:prstGeom>
          <a:ln>
            <a:solidFill>
              <a:srgbClr val="00A1EE"/>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931E072-4EF6-43D3-BAA0-E7DED3714BEB}"/>
              </a:ext>
            </a:extLst>
          </p:cNvPr>
          <p:cNvSpPr txBox="1"/>
          <p:nvPr/>
        </p:nvSpPr>
        <p:spPr>
          <a:xfrm>
            <a:off x="4299830" y="1364673"/>
            <a:ext cx="2300630" cy="430887"/>
          </a:xfrm>
          <a:prstGeom prst="rect">
            <a:avLst/>
          </a:prstGeom>
          <a:noFill/>
        </p:spPr>
        <p:txBody>
          <a:bodyPr wrap="none" rtlCol="0">
            <a:spAutoFit/>
          </a:bodyPr>
          <a:lstStyle/>
          <a:p>
            <a:pPr algn="l"/>
            <a:r>
              <a:rPr kumimoji="1" lang="ja-JP" altLang="en-US" sz="1100" dirty="0">
                <a:solidFill>
                  <a:srgbClr val="00A1EE"/>
                </a:solidFill>
              </a:rPr>
              <a:t>過去の医療費自己負担額の確認</a:t>
            </a:r>
            <a:endParaRPr kumimoji="1" lang="en-US" altLang="ja-JP" sz="1100" dirty="0">
              <a:solidFill>
                <a:srgbClr val="00A1EE"/>
              </a:solidFill>
            </a:endParaRPr>
          </a:p>
          <a:p>
            <a:pPr algn="l"/>
            <a:r>
              <a:rPr kumimoji="1" lang="ja-JP" altLang="en-US" sz="1100" dirty="0">
                <a:solidFill>
                  <a:srgbClr val="00A1EE"/>
                </a:solidFill>
              </a:rPr>
              <a:t>指定した条件の医療費明細の確認</a:t>
            </a:r>
          </a:p>
        </p:txBody>
      </p:sp>
      <p:cxnSp>
        <p:nvCxnSpPr>
          <p:cNvPr id="11" name="コネクタ: カギ線 10">
            <a:extLst>
              <a:ext uri="{FF2B5EF4-FFF2-40B4-BE49-F238E27FC236}">
                <a16:creationId xmlns:a16="http://schemas.microsoft.com/office/drawing/2014/main" id="{B73766C4-5A81-452B-9A3A-5CF135B5ACEA}"/>
              </a:ext>
            </a:extLst>
          </p:cNvPr>
          <p:cNvCxnSpPr>
            <a:stCxn id="6" idx="3"/>
            <a:endCxn id="10" idx="1"/>
          </p:cNvCxnSpPr>
          <p:nvPr/>
        </p:nvCxnSpPr>
        <p:spPr>
          <a:xfrm>
            <a:off x="3567775" y="1369137"/>
            <a:ext cx="732055" cy="210980"/>
          </a:xfrm>
          <a:prstGeom prst="bentConnector3">
            <a:avLst/>
          </a:prstGeom>
          <a:ln>
            <a:solidFill>
              <a:srgbClr val="00A1EE"/>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C6793278-E915-4C38-B645-1C207BB0AAAA}"/>
              </a:ext>
            </a:extLst>
          </p:cNvPr>
          <p:cNvSpPr txBox="1"/>
          <p:nvPr/>
        </p:nvSpPr>
        <p:spPr>
          <a:xfrm>
            <a:off x="412968" y="614786"/>
            <a:ext cx="1172116" cy="261610"/>
          </a:xfrm>
          <a:prstGeom prst="rect">
            <a:avLst/>
          </a:prstGeom>
          <a:noFill/>
        </p:spPr>
        <p:txBody>
          <a:bodyPr wrap="none" rtlCol="0">
            <a:spAutoFit/>
          </a:bodyPr>
          <a:lstStyle/>
          <a:p>
            <a:pPr algn="l"/>
            <a:r>
              <a:rPr kumimoji="1" lang="en-US" altLang="ja-JP" sz="1100" dirty="0"/>
              <a:t>【</a:t>
            </a:r>
            <a:r>
              <a:rPr kumimoji="1" lang="ja-JP" altLang="en-US" sz="1100" dirty="0"/>
              <a:t>医療費情報</a:t>
            </a:r>
            <a:r>
              <a:rPr kumimoji="1" lang="en-US" altLang="ja-JP" sz="1100" dirty="0"/>
              <a:t>】</a:t>
            </a:r>
            <a:endParaRPr kumimoji="1" lang="ja-JP" altLang="en-US" sz="1100" dirty="0"/>
          </a:p>
        </p:txBody>
      </p:sp>
      <p:sp>
        <p:nvSpPr>
          <p:cNvPr id="13" name="テキスト ボックス 12">
            <a:extLst>
              <a:ext uri="{FF2B5EF4-FFF2-40B4-BE49-F238E27FC236}">
                <a16:creationId xmlns:a16="http://schemas.microsoft.com/office/drawing/2014/main" id="{F7B0218A-CE44-49C1-81FD-2F7E3237B16F}"/>
              </a:ext>
            </a:extLst>
          </p:cNvPr>
          <p:cNvSpPr txBox="1"/>
          <p:nvPr/>
        </p:nvSpPr>
        <p:spPr>
          <a:xfrm>
            <a:off x="352135" y="2656969"/>
            <a:ext cx="5187274" cy="261610"/>
          </a:xfrm>
          <a:prstGeom prst="rect">
            <a:avLst/>
          </a:prstGeom>
          <a:noFill/>
        </p:spPr>
        <p:txBody>
          <a:bodyPr wrap="square" rtlCol="0">
            <a:spAutoFit/>
          </a:bodyPr>
          <a:lstStyle/>
          <a:p>
            <a:r>
              <a:rPr kumimoji="1" lang="ja-JP" altLang="en-US" sz="1100" dirty="0">
                <a:solidFill>
                  <a:schemeClr val="tx1">
                    <a:lumMod val="75000"/>
                    <a:lumOff val="25000"/>
                  </a:schemeClr>
                </a:solidFill>
                <a:latin typeface="+mn-ea"/>
              </a:rPr>
              <a:t>年間であなたが支払った医療費総額とその明細を確認することができます。</a:t>
            </a:r>
            <a:endParaRPr kumimoji="1" lang="en-US" altLang="ja-JP" sz="1100" dirty="0">
              <a:solidFill>
                <a:schemeClr val="tx1">
                  <a:lumMod val="75000"/>
                  <a:lumOff val="25000"/>
                </a:schemeClr>
              </a:solidFill>
              <a:latin typeface="+mn-ea"/>
            </a:endParaRPr>
          </a:p>
        </p:txBody>
      </p:sp>
      <p:pic>
        <p:nvPicPr>
          <p:cNvPr id="14" name="図 13">
            <a:extLst>
              <a:ext uri="{FF2B5EF4-FFF2-40B4-BE49-F238E27FC236}">
                <a16:creationId xmlns:a16="http://schemas.microsoft.com/office/drawing/2014/main" id="{AF31F17C-0984-4152-808E-D30D138136E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6389" t="11000" r="12361" b="9942"/>
          <a:stretch/>
        </p:blipFill>
        <p:spPr>
          <a:xfrm>
            <a:off x="1786294" y="2927144"/>
            <a:ext cx="3229854" cy="2717432"/>
          </a:xfrm>
          <a:prstGeom prst="rect">
            <a:avLst/>
          </a:prstGeom>
          <a:ln>
            <a:solidFill>
              <a:schemeClr val="tx1"/>
            </a:solidFill>
          </a:ln>
        </p:spPr>
      </p:pic>
      <p:sp>
        <p:nvSpPr>
          <p:cNvPr id="15" name="テキスト ボックス 14">
            <a:extLst>
              <a:ext uri="{FF2B5EF4-FFF2-40B4-BE49-F238E27FC236}">
                <a16:creationId xmlns:a16="http://schemas.microsoft.com/office/drawing/2014/main" id="{82F3BADB-EABC-4A0C-9856-2529F009B25E}"/>
              </a:ext>
            </a:extLst>
          </p:cNvPr>
          <p:cNvSpPr txBox="1"/>
          <p:nvPr/>
        </p:nvSpPr>
        <p:spPr>
          <a:xfrm>
            <a:off x="412968" y="5754786"/>
            <a:ext cx="2627642" cy="261610"/>
          </a:xfrm>
          <a:prstGeom prst="rect">
            <a:avLst/>
          </a:prstGeom>
          <a:noFill/>
        </p:spPr>
        <p:txBody>
          <a:bodyPr wrap="none" rtlCol="0">
            <a:spAutoFit/>
          </a:bodyPr>
          <a:lstStyle/>
          <a:p>
            <a:r>
              <a:rPr kumimoji="1" lang="en-US" altLang="ja-JP" sz="1100" dirty="0">
                <a:solidFill>
                  <a:srgbClr val="00C4C2"/>
                </a:solidFill>
                <a:latin typeface="+mn-ea"/>
              </a:rPr>
              <a:t>(2)-2</a:t>
            </a:r>
            <a:r>
              <a:rPr kumimoji="1" lang="ja-JP" altLang="en-US" sz="1100" dirty="0">
                <a:solidFill>
                  <a:srgbClr val="00C4C2"/>
                </a:solidFill>
                <a:latin typeface="+mn-ea"/>
              </a:rPr>
              <a:t>　過去の医療費自己負担額の確認</a:t>
            </a:r>
            <a:endParaRPr kumimoji="1" lang="ja-JP" altLang="en-US" sz="1100" dirty="0">
              <a:solidFill>
                <a:srgbClr val="00C4C2"/>
              </a:solidFill>
            </a:endParaRPr>
          </a:p>
        </p:txBody>
      </p:sp>
      <p:sp>
        <p:nvSpPr>
          <p:cNvPr id="16" name="テキスト ボックス 15">
            <a:extLst>
              <a:ext uri="{FF2B5EF4-FFF2-40B4-BE49-F238E27FC236}">
                <a16:creationId xmlns:a16="http://schemas.microsoft.com/office/drawing/2014/main" id="{C0F22B3E-929E-495E-B9BF-FAAE376C213D}"/>
              </a:ext>
            </a:extLst>
          </p:cNvPr>
          <p:cNvSpPr txBox="1"/>
          <p:nvPr/>
        </p:nvSpPr>
        <p:spPr>
          <a:xfrm>
            <a:off x="412968" y="6016396"/>
            <a:ext cx="5905600" cy="769441"/>
          </a:xfrm>
          <a:prstGeom prst="rect">
            <a:avLst/>
          </a:prstGeom>
          <a:noFill/>
        </p:spPr>
        <p:txBody>
          <a:bodyPr wrap="square" rtlCol="0">
            <a:spAutoFit/>
          </a:bodyPr>
          <a:lstStyle/>
          <a:p>
            <a:r>
              <a:rPr kumimoji="1" lang="ja-JP" altLang="en-US" sz="1100" dirty="0">
                <a:solidFill>
                  <a:schemeClr val="tx1">
                    <a:lumMod val="75000"/>
                    <a:lumOff val="25000"/>
                  </a:schemeClr>
                </a:solidFill>
                <a:latin typeface="+mn-ea"/>
              </a:rPr>
              <a:t>過去にあなたが支払った医療費総額を経年で確認することができます。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r>
              <a:rPr kumimoji="1" lang="ja-JP" altLang="en-US" sz="1100" dirty="0">
                <a:solidFill>
                  <a:schemeClr val="tx1">
                    <a:lumMod val="75000"/>
                    <a:lumOff val="25000"/>
                  </a:schemeClr>
                </a:solidFill>
                <a:latin typeface="+mn-ea"/>
              </a:rPr>
              <a:t>「＋」をクリックするとその年度の月毎の自己負担額を確認することができます。</a:t>
            </a:r>
            <a:br>
              <a:rPr kumimoji="1" lang="en-US" altLang="ja-JP" sz="1100" dirty="0">
                <a:solidFill>
                  <a:schemeClr val="tx1">
                    <a:lumMod val="75000"/>
                    <a:lumOff val="25000"/>
                  </a:schemeClr>
                </a:solidFill>
                <a:latin typeface="+mn-ea"/>
              </a:rPr>
            </a:br>
            <a:r>
              <a:rPr kumimoji="1" lang="ja-JP" altLang="en-US" sz="1100" dirty="0">
                <a:solidFill>
                  <a:schemeClr val="tx1">
                    <a:lumMod val="75000"/>
                    <a:lumOff val="25000"/>
                  </a:schemeClr>
                </a:solidFill>
                <a:latin typeface="+mn-ea"/>
              </a:rPr>
              <a:t>「＞」をクリックすると該当月の明細を確認することができます。</a:t>
            </a:r>
            <a:endParaRPr kumimoji="1" lang="en-US" altLang="ja-JP" sz="1100" dirty="0">
              <a:solidFill>
                <a:schemeClr val="tx1">
                  <a:lumMod val="75000"/>
                  <a:lumOff val="25000"/>
                </a:schemeClr>
              </a:solidFill>
              <a:latin typeface="+mn-ea"/>
            </a:endParaRPr>
          </a:p>
        </p:txBody>
      </p:sp>
      <p:pic>
        <p:nvPicPr>
          <p:cNvPr id="18" name="図 17">
            <a:extLst>
              <a:ext uri="{FF2B5EF4-FFF2-40B4-BE49-F238E27FC236}">
                <a16:creationId xmlns:a16="http://schemas.microsoft.com/office/drawing/2014/main" id="{2AC68436-9B56-44F9-A6F4-672E5F515DB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389" t="11016" r="4567" b="21235"/>
          <a:stretch/>
        </p:blipFill>
        <p:spPr>
          <a:xfrm>
            <a:off x="1766545" y="6825112"/>
            <a:ext cx="3247142" cy="1904029"/>
          </a:xfrm>
          <a:prstGeom prst="rect">
            <a:avLst/>
          </a:prstGeom>
          <a:ln>
            <a:solidFill>
              <a:schemeClr val="tx1"/>
            </a:solidFill>
          </a:ln>
        </p:spPr>
      </p:pic>
      <p:sp>
        <p:nvSpPr>
          <p:cNvPr id="19" name="テキスト ボックス 18">
            <a:extLst>
              <a:ext uri="{FF2B5EF4-FFF2-40B4-BE49-F238E27FC236}">
                <a16:creationId xmlns:a16="http://schemas.microsoft.com/office/drawing/2014/main" id="{C3509A2D-ED96-4917-A1F8-F6BAE35E1EE1}"/>
              </a:ext>
            </a:extLst>
          </p:cNvPr>
          <p:cNvSpPr txBox="1"/>
          <p:nvPr/>
        </p:nvSpPr>
        <p:spPr>
          <a:xfrm>
            <a:off x="412968" y="8837176"/>
            <a:ext cx="2768707" cy="261610"/>
          </a:xfrm>
          <a:prstGeom prst="rect">
            <a:avLst/>
          </a:prstGeom>
          <a:noFill/>
        </p:spPr>
        <p:txBody>
          <a:bodyPr wrap="none" rtlCol="0">
            <a:spAutoFit/>
          </a:bodyPr>
          <a:lstStyle/>
          <a:p>
            <a:r>
              <a:rPr kumimoji="1" lang="en-US" altLang="ja-JP" sz="1100" dirty="0">
                <a:solidFill>
                  <a:srgbClr val="00C4C2"/>
                </a:solidFill>
                <a:latin typeface="+mn-ea"/>
              </a:rPr>
              <a:t>(2)-3</a:t>
            </a:r>
            <a:r>
              <a:rPr kumimoji="1" lang="ja-JP" altLang="en-US" sz="1100" dirty="0">
                <a:solidFill>
                  <a:srgbClr val="00C4C2"/>
                </a:solidFill>
                <a:latin typeface="+mn-ea"/>
              </a:rPr>
              <a:t>　指定した条件の医療費明細の確認</a:t>
            </a:r>
            <a:endParaRPr kumimoji="1" lang="ja-JP" altLang="en-US" sz="1100" dirty="0">
              <a:solidFill>
                <a:srgbClr val="00C4C2"/>
              </a:solidFill>
            </a:endParaRPr>
          </a:p>
        </p:txBody>
      </p:sp>
      <p:sp>
        <p:nvSpPr>
          <p:cNvPr id="20" name="テキスト ボックス 19">
            <a:extLst>
              <a:ext uri="{FF2B5EF4-FFF2-40B4-BE49-F238E27FC236}">
                <a16:creationId xmlns:a16="http://schemas.microsoft.com/office/drawing/2014/main" id="{DB33645B-E833-4A07-8D4F-DB458B825AFC}"/>
              </a:ext>
            </a:extLst>
          </p:cNvPr>
          <p:cNvSpPr txBox="1"/>
          <p:nvPr/>
        </p:nvSpPr>
        <p:spPr>
          <a:xfrm>
            <a:off x="410857" y="9077236"/>
            <a:ext cx="5841734" cy="430887"/>
          </a:xfrm>
          <a:prstGeom prst="rect">
            <a:avLst/>
          </a:prstGeom>
          <a:noFill/>
        </p:spPr>
        <p:txBody>
          <a:bodyPr wrap="square" rtlCol="0">
            <a:spAutoFit/>
          </a:bodyPr>
          <a:lstStyle/>
          <a:p>
            <a:r>
              <a:rPr kumimoji="1" lang="ja-JP" altLang="en-US" sz="1100" dirty="0">
                <a:solidFill>
                  <a:schemeClr val="tx1">
                    <a:lumMod val="75000"/>
                    <a:lumOff val="25000"/>
                  </a:schemeClr>
                </a:solidFill>
                <a:latin typeface="+mn-ea"/>
              </a:rPr>
              <a:t>「診療年月・受診者で絞り込む」より条件を指定すると、条件に一致する医療費明細を一覧で表示することができます。</a:t>
            </a:r>
            <a:endParaRPr kumimoji="1" lang="en-US" altLang="ja-JP" sz="1100" dirty="0">
              <a:solidFill>
                <a:schemeClr val="tx1">
                  <a:lumMod val="75000"/>
                  <a:lumOff val="25000"/>
                </a:schemeClr>
              </a:solidFill>
              <a:latin typeface="+mn-ea"/>
            </a:endParaRPr>
          </a:p>
        </p:txBody>
      </p:sp>
    </p:spTree>
    <p:extLst>
      <p:ext uri="{BB962C8B-B14F-4D97-AF65-F5344CB8AC3E}">
        <p14:creationId xmlns:p14="http://schemas.microsoft.com/office/powerpoint/2010/main" val="1763968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1960225-446F-4053-98DB-9788174ECF2B}"/>
              </a:ext>
            </a:extLst>
          </p:cNvPr>
          <p:cNvSpPr>
            <a:spLocks noGrp="1"/>
          </p:cNvSpPr>
          <p:nvPr>
            <p:ph type="sldNum" sz="quarter" idx="4"/>
          </p:nvPr>
        </p:nvSpPr>
        <p:spPr/>
        <p:txBody>
          <a:bodyPr/>
          <a:lstStyle/>
          <a:p>
            <a:fld id="{A0BB1BDA-CE3E-4D53-A06F-2FBA10AB65BB}" type="slidenum">
              <a:rPr kumimoji="1" lang="ja-JP" altLang="en-US" smtClean="0"/>
              <a:pPr/>
              <a:t>44</a:t>
            </a:fld>
            <a:endParaRPr kumimoji="1" lang="ja-JP" altLang="en-US" dirty="0"/>
          </a:p>
        </p:txBody>
      </p:sp>
      <p:sp>
        <p:nvSpPr>
          <p:cNvPr id="3" name="テキスト ボックス 2">
            <a:extLst>
              <a:ext uri="{FF2B5EF4-FFF2-40B4-BE49-F238E27FC236}">
                <a16:creationId xmlns:a16="http://schemas.microsoft.com/office/drawing/2014/main" id="{FE81E877-7CE1-4B28-BC12-19EA19B2FF00}"/>
              </a:ext>
            </a:extLst>
          </p:cNvPr>
          <p:cNvSpPr txBox="1"/>
          <p:nvPr/>
        </p:nvSpPr>
        <p:spPr>
          <a:xfrm>
            <a:off x="357414" y="333499"/>
            <a:ext cx="5895177" cy="261610"/>
          </a:xfrm>
          <a:prstGeom prst="rect">
            <a:avLst/>
          </a:prstGeom>
          <a:noFill/>
        </p:spPr>
        <p:txBody>
          <a:bodyPr wrap="square" rtlCol="0">
            <a:spAutoFit/>
          </a:bodyPr>
          <a:lstStyle/>
          <a:p>
            <a:r>
              <a:rPr kumimoji="1" lang="en-US" altLang="ja-JP" sz="1100" b="1" dirty="0">
                <a:latin typeface="+mn-ea"/>
              </a:rPr>
              <a:t>(3)</a:t>
            </a:r>
            <a:r>
              <a:rPr kumimoji="1" lang="ja-JP" altLang="en-US" sz="1100" b="1" dirty="0">
                <a:latin typeface="+mn-ea"/>
              </a:rPr>
              <a:t>医療費明細の見方</a:t>
            </a:r>
          </a:p>
        </p:txBody>
      </p:sp>
      <p:pic>
        <p:nvPicPr>
          <p:cNvPr id="4" name="図 3"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75B3FF02-00CA-41F8-9F20-257488C42ABD}"/>
              </a:ext>
            </a:extLst>
          </p:cNvPr>
          <p:cNvPicPr>
            <a:picLocks noChangeAspect="1"/>
          </p:cNvPicPr>
          <p:nvPr/>
        </p:nvPicPr>
        <p:blipFill>
          <a:blip r:embed="rId2">
            <a:extLst>
              <a:ext uri="{28A0092B-C50C-407E-A947-70E740481C1C}">
                <a14:useLocalDpi xmlns:a14="http://schemas.microsoft.com/office/drawing/2010/main" val="0"/>
              </a:ext>
            </a:extLst>
          </a:blip>
          <a:srcRect l="31274" t="34558" r="16569" b="39722"/>
          <a:stretch/>
        </p:blipFill>
        <p:spPr>
          <a:xfrm>
            <a:off x="572796" y="629772"/>
            <a:ext cx="5938335" cy="1908749"/>
          </a:xfrm>
          <a:prstGeom prst="rect">
            <a:avLst/>
          </a:prstGeom>
        </p:spPr>
      </p:pic>
      <p:graphicFrame>
        <p:nvGraphicFramePr>
          <p:cNvPr id="5" name="表 4">
            <a:extLst>
              <a:ext uri="{FF2B5EF4-FFF2-40B4-BE49-F238E27FC236}">
                <a16:creationId xmlns:a16="http://schemas.microsoft.com/office/drawing/2014/main" id="{1E1D61B7-9625-42DA-9F86-3D9E70037CB0}"/>
              </a:ext>
            </a:extLst>
          </p:cNvPr>
          <p:cNvGraphicFramePr>
            <a:graphicFrameLocks noGrp="1"/>
          </p:cNvGraphicFramePr>
          <p:nvPr/>
        </p:nvGraphicFramePr>
        <p:xfrm>
          <a:off x="628173" y="2660277"/>
          <a:ext cx="5792798" cy="3294678"/>
        </p:xfrm>
        <a:graphic>
          <a:graphicData uri="http://schemas.openxmlformats.org/drawingml/2006/table">
            <a:tbl>
              <a:tblPr firstRow="1" bandRow="1">
                <a:tableStyleId>{5C22544A-7EE6-4342-B048-85BDC9FD1C3A}</a:tableStyleId>
              </a:tblPr>
              <a:tblGrid>
                <a:gridCol w="1664551">
                  <a:extLst>
                    <a:ext uri="{9D8B030D-6E8A-4147-A177-3AD203B41FA5}">
                      <a16:colId xmlns:a16="http://schemas.microsoft.com/office/drawing/2014/main" val="1048500482"/>
                    </a:ext>
                  </a:extLst>
                </a:gridCol>
                <a:gridCol w="4128247">
                  <a:extLst>
                    <a:ext uri="{9D8B030D-6E8A-4147-A177-3AD203B41FA5}">
                      <a16:colId xmlns:a16="http://schemas.microsoft.com/office/drawing/2014/main" val="2492869358"/>
                    </a:ext>
                  </a:extLst>
                </a:gridCol>
              </a:tblGrid>
              <a:tr h="302558">
                <a:tc>
                  <a:txBody>
                    <a:bodyPr/>
                    <a:lstStyle/>
                    <a:p>
                      <a:pPr algn="ctr"/>
                      <a:r>
                        <a:rPr kumimoji="1" lang="ja-JP" altLang="en-US" sz="1000" b="0" dirty="0">
                          <a:solidFill>
                            <a:schemeClr val="tx1"/>
                          </a:solidFill>
                        </a:rPr>
                        <a:t>項目名</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2F5F7"/>
                    </a:solidFill>
                  </a:tcPr>
                </a:tc>
                <a:tc>
                  <a:txBody>
                    <a:bodyPr/>
                    <a:lstStyle/>
                    <a:p>
                      <a:pPr algn="ctr"/>
                      <a:r>
                        <a:rPr kumimoji="1" lang="ja-JP" altLang="en-US" sz="1000" b="0" dirty="0">
                          <a:solidFill>
                            <a:schemeClr val="tx1"/>
                          </a:solidFill>
                        </a:rPr>
                        <a:t>説明</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2F5F7"/>
                    </a:solidFill>
                  </a:tcPr>
                </a:tc>
                <a:extLst>
                  <a:ext uri="{0D108BD9-81ED-4DB2-BD59-A6C34878D82A}">
                    <a16:rowId xmlns:a16="http://schemas.microsoft.com/office/drawing/2014/main" val="3688781978"/>
                  </a:ext>
                </a:extLst>
              </a:tr>
              <a:tr h="370840">
                <a:tc>
                  <a:txBody>
                    <a:bodyPr/>
                    <a:lstStyle/>
                    <a:p>
                      <a:r>
                        <a:rPr kumimoji="1" lang="ja-JP" altLang="en-US" sz="1000" dirty="0">
                          <a:latin typeface="+mn-ea"/>
                          <a:ea typeface="+mn-ea"/>
                        </a:rPr>
                        <a:t>診療年月</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a:latin typeface="+mn-ea"/>
                          <a:ea typeface="+mn-ea"/>
                        </a:rPr>
                        <a:t>治療や入院に要した年月が表示されます。</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09779"/>
                  </a:ext>
                </a:extLst>
              </a:tr>
              <a:tr h="370840">
                <a:tc>
                  <a:txBody>
                    <a:bodyPr/>
                    <a:lstStyle/>
                    <a:p>
                      <a:r>
                        <a:rPr kumimoji="1" lang="ja-JP" altLang="en-US" sz="1000" dirty="0">
                          <a:latin typeface="+mn-ea"/>
                          <a:ea typeface="+mn-ea"/>
                        </a:rPr>
                        <a:t>受診者</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a:latin typeface="+mn-ea"/>
                          <a:ea typeface="+mn-ea"/>
                        </a:rPr>
                        <a:t>診療を受けた人の名前が表示されます。</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2688100"/>
                  </a:ext>
                </a:extLst>
              </a:tr>
              <a:tr h="370840">
                <a:tc>
                  <a:txBody>
                    <a:bodyPr/>
                    <a:lstStyle/>
                    <a:p>
                      <a:r>
                        <a:rPr kumimoji="1" lang="ja-JP" altLang="en-US" sz="1000" dirty="0">
                          <a:latin typeface="+mn-ea"/>
                          <a:ea typeface="+mn-ea"/>
                        </a:rPr>
                        <a:t>医療機関</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a:latin typeface="+mn-ea"/>
                          <a:ea typeface="+mn-ea"/>
                        </a:rPr>
                        <a:t>診療を受けた医療機関の名称が表示されます。</a:t>
                      </a:r>
                      <a:endParaRPr kumimoji="1" lang="en-US" altLang="ja-JP" sz="1000" dirty="0">
                        <a:latin typeface="+mn-ea"/>
                        <a:ea typeface="+mn-ea"/>
                      </a:endParaRPr>
                    </a:p>
                    <a:p>
                      <a:r>
                        <a:rPr kumimoji="1" lang="en-US" altLang="ja-JP" sz="1000" dirty="0">
                          <a:latin typeface="+mn-ea"/>
                          <a:ea typeface="+mn-ea"/>
                        </a:rPr>
                        <a:t>※</a:t>
                      </a:r>
                      <a:r>
                        <a:rPr kumimoji="1" lang="ja-JP" altLang="en-US" sz="1000" dirty="0">
                          <a:latin typeface="+mn-ea"/>
                          <a:ea typeface="+mn-ea"/>
                        </a:rPr>
                        <a:t>データに医療機関名称が含まれていない場合は表示されません。</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1405368"/>
                  </a:ext>
                </a:extLst>
              </a:tr>
              <a:tr h="370840">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診療区分・日数（回数）</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a:latin typeface="+mn-ea"/>
                          <a:ea typeface="+mn-ea"/>
                        </a:rPr>
                        <a:t>入院・通院区分、日数、調剤の場合は回数が表示されます。</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7038752"/>
                  </a:ext>
                </a:extLst>
              </a:tr>
              <a:tr h="370840">
                <a:tc>
                  <a:txBody>
                    <a:bodyPr/>
                    <a:lstStyle/>
                    <a:p>
                      <a:r>
                        <a:rPr kumimoji="1" lang="ja-JP" altLang="en-US" sz="1000" dirty="0">
                          <a:latin typeface="+mn-ea"/>
                          <a:ea typeface="+mn-ea"/>
                        </a:rPr>
                        <a:t>医療費総額</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a:latin typeface="+mn-ea"/>
                          <a:ea typeface="+mn-ea"/>
                        </a:rPr>
                        <a:t>治療や入院に要した費用の合計金額です。</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7858304"/>
                  </a:ext>
                </a:extLst>
              </a:tr>
              <a:tr h="370840">
                <a:tc>
                  <a:txBody>
                    <a:bodyPr/>
                    <a:lstStyle/>
                    <a:p>
                      <a:r>
                        <a:rPr kumimoji="1" lang="zh-TW" altLang="en-US" sz="1000" dirty="0">
                          <a:latin typeface="游ゴシック" panose="020B0400000000000000" pitchFamily="50" charset="-128"/>
                          <a:ea typeface="游ゴシック" panose="020B0400000000000000" pitchFamily="50" charset="-128"/>
                        </a:rPr>
                        <a:t>保険者負担額</a:t>
                      </a:r>
                      <a:endParaRPr kumimoji="1" lang="ja-JP" altLang="en-US" sz="1000" dirty="0">
                        <a:latin typeface="游ゴシック" panose="020B0400000000000000" pitchFamily="50" charset="-128"/>
                        <a:ea typeface="游ゴシック" panose="020B0400000000000000" pitchFamily="50" charset="-128"/>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a:latin typeface="+mn-ea"/>
                          <a:ea typeface="+mn-ea"/>
                        </a:rPr>
                        <a:t>医療費総額のうち、健保組合が負担した金額です。</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6418572"/>
                  </a:ext>
                </a:extLst>
              </a:tr>
              <a:tr h="370840">
                <a:tc>
                  <a:txBody>
                    <a:bodyPr/>
                    <a:lstStyle/>
                    <a:p>
                      <a:r>
                        <a:rPr kumimoji="1" lang="ja-JP" altLang="en-US" sz="1000" dirty="0">
                          <a:latin typeface="+mn-ea"/>
                          <a:ea typeface="+mn-ea"/>
                        </a:rPr>
                        <a:t>公費負担額</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a:latin typeface="+mn-ea"/>
                          <a:ea typeface="+mn-ea"/>
                        </a:rPr>
                        <a:t>医療費総額のうち、国または市町村が負担した金額です。</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7504710"/>
                  </a:ext>
                </a:extLst>
              </a:tr>
              <a:tr h="370840">
                <a:tc>
                  <a:txBody>
                    <a:bodyPr/>
                    <a:lstStyle/>
                    <a:p>
                      <a:r>
                        <a:rPr kumimoji="1" lang="ja-JP" altLang="en-US" sz="1000" dirty="0">
                          <a:latin typeface="+mn-ea"/>
                          <a:ea typeface="+mn-ea"/>
                        </a:rPr>
                        <a:t>自己負担額</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a:latin typeface="+mn-ea"/>
                          <a:ea typeface="+mn-ea"/>
                        </a:rPr>
                        <a:t>医療費総額のうち、あなたが負担した金額です。</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3479137"/>
                  </a:ext>
                </a:extLst>
              </a:tr>
            </a:tbl>
          </a:graphicData>
        </a:graphic>
      </p:graphicFrame>
    </p:spTree>
    <p:extLst>
      <p:ext uri="{BB962C8B-B14F-4D97-AF65-F5344CB8AC3E}">
        <p14:creationId xmlns:p14="http://schemas.microsoft.com/office/powerpoint/2010/main" val="3001996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E2F9673-DFA6-4151-AB93-7652B47AB3C0}"/>
              </a:ext>
            </a:extLst>
          </p:cNvPr>
          <p:cNvSpPr>
            <a:spLocks noGrp="1"/>
          </p:cNvSpPr>
          <p:nvPr>
            <p:ph type="sldNum" sz="quarter" idx="4"/>
          </p:nvPr>
        </p:nvSpPr>
        <p:spPr/>
        <p:txBody>
          <a:bodyPr/>
          <a:lstStyle/>
          <a:p>
            <a:fld id="{A0BB1BDA-CE3E-4D53-A06F-2FBA10AB65BB}" type="slidenum">
              <a:rPr kumimoji="1" lang="ja-JP" altLang="en-US" smtClean="0"/>
              <a:pPr/>
              <a:t>45</a:t>
            </a:fld>
            <a:endParaRPr kumimoji="1" lang="ja-JP" altLang="en-US" dirty="0"/>
          </a:p>
        </p:txBody>
      </p:sp>
      <p:sp>
        <p:nvSpPr>
          <p:cNvPr id="3" name="テキスト ボックス 2">
            <a:extLst>
              <a:ext uri="{FF2B5EF4-FFF2-40B4-BE49-F238E27FC236}">
                <a16:creationId xmlns:a16="http://schemas.microsoft.com/office/drawing/2014/main" id="{AEC6E3FE-95EF-45FD-902C-EB3625343639}"/>
              </a:ext>
            </a:extLst>
          </p:cNvPr>
          <p:cNvSpPr txBox="1"/>
          <p:nvPr/>
        </p:nvSpPr>
        <p:spPr>
          <a:xfrm>
            <a:off x="314828" y="360004"/>
            <a:ext cx="4966856" cy="307777"/>
          </a:xfrm>
          <a:prstGeom prst="rect">
            <a:avLst/>
          </a:prstGeom>
          <a:noFill/>
        </p:spPr>
        <p:txBody>
          <a:bodyPr wrap="square">
            <a:spAutoFit/>
          </a:bodyPr>
          <a:lstStyle/>
          <a:p>
            <a:r>
              <a:rPr lang="en-US" altLang="ja-JP" sz="1400" b="1" dirty="0">
                <a:solidFill>
                  <a:srgbClr val="00A1EE"/>
                </a:solidFill>
              </a:rPr>
              <a:t>【4】</a:t>
            </a:r>
            <a:r>
              <a:rPr lang="ja-JP" altLang="en-US" sz="1400" b="1" dirty="0">
                <a:solidFill>
                  <a:srgbClr val="00A1EE"/>
                </a:solidFill>
                <a:latin typeface="游ゴシック" panose="020B0400000000000000" pitchFamily="50" charset="-128"/>
              </a:rPr>
              <a:t>医療費控除申請用データ（</a:t>
            </a:r>
            <a:r>
              <a:rPr lang="en-US" altLang="ja-JP" sz="1400" b="1" dirty="0">
                <a:solidFill>
                  <a:srgbClr val="00A1EE"/>
                </a:solidFill>
                <a:latin typeface="游ゴシック" panose="020B0400000000000000" pitchFamily="50" charset="-128"/>
              </a:rPr>
              <a:t>e-tax</a:t>
            </a:r>
            <a:r>
              <a:rPr lang="ja-JP" altLang="en-US" sz="1400" b="1" dirty="0">
                <a:solidFill>
                  <a:srgbClr val="00A1EE"/>
                </a:solidFill>
                <a:latin typeface="游ゴシック" panose="020B0400000000000000" pitchFamily="50" charset="-128"/>
              </a:rPr>
              <a:t>）</a:t>
            </a:r>
            <a:endParaRPr lang="ja-JP" altLang="en-US" sz="1400" b="1" dirty="0">
              <a:solidFill>
                <a:srgbClr val="00A1EE"/>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E5A4DE09-5A23-4106-B139-E6A5789B01E0}"/>
              </a:ext>
            </a:extLst>
          </p:cNvPr>
          <p:cNvSpPr txBox="1"/>
          <p:nvPr/>
        </p:nvSpPr>
        <p:spPr>
          <a:xfrm>
            <a:off x="357414" y="667781"/>
            <a:ext cx="5895177" cy="261610"/>
          </a:xfrm>
          <a:prstGeom prst="rect">
            <a:avLst/>
          </a:prstGeom>
          <a:noFill/>
        </p:spPr>
        <p:txBody>
          <a:bodyPr wrap="square" rtlCol="0">
            <a:spAutoFit/>
          </a:bodyPr>
          <a:lstStyle/>
          <a:p>
            <a:r>
              <a:rPr kumimoji="1" lang="en-US" altLang="ja-JP" sz="1100" b="1" dirty="0">
                <a:latin typeface="+mn-ea"/>
              </a:rPr>
              <a:t>(?)</a:t>
            </a:r>
            <a:r>
              <a:rPr kumimoji="1" lang="ja-JP" altLang="en-US" sz="1100" b="1" dirty="0">
                <a:latin typeface="+mn-ea"/>
              </a:rPr>
              <a:t>医療費控除の申請に利用できる、医療費通知用データとは？</a:t>
            </a:r>
          </a:p>
        </p:txBody>
      </p:sp>
      <p:sp>
        <p:nvSpPr>
          <p:cNvPr id="5" name="テキスト ボックス 4">
            <a:extLst>
              <a:ext uri="{FF2B5EF4-FFF2-40B4-BE49-F238E27FC236}">
                <a16:creationId xmlns:a16="http://schemas.microsoft.com/office/drawing/2014/main" id="{3EE69782-DDC0-495A-AFB5-89D70F89E1C3}"/>
              </a:ext>
            </a:extLst>
          </p:cNvPr>
          <p:cNvSpPr txBox="1"/>
          <p:nvPr/>
        </p:nvSpPr>
        <p:spPr>
          <a:xfrm>
            <a:off x="495599" y="929391"/>
            <a:ext cx="5853686" cy="600164"/>
          </a:xfrm>
          <a:prstGeom prst="rect">
            <a:avLst/>
          </a:prstGeom>
          <a:noFill/>
        </p:spPr>
        <p:txBody>
          <a:bodyPr wrap="square" rtlCol="0">
            <a:spAutoFit/>
          </a:bodyPr>
          <a:lstStyle/>
          <a:p>
            <a:r>
              <a:rPr lang="ja-JP" altLang="en-US" sz="1100" b="0" i="0" dirty="0">
                <a:solidFill>
                  <a:srgbClr val="373B4B"/>
                </a:solidFill>
                <a:effectLst/>
                <a:latin typeface="Noto Sans" panose="020B0502040504020204" pitchFamily="34" charset="0"/>
              </a:rPr>
              <a:t>医療費控除を受けるには「医療費控除の明細書」の提出が必要です。この機能では「医療費控除の明細書」の作成に利用できる医療費通知データ</a:t>
            </a:r>
            <a:r>
              <a:rPr lang="en-US" altLang="ja-JP" sz="1100" b="0" i="0" dirty="0">
                <a:solidFill>
                  <a:srgbClr val="373B4B"/>
                </a:solidFill>
                <a:effectLst/>
                <a:latin typeface="Noto Sans" panose="020B0502040504020204" pitchFamily="34" charset="0"/>
              </a:rPr>
              <a:t>(XML</a:t>
            </a:r>
            <a:r>
              <a:rPr lang="ja-JP" altLang="en-US" sz="1100" b="0" i="0" dirty="0">
                <a:solidFill>
                  <a:srgbClr val="373B4B"/>
                </a:solidFill>
                <a:effectLst/>
                <a:latin typeface="Noto Sans" panose="020B0502040504020204" pitchFamily="34" charset="0"/>
              </a:rPr>
              <a:t>形式または</a:t>
            </a:r>
            <a:r>
              <a:rPr lang="en-US" altLang="ja-JP" sz="1100" b="0" i="0" dirty="0">
                <a:solidFill>
                  <a:srgbClr val="373B4B"/>
                </a:solidFill>
                <a:effectLst/>
                <a:latin typeface="Noto Sans" panose="020B0502040504020204" pitchFamily="34" charset="0"/>
              </a:rPr>
              <a:t>CSV</a:t>
            </a:r>
            <a:r>
              <a:rPr lang="ja-JP" altLang="en-US" sz="1100" b="0" i="0" dirty="0">
                <a:solidFill>
                  <a:srgbClr val="373B4B"/>
                </a:solidFill>
                <a:effectLst/>
                <a:latin typeface="Noto Sans" panose="020B0502040504020204" pitchFamily="34" charset="0"/>
              </a:rPr>
              <a:t>形式</a:t>
            </a:r>
            <a:r>
              <a:rPr lang="en-US" altLang="ja-JP" sz="1100" b="0" i="0" dirty="0">
                <a:solidFill>
                  <a:srgbClr val="373B4B"/>
                </a:solidFill>
                <a:effectLst/>
                <a:latin typeface="Noto Sans" panose="020B0502040504020204" pitchFamily="34" charset="0"/>
              </a:rPr>
              <a:t>)</a:t>
            </a:r>
            <a:r>
              <a:rPr lang="ja-JP" altLang="en-US" sz="1100" b="0" i="0" dirty="0">
                <a:solidFill>
                  <a:srgbClr val="373B4B"/>
                </a:solidFill>
                <a:effectLst/>
                <a:latin typeface="Noto Sans" panose="020B0502040504020204" pitchFamily="34" charset="0"/>
              </a:rPr>
              <a:t>のダウンロードが可能です。</a:t>
            </a:r>
            <a:endParaRPr kumimoji="1" lang="ja-JP" altLang="en-US" sz="1100" dirty="0">
              <a:latin typeface="+mn-ea"/>
            </a:endParaRPr>
          </a:p>
        </p:txBody>
      </p:sp>
      <p:pic>
        <p:nvPicPr>
          <p:cNvPr id="6" name="図 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1AB57874-F9C7-4CEF-8DD5-EDA663F0D9AA}"/>
              </a:ext>
            </a:extLst>
          </p:cNvPr>
          <p:cNvPicPr>
            <a:picLocks noChangeAspect="1"/>
          </p:cNvPicPr>
          <p:nvPr/>
        </p:nvPicPr>
        <p:blipFill>
          <a:blip r:embed="rId2" cstate="hqprint">
            <a:extLst>
              <a:ext uri="{28A0092B-C50C-407E-A947-70E740481C1C}">
                <a14:useLocalDpi xmlns:a14="http://schemas.microsoft.com/office/drawing/2010/main" val="0"/>
              </a:ext>
            </a:extLst>
          </a:blip>
          <a:srcRect b="18033"/>
          <a:stretch/>
        </p:blipFill>
        <p:spPr>
          <a:xfrm>
            <a:off x="1515842" y="1538863"/>
            <a:ext cx="3826315" cy="3870841"/>
          </a:xfrm>
          <a:prstGeom prst="rect">
            <a:avLst/>
          </a:prstGeom>
          <a:ln>
            <a:solidFill>
              <a:schemeClr val="tx1"/>
            </a:solidFill>
          </a:ln>
        </p:spPr>
      </p:pic>
      <p:sp>
        <p:nvSpPr>
          <p:cNvPr id="7" name="テキスト ボックス 6">
            <a:extLst>
              <a:ext uri="{FF2B5EF4-FFF2-40B4-BE49-F238E27FC236}">
                <a16:creationId xmlns:a16="http://schemas.microsoft.com/office/drawing/2014/main" id="{E935D958-280E-42CE-BE7E-00105C4B6F27}"/>
              </a:ext>
            </a:extLst>
          </p:cNvPr>
          <p:cNvSpPr txBox="1"/>
          <p:nvPr/>
        </p:nvSpPr>
        <p:spPr>
          <a:xfrm>
            <a:off x="357414" y="5549986"/>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dirty="0">
                <a:latin typeface="+mn-ea"/>
              </a:rPr>
              <a:t>医療費通知データ</a:t>
            </a:r>
            <a:r>
              <a:rPr kumimoji="1" lang="en-US" altLang="ja-JP" sz="1100" b="1" dirty="0">
                <a:latin typeface="+mn-ea"/>
              </a:rPr>
              <a:t>(XML)</a:t>
            </a:r>
            <a:r>
              <a:rPr kumimoji="1" lang="ja-JP" altLang="en-US" sz="1100" b="1" dirty="0">
                <a:latin typeface="+mn-ea"/>
              </a:rPr>
              <a:t>をダウンロードする</a:t>
            </a:r>
          </a:p>
        </p:txBody>
      </p:sp>
      <p:sp>
        <p:nvSpPr>
          <p:cNvPr id="8" name="テキスト ボックス 7">
            <a:extLst>
              <a:ext uri="{FF2B5EF4-FFF2-40B4-BE49-F238E27FC236}">
                <a16:creationId xmlns:a16="http://schemas.microsoft.com/office/drawing/2014/main" id="{9D01D2BE-B347-4A55-B252-6BCADE8C2C28}"/>
              </a:ext>
            </a:extLst>
          </p:cNvPr>
          <p:cNvSpPr txBox="1"/>
          <p:nvPr/>
        </p:nvSpPr>
        <p:spPr>
          <a:xfrm>
            <a:off x="357414" y="5820904"/>
            <a:ext cx="3193503" cy="261610"/>
          </a:xfrm>
          <a:prstGeom prst="rect">
            <a:avLst/>
          </a:prstGeom>
          <a:noFill/>
        </p:spPr>
        <p:txBody>
          <a:bodyPr wrap="none" rtlCol="0">
            <a:spAutoFit/>
          </a:bodyPr>
          <a:lstStyle/>
          <a:p>
            <a:r>
              <a:rPr kumimoji="1" lang="en-US" altLang="ja-JP" sz="1100" dirty="0">
                <a:solidFill>
                  <a:srgbClr val="00C4C2"/>
                </a:solidFill>
                <a:latin typeface="+mn-ea"/>
              </a:rPr>
              <a:t>(1)-1</a:t>
            </a:r>
            <a:r>
              <a:rPr kumimoji="1" lang="ja-JP" altLang="en-US" sz="1100" dirty="0">
                <a:solidFill>
                  <a:srgbClr val="00C4C2"/>
                </a:solidFill>
                <a:latin typeface="+mn-ea"/>
              </a:rPr>
              <a:t>　</a:t>
            </a:r>
            <a:r>
              <a:rPr kumimoji="1" lang="en-US" altLang="ja-JP" sz="1100" dirty="0">
                <a:solidFill>
                  <a:srgbClr val="00C4C2"/>
                </a:solidFill>
                <a:latin typeface="+mn-ea"/>
              </a:rPr>
              <a:t>TOP</a:t>
            </a:r>
            <a:r>
              <a:rPr kumimoji="1" lang="ja-JP" altLang="en-US" sz="1100" dirty="0">
                <a:solidFill>
                  <a:srgbClr val="00C4C2"/>
                </a:solidFill>
                <a:latin typeface="+mn-ea"/>
              </a:rPr>
              <a:t>画面から医療費情報画面に遷移する</a:t>
            </a:r>
            <a:endParaRPr kumimoji="1" lang="ja-JP" altLang="en-US" sz="1100" dirty="0">
              <a:solidFill>
                <a:srgbClr val="00C4C2"/>
              </a:solidFill>
            </a:endParaRPr>
          </a:p>
        </p:txBody>
      </p:sp>
      <p:sp>
        <p:nvSpPr>
          <p:cNvPr id="9" name="テキスト ボックス 8">
            <a:extLst>
              <a:ext uri="{FF2B5EF4-FFF2-40B4-BE49-F238E27FC236}">
                <a16:creationId xmlns:a16="http://schemas.microsoft.com/office/drawing/2014/main" id="{DB0C6F93-CF29-4B3E-B123-248D9A0EC63C}"/>
              </a:ext>
            </a:extLst>
          </p:cNvPr>
          <p:cNvSpPr txBox="1"/>
          <p:nvPr/>
        </p:nvSpPr>
        <p:spPr>
          <a:xfrm>
            <a:off x="410858" y="6030952"/>
            <a:ext cx="4147890" cy="1615827"/>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左メニューの「医療費情報」</a:t>
            </a:r>
            <a:r>
              <a:rPr kumimoji="1" lang="en-US" altLang="ja-JP" sz="1100" dirty="0">
                <a:solidFill>
                  <a:schemeClr val="tx1">
                    <a:lumMod val="75000"/>
                    <a:lumOff val="25000"/>
                  </a:schemeClr>
                </a:solidFill>
                <a:latin typeface="+mn-ea"/>
              </a:rPr>
              <a:t>(a)</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医療費情報画面が表示されます。</a:t>
            </a:r>
            <a:endParaRPr kumimoji="1" lang="en-US" altLang="ja-JP" sz="1100" dirty="0">
              <a:solidFill>
                <a:schemeClr val="tx1">
                  <a:lumMod val="75000"/>
                  <a:lumOff val="25000"/>
                </a:schemeClr>
              </a:solidFill>
              <a:latin typeface="+mn-ea"/>
            </a:endParaRPr>
          </a:p>
        </p:txBody>
      </p:sp>
      <p:pic>
        <p:nvPicPr>
          <p:cNvPr id="10" name="図 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353273C-BE7C-4609-806B-53D5DB27E2FB}"/>
              </a:ext>
            </a:extLst>
          </p:cNvPr>
          <p:cNvPicPr>
            <a:picLocks noChangeAspect="1"/>
          </p:cNvPicPr>
          <p:nvPr/>
        </p:nvPicPr>
        <p:blipFill>
          <a:blip r:embed="rId3" cstate="hqprint">
            <a:extLst>
              <a:ext uri="{28A0092B-C50C-407E-A947-70E740481C1C}">
                <a14:useLocalDpi xmlns:a14="http://schemas.microsoft.com/office/drawing/2010/main" val="0"/>
              </a:ext>
            </a:extLst>
          </a:blip>
          <a:srcRect b="44884"/>
          <a:stretch/>
        </p:blipFill>
        <p:spPr>
          <a:xfrm>
            <a:off x="1786363" y="6292562"/>
            <a:ext cx="3212249" cy="1064916"/>
          </a:xfrm>
          <a:prstGeom prst="rect">
            <a:avLst/>
          </a:prstGeom>
          <a:ln>
            <a:solidFill>
              <a:schemeClr val="tx1"/>
            </a:solidFill>
          </a:ln>
        </p:spPr>
      </p:pic>
      <p:sp>
        <p:nvSpPr>
          <p:cNvPr id="11" name="正方形/長方形 10">
            <a:extLst>
              <a:ext uri="{FF2B5EF4-FFF2-40B4-BE49-F238E27FC236}">
                <a16:creationId xmlns:a16="http://schemas.microsoft.com/office/drawing/2014/main" id="{16AF78E4-1438-4323-BF80-B589D9494785}"/>
              </a:ext>
            </a:extLst>
          </p:cNvPr>
          <p:cNvSpPr/>
          <p:nvPr/>
        </p:nvSpPr>
        <p:spPr>
          <a:xfrm>
            <a:off x="1786050" y="6574719"/>
            <a:ext cx="491075" cy="141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0CBC0AD-AFED-4923-B47D-4E2A28BAE694}"/>
              </a:ext>
            </a:extLst>
          </p:cNvPr>
          <p:cNvSpPr txBox="1"/>
          <p:nvPr/>
        </p:nvSpPr>
        <p:spPr>
          <a:xfrm>
            <a:off x="2189575" y="6383939"/>
            <a:ext cx="327334" cy="246221"/>
          </a:xfrm>
          <a:prstGeom prst="rect">
            <a:avLst/>
          </a:prstGeom>
          <a:noFill/>
        </p:spPr>
        <p:txBody>
          <a:bodyPr wrap="none" rtlCol="0">
            <a:spAutoFit/>
          </a:bodyPr>
          <a:lstStyle/>
          <a:p>
            <a:pPr algn="l"/>
            <a:r>
              <a:rPr kumimoji="1" lang="en-US" altLang="ja-JP" sz="1000" b="1" dirty="0">
                <a:solidFill>
                  <a:srgbClr val="FF0000"/>
                </a:solidFill>
              </a:rPr>
              <a:t>(a)</a:t>
            </a:r>
            <a:endParaRPr kumimoji="1" lang="ja-JP" altLang="en-US" sz="1000" b="1" dirty="0">
              <a:solidFill>
                <a:srgbClr val="FF0000"/>
              </a:solidFill>
            </a:endParaRPr>
          </a:p>
        </p:txBody>
      </p:sp>
      <p:pic>
        <p:nvPicPr>
          <p:cNvPr id="13" name="図 12">
            <a:extLst>
              <a:ext uri="{FF2B5EF4-FFF2-40B4-BE49-F238E27FC236}">
                <a16:creationId xmlns:a16="http://schemas.microsoft.com/office/drawing/2014/main" id="{C54DA9D5-8D5C-4C67-90D6-FBD011A7F1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01609" y="6633973"/>
            <a:ext cx="162884" cy="206182"/>
          </a:xfrm>
          <a:prstGeom prst="rect">
            <a:avLst/>
          </a:prstGeom>
        </p:spPr>
      </p:pic>
      <p:pic>
        <p:nvPicPr>
          <p:cNvPr id="14" name="図 1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6A399E2-97C6-41E2-A1D9-58C50861430E}"/>
              </a:ext>
            </a:extLst>
          </p:cNvPr>
          <p:cNvPicPr>
            <a:picLocks noChangeAspect="1"/>
          </p:cNvPicPr>
          <p:nvPr/>
        </p:nvPicPr>
        <p:blipFill>
          <a:blip r:embed="rId5" cstate="hqprint">
            <a:extLst>
              <a:ext uri="{28A0092B-C50C-407E-A947-70E740481C1C}">
                <a14:useLocalDpi xmlns:a14="http://schemas.microsoft.com/office/drawing/2010/main" val="0"/>
              </a:ext>
            </a:extLst>
          </a:blip>
          <a:srcRect t="-225" b="30240"/>
          <a:stretch/>
        </p:blipFill>
        <p:spPr>
          <a:xfrm>
            <a:off x="1786050" y="7646779"/>
            <a:ext cx="3210008" cy="1716059"/>
          </a:xfrm>
          <a:prstGeom prst="rect">
            <a:avLst/>
          </a:prstGeom>
          <a:ln>
            <a:solidFill>
              <a:schemeClr val="tx1"/>
            </a:solidFill>
          </a:ln>
        </p:spPr>
      </p:pic>
    </p:spTree>
    <p:extLst>
      <p:ext uri="{BB962C8B-B14F-4D97-AF65-F5344CB8AC3E}">
        <p14:creationId xmlns:p14="http://schemas.microsoft.com/office/powerpoint/2010/main" val="4051412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962BB56-6B72-4769-BAF5-AA282C89BDA2}"/>
              </a:ext>
            </a:extLst>
          </p:cNvPr>
          <p:cNvSpPr>
            <a:spLocks noGrp="1"/>
          </p:cNvSpPr>
          <p:nvPr>
            <p:ph type="sldNum" sz="quarter" idx="4"/>
          </p:nvPr>
        </p:nvSpPr>
        <p:spPr/>
        <p:txBody>
          <a:bodyPr/>
          <a:lstStyle/>
          <a:p>
            <a:fld id="{A0BB1BDA-CE3E-4D53-A06F-2FBA10AB65BB}" type="slidenum">
              <a:rPr kumimoji="1" lang="ja-JP" altLang="en-US" smtClean="0"/>
              <a:pPr/>
              <a:t>46</a:t>
            </a:fld>
            <a:endParaRPr kumimoji="1" lang="ja-JP" altLang="en-US" dirty="0"/>
          </a:p>
        </p:txBody>
      </p:sp>
      <p:sp>
        <p:nvSpPr>
          <p:cNvPr id="3" name="テキスト ボックス 2">
            <a:extLst>
              <a:ext uri="{FF2B5EF4-FFF2-40B4-BE49-F238E27FC236}">
                <a16:creationId xmlns:a16="http://schemas.microsoft.com/office/drawing/2014/main" id="{41D8E7C0-8513-4B33-922D-615720C70C9C}"/>
              </a:ext>
            </a:extLst>
          </p:cNvPr>
          <p:cNvSpPr txBox="1"/>
          <p:nvPr/>
        </p:nvSpPr>
        <p:spPr>
          <a:xfrm>
            <a:off x="357414" y="309909"/>
            <a:ext cx="3466013" cy="261610"/>
          </a:xfrm>
          <a:prstGeom prst="rect">
            <a:avLst/>
          </a:prstGeom>
          <a:noFill/>
        </p:spPr>
        <p:txBody>
          <a:bodyPr wrap="none" rtlCol="0">
            <a:spAutoFit/>
          </a:bodyPr>
          <a:lstStyle/>
          <a:p>
            <a:r>
              <a:rPr kumimoji="1" lang="en-US" altLang="ja-JP" sz="1100" dirty="0">
                <a:solidFill>
                  <a:srgbClr val="00C4C2"/>
                </a:solidFill>
                <a:latin typeface="+mn-ea"/>
              </a:rPr>
              <a:t>(1)-2</a:t>
            </a:r>
            <a:r>
              <a:rPr kumimoji="1" lang="ja-JP" altLang="en-US" sz="1100" dirty="0">
                <a:solidFill>
                  <a:srgbClr val="00C4C2"/>
                </a:solidFill>
                <a:latin typeface="+mn-ea"/>
              </a:rPr>
              <a:t>　医療費通知データ</a:t>
            </a:r>
            <a:r>
              <a:rPr kumimoji="1" lang="en-US" altLang="ja-JP" sz="1100" dirty="0">
                <a:solidFill>
                  <a:srgbClr val="00C4C2"/>
                </a:solidFill>
                <a:latin typeface="+mn-ea"/>
              </a:rPr>
              <a:t>(XML)</a:t>
            </a:r>
            <a:r>
              <a:rPr kumimoji="1" lang="ja-JP" altLang="en-US" sz="1100" dirty="0">
                <a:solidFill>
                  <a:srgbClr val="00C4C2"/>
                </a:solidFill>
                <a:latin typeface="+mn-ea"/>
              </a:rPr>
              <a:t>をダウンロードする</a:t>
            </a:r>
            <a:endParaRPr kumimoji="1" lang="ja-JP" altLang="en-US" sz="1100" dirty="0">
              <a:solidFill>
                <a:srgbClr val="00C4C2"/>
              </a:solidFill>
            </a:endParaRPr>
          </a:p>
        </p:txBody>
      </p:sp>
      <p:sp>
        <p:nvSpPr>
          <p:cNvPr id="4" name="テキスト ボックス 3">
            <a:extLst>
              <a:ext uri="{FF2B5EF4-FFF2-40B4-BE49-F238E27FC236}">
                <a16:creationId xmlns:a16="http://schemas.microsoft.com/office/drawing/2014/main" id="{75298EC0-5DC6-40C9-B201-10C50569E03D}"/>
              </a:ext>
            </a:extLst>
          </p:cNvPr>
          <p:cNvSpPr txBox="1"/>
          <p:nvPr/>
        </p:nvSpPr>
        <p:spPr>
          <a:xfrm>
            <a:off x="389704" y="571519"/>
            <a:ext cx="6011096" cy="3816429"/>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医療費情報画面の「医療費控除申告用データを取得する」</a:t>
            </a:r>
            <a:r>
              <a:rPr kumimoji="1" lang="en-US" altLang="ja-JP" sz="1100" dirty="0">
                <a:solidFill>
                  <a:schemeClr val="tx1">
                    <a:lumMod val="75000"/>
                    <a:lumOff val="25000"/>
                  </a:schemeClr>
                </a:solidFill>
                <a:latin typeface="+mn-ea"/>
              </a:rPr>
              <a:t>(b)</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医療費控除申告データ</a:t>
            </a:r>
            <a:r>
              <a:rPr kumimoji="1" lang="en-US" altLang="ja-JP" sz="1100" dirty="0">
                <a:solidFill>
                  <a:schemeClr val="tx1">
                    <a:lumMod val="75000"/>
                    <a:lumOff val="25000"/>
                  </a:schemeClr>
                </a:solidFill>
                <a:latin typeface="+mn-ea"/>
              </a:rPr>
              <a:t>(XML)</a:t>
            </a:r>
            <a:r>
              <a:rPr kumimoji="1" lang="ja-JP" altLang="en-US" sz="1100" dirty="0">
                <a:solidFill>
                  <a:schemeClr val="tx1">
                    <a:lumMod val="75000"/>
                    <a:lumOff val="25000"/>
                  </a:schemeClr>
                </a:solidFill>
                <a:latin typeface="+mn-ea"/>
              </a:rPr>
              <a:t>ダウンロード用画面が表示されます。「</a:t>
            </a:r>
            <a:r>
              <a:rPr kumimoji="1" lang="en-US" altLang="ja-JP" sz="1100" dirty="0">
                <a:solidFill>
                  <a:schemeClr val="tx1">
                    <a:lumMod val="75000"/>
                    <a:lumOff val="25000"/>
                  </a:schemeClr>
                </a:solidFill>
                <a:latin typeface="+mn-ea"/>
              </a:rPr>
              <a:t>XML</a:t>
            </a:r>
            <a:r>
              <a:rPr kumimoji="1" lang="ja-JP" altLang="en-US" sz="1100" dirty="0">
                <a:solidFill>
                  <a:schemeClr val="tx1">
                    <a:lumMod val="75000"/>
                    <a:lumOff val="25000"/>
                  </a:schemeClr>
                </a:solidFill>
                <a:latin typeface="+mn-ea"/>
              </a:rPr>
              <a:t>データをダウンロードする」</a:t>
            </a:r>
            <a:r>
              <a:rPr kumimoji="1" lang="en-US" altLang="ja-JP" sz="1100" dirty="0">
                <a:solidFill>
                  <a:schemeClr val="tx1">
                    <a:lumMod val="75000"/>
                    <a:lumOff val="25000"/>
                  </a:schemeClr>
                </a:solidFill>
                <a:latin typeface="+mn-ea"/>
              </a:rPr>
              <a:t>(c)</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発行対象年を選択して「表示」</a:t>
            </a:r>
            <a:r>
              <a:rPr kumimoji="1" lang="en-US" altLang="ja-JP" sz="1100" dirty="0">
                <a:solidFill>
                  <a:schemeClr val="tx1">
                    <a:lumMod val="75000"/>
                    <a:lumOff val="25000"/>
                  </a:schemeClr>
                </a:solidFill>
                <a:latin typeface="+mn-ea"/>
              </a:rPr>
              <a:t>(d)</a:t>
            </a:r>
            <a:r>
              <a:rPr kumimoji="1" lang="ja-JP" altLang="en-US" sz="1100" dirty="0">
                <a:solidFill>
                  <a:schemeClr val="tx1">
                    <a:lumMod val="75000"/>
                    <a:lumOff val="25000"/>
                  </a:schemeClr>
                </a:solidFill>
                <a:latin typeface="+mn-ea"/>
              </a:rPr>
              <a:t>をクリックすると、該当年の医療費明細が表示されます。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a:t>
            </a:r>
            <a:r>
              <a:rPr kumimoji="1" lang="en-US" altLang="ja-JP" sz="1100" dirty="0">
                <a:solidFill>
                  <a:schemeClr val="tx1">
                    <a:lumMod val="75000"/>
                    <a:lumOff val="25000"/>
                  </a:schemeClr>
                </a:solidFill>
                <a:latin typeface="+mn-ea"/>
              </a:rPr>
              <a:t>XML</a:t>
            </a:r>
            <a:r>
              <a:rPr kumimoji="1" lang="ja-JP" altLang="en-US" sz="1100" dirty="0">
                <a:solidFill>
                  <a:schemeClr val="tx1">
                    <a:lumMod val="75000"/>
                    <a:lumOff val="25000"/>
                  </a:schemeClr>
                </a:solidFill>
                <a:latin typeface="+mn-ea"/>
              </a:rPr>
              <a:t>データダウンロード」</a:t>
            </a:r>
            <a:r>
              <a:rPr kumimoji="1" lang="en-US" altLang="ja-JP" sz="1100" dirty="0">
                <a:solidFill>
                  <a:schemeClr val="tx1">
                    <a:lumMod val="75000"/>
                    <a:lumOff val="25000"/>
                  </a:schemeClr>
                </a:solidFill>
                <a:latin typeface="+mn-ea"/>
              </a:rPr>
              <a:t>(e)</a:t>
            </a:r>
            <a:r>
              <a:rPr kumimoji="1" lang="ja-JP" altLang="en-US" sz="1100" dirty="0">
                <a:solidFill>
                  <a:schemeClr val="tx1">
                    <a:lumMod val="75000"/>
                    <a:lumOff val="25000"/>
                  </a:schemeClr>
                </a:solidFill>
                <a:latin typeface="+mn-ea"/>
              </a:rPr>
              <a:t>をクリックすると、医療費控除申告用の医療費通知データ</a:t>
            </a:r>
            <a:r>
              <a:rPr kumimoji="1" lang="en-US" altLang="ja-JP" sz="1100" dirty="0">
                <a:solidFill>
                  <a:schemeClr val="tx1">
                    <a:lumMod val="75000"/>
                    <a:lumOff val="25000"/>
                  </a:schemeClr>
                </a:solidFill>
                <a:latin typeface="+mn-ea"/>
              </a:rPr>
              <a:t>(XML)</a:t>
            </a:r>
            <a:r>
              <a:rPr kumimoji="1" lang="ja-JP" altLang="en-US" sz="1100" dirty="0">
                <a:solidFill>
                  <a:schemeClr val="tx1">
                    <a:lumMod val="75000"/>
                    <a:lumOff val="25000"/>
                  </a:schemeClr>
                </a:solidFill>
                <a:latin typeface="+mn-ea"/>
              </a:rPr>
              <a:t>がダウンロードされます。</a:t>
            </a:r>
            <a:endParaRPr kumimoji="1" lang="en-US" altLang="ja-JP" sz="1100" dirty="0">
              <a:solidFill>
                <a:schemeClr val="tx1">
                  <a:lumMod val="75000"/>
                  <a:lumOff val="25000"/>
                </a:schemeClr>
              </a:solidFill>
              <a:latin typeface="+mn-ea"/>
            </a:endParaRPr>
          </a:p>
        </p:txBody>
      </p:sp>
      <p:pic>
        <p:nvPicPr>
          <p:cNvPr id="5" name="図 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E56034FD-70A1-4738-BE07-B11A18815F62}"/>
              </a:ext>
            </a:extLst>
          </p:cNvPr>
          <p:cNvPicPr>
            <a:picLocks noChangeAspect="1"/>
          </p:cNvPicPr>
          <p:nvPr/>
        </p:nvPicPr>
        <p:blipFill>
          <a:blip r:embed="rId2" cstate="hqprint">
            <a:extLst>
              <a:ext uri="{28A0092B-C50C-407E-A947-70E740481C1C}">
                <a14:useLocalDpi xmlns:a14="http://schemas.microsoft.com/office/drawing/2010/main" val="0"/>
              </a:ext>
            </a:extLst>
          </a:blip>
          <a:srcRect l="25686" t="17552" r="8820" b="61708"/>
          <a:stretch/>
        </p:blipFill>
        <p:spPr>
          <a:xfrm>
            <a:off x="2310532" y="911589"/>
            <a:ext cx="2236936" cy="541106"/>
          </a:xfrm>
          <a:prstGeom prst="rect">
            <a:avLst/>
          </a:prstGeom>
          <a:ln>
            <a:solidFill>
              <a:schemeClr val="tx1"/>
            </a:solidFill>
          </a:ln>
        </p:spPr>
      </p:pic>
      <p:sp>
        <p:nvSpPr>
          <p:cNvPr id="6" name="テキスト ボックス 5">
            <a:extLst>
              <a:ext uri="{FF2B5EF4-FFF2-40B4-BE49-F238E27FC236}">
                <a16:creationId xmlns:a16="http://schemas.microsoft.com/office/drawing/2014/main" id="{75A795E4-A4B7-4538-B75F-5DD3F6A42641}"/>
              </a:ext>
            </a:extLst>
          </p:cNvPr>
          <p:cNvSpPr txBox="1"/>
          <p:nvPr/>
        </p:nvSpPr>
        <p:spPr>
          <a:xfrm>
            <a:off x="2727990" y="1148154"/>
            <a:ext cx="333746" cy="246221"/>
          </a:xfrm>
          <a:prstGeom prst="rect">
            <a:avLst/>
          </a:prstGeom>
          <a:noFill/>
        </p:spPr>
        <p:txBody>
          <a:bodyPr wrap="none" rtlCol="0">
            <a:spAutoFit/>
          </a:bodyPr>
          <a:lstStyle/>
          <a:p>
            <a:pPr algn="l"/>
            <a:r>
              <a:rPr kumimoji="1" lang="en-US" altLang="ja-JP" sz="1000" b="1" dirty="0">
                <a:solidFill>
                  <a:srgbClr val="FF0000"/>
                </a:solidFill>
              </a:rPr>
              <a:t>(b)</a:t>
            </a:r>
            <a:endParaRPr kumimoji="1" lang="ja-JP" altLang="en-US" sz="1000" b="1" dirty="0">
              <a:solidFill>
                <a:srgbClr val="FF0000"/>
              </a:solidFill>
            </a:endParaRPr>
          </a:p>
        </p:txBody>
      </p:sp>
      <p:sp>
        <p:nvSpPr>
          <p:cNvPr id="7" name="正方形/長方形 6">
            <a:extLst>
              <a:ext uri="{FF2B5EF4-FFF2-40B4-BE49-F238E27FC236}">
                <a16:creationId xmlns:a16="http://schemas.microsoft.com/office/drawing/2014/main" id="{A382CB94-A868-414A-85F3-8E5163876A3B}"/>
              </a:ext>
            </a:extLst>
          </p:cNvPr>
          <p:cNvSpPr/>
          <p:nvPr/>
        </p:nvSpPr>
        <p:spPr>
          <a:xfrm>
            <a:off x="3034461" y="1271265"/>
            <a:ext cx="806682" cy="1316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210ED93E-4BDD-4A04-BD81-9808A5BC54B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06184" y="1338434"/>
            <a:ext cx="162884" cy="206182"/>
          </a:xfrm>
          <a:prstGeom prst="rect">
            <a:avLst/>
          </a:prstGeom>
        </p:spPr>
      </p:pic>
      <p:pic>
        <p:nvPicPr>
          <p:cNvPr id="9" name="図 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EA3E4E9-65A3-4CBA-A1A0-646C1F723C33}"/>
              </a:ext>
            </a:extLst>
          </p:cNvPr>
          <p:cNvPicPr>
            <a:picLocks noChangeAspect="1"/>
          </p:cNvPicPr>
          <p:nvPr/>
        </p:nvPicPr>
        <p:blipFill>
          <a:blip r:embed="rId4" cstate="hqprint">
            <a:extLst>
              <a:ext uri="{28A0092B-C50C-407E-A947-70E740481C1C}">
                <a14:useLocalDpi xmlns:a14="http://schemas.microsoft.com/office/drawing/2010/main" val="0"/>
              </a:ext>
            </a:extLst>
          </a:blip>
          <a:srcRect l="31765" t="13456" r="15268" b="38448"/>
          <a:stretch/>
        </p:blipFill>
        <p:spPr>
          <a:xfrm>
            <a:off x="2271095" y="2036113"/>
            <a:ext cx="2242786" cy="1254782"/>
          </a:xfrm>
          <a:prstGeom prst="rect">
            <a:avLst/>
          </a:prstGeom>
          <a:ln>
            <a:solidFill>
              <a:schemeClr val="tx1"/>
            </a:solidFill>
          </a:ln>
        </p:spPr>
      </p:pic>
      <p:sp>
        <p:nvSpPr>
          <p:cNvPr id="10" name="テキスト ボックス 9">
            <a:extLst>
              <a:ext uri="{FF2B5EF4-FFF2-40B4-BE49-F238E27FC236}">
                <a16:creationId xmlns:a16="http://schemas.microsoft.com/office/drawing/2014/main" id="{5EA2A839-4E7A-41A5-BC12-C188C47E8ED6}"/>
              </a:ext>
            </a:extLst>
          </p:cNvPr>
          <p:cNvSpPr txBox="1"/>
          <p:nvPr/>
        </p:nvSpPr>
        <p:spPr>
          <a:xfrm>
            <a:off x="2215760" y="2509412"/>
            <a:ext cx="328042" cy="246221"/>
          </a:xfrm>
          <a:prstGeom prst="rect">
            <a:avLst/>
          </a:prstGeom>
          <a:noFill/>
        </p:spPr>
        <p:txBody>
          <a:bodyPr wrap="square" rtlCol="0">
            <a:spAutoFit/>
          </a:bodyPr>
          <a:lstStyle/>
          <a:p>
            <a:pPr algn="l"/>
            <a:r>
              <a:rPr kumimoji="1" lang="en-US" altLang="ja-JP" sz="1000" b="1" dirty="0">
                <a:solidFill>
                  <a:srgbClr val="FF0000"/>
                </a:solidFill>
              </a:rPr>
              <a:t>(c)</a:t>
            </a:r>
            <a:endParaRPr kumimoji="1" lang="ja-JP" altLang="en-US" sz="1000" b="1" dirty="0">
              <a:solidFill>
                <a:srgbClr val="FF0000"/>
              </a:solidFill>
            </a:endParaRPr>
          </a:p>
        </p:txBody>
      </p:sp>
      <p:sp>
        <p:nvSpPr>
          <p:cNvPr id="11" name="正方形/長方形 10">
            <a:extLst>
              <a:ext uri="{FF2B5EF4-FFF2-40B4-BE49-F238E27FC236}">
                <a16:creationId xmlns:a16="http://schemas.microsoft.com/office/drawing/2014/main" id="{E844421C-48FD-4D1D-B971-78F5A0F3D2D0}"/>
              </a:ext>
            </a:extLst>
          </p:cNvPr>
          <p:cNvSpPr/>
          <p:nvPr/>
        </p:nvSpPr>
        <p:spPr>
          <a:xfrm>
            <a:off x="2479884" y="2654665"/>
            <a:ext cx="1842154" cy="1952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4AE8F1C9-5331-488D-BA10-A418DE9990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50161" y="2797794"/>
            <a:ext cx="162884" cy="206182"/>
          </a:xfrm>
          <a:prstGeom prst="rect">
            <a:avLst/>
          </a:prstGeom>
        </p:spPr>
      </p:pic>
      <p:pic>
        <p:nvPicPr>
          <p:cNvPr id="13" name="図 1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951A8F2-EFE5-4A40-9EC5-46D7D4F94EFB}"/>
              </a:ext>
            </a:extLst>
          </p:cNvPr>
          <p:cNvPicPr>
            <a:picLocks noChangeAspect="1"/>
          </p:cNvPicPr>
          <p:nvPr/>
        </p:nvPicPr>
        <p:blipFill>
          <a:blip r:embed="rId5">
            <a:extLst>
              <a:ext uri="{28A0092B-C50C-407E-A947-70E740481C1C}">
                <a14:useLocalDpi xmlns:a14="http://schemas.microsoft.com/office/drawing/2010/main" val="0"/>
              </a:ext>
            </a:extLst>
          </a:blip>
          <a:srcRect l="23823" t="6351" r="7352" b="19875"/>
          <a:stretch/>
        </p:blipFill>
        <p:spPr>
          <a:xfrm>
            <a:off x="1781530" y="4455117"/>
            <a:ext cx="3221916" cy="4262493"/>
          </a:xfrm>
          <a:prstGeom prst="rect">
            <a:avLst/>
          </a:prstGeom>
          <a:ln>
            <a:solidFill>
              <a:schemeClr val="tx1"/>
            </a:solidFill>
          </a:ln>
        </p:spPr>
      </p:pic>
      <p:sp>
        <p:nvSpPr>
          <p:cNvPr id="14" name="正方形/長方形 13">
            <a:extLst>
              <a:ext uri="{FF2B5EF4-FFF2-40B4-BE49-F238E27FC236}">
                <a16:creationId xmlns:a16="http://schemas.microsoft.com/office/drawing/2014/main" id="{FB5AE342-D750-45BE-B7FA-5C46000FAF66}"/>
              </a:ext>
            </a:extLst>
          </p:cNvPr>
          <p:cNvSpPr/>
          <p:nvPr/>
        </p:nvSpPr>
        <p:spPr>
          <a:xfrm>
            <a:off x="3036589" y="5138994"/>
            <a:ext cx="339006" cy="1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753421D3-B35A-41F3-8DBF-15241B00838F}"/>
              </a:ext>
            </a:extLst>
          </p:cNvPr>
          <p:cNvSpPr txBox="1"/>
          <p:nvPr/>
        </p:nvSpPr>
        <p:spPr>
          <a:xfrm>
            <a:off x="2818434" y="4952027"/>
            <a:ext cx="333746" cy="246221"/>
          </a:xfrm>
          <a:prstGeom prst="rect">
            <a:avLst/>
          </a:prstGeom>
          <a:noFill/>
        </p:spPr>
        <p:txBody>
          <a:bodyPr wrap="none" rtlCol="0">
            <a:spAutoFit/>
          </a:bodyPr>
          <a:lstStyle/>
          <a:p>
            <a:pPr algn="l"/>
            <a:r>
              <a:rPr kumimoji="1" lang="en-US" altLang="ja-JP" sz="1000" b="1" dirty="0">
                <a:solidFill>
                  <a:srgbClr val="FF0000"/>
                </a:solidFill>
              </a:rPr>
              <a:t>(d)</a:t>
            </a:r>
            <a:endParaRPr kumimoji="1" lang="ja-JP" altLang="en-US" sz="1000" b="1" dirty="0">
              <a:solidFill>
                <a:srgbClr val="FF0000"/>
              </a:solidFill>
            </a:endParaRPr>
          </a:p>
        </p:txBody>
      </p:sp>
      <p:pic>
        <p:nvPicPr>
          <p:cNvPr id="16" name="図 15">
            <a:extLst>
              <a:ext uri="{FF2B5EF4-FFF2-40B4-BE49-F238E27FC236}">
                <a16:creationId xmlns:a16="http://schemas.microsoft.com/office/drawing/2014/main" id="{3D1008FE-8427-4643-96BB-72A19CA5B9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12710" y="5198248"/>
            <a:ext cx="162884" cy="206182"/>
          </a:xfrm>
          <a:prstGeom prst="rect">
            <a:avLst/>
          </a:prstGeom>
        </p:spPr>
      </p:pic>
      <p:sp>
        <p:nvSpPr>
          <p:cNvPr id="17" name="正方形/長方形 16">
            <a:extLst>
              <a:ext uri="{FF2B5EF4-FFF2-40B4-BE49-F238E27FC236}">
                <a16:creationId xmlns:a16="http://schemas.microsoft.com/office/drawing/2014/main" id="{69425A2A-CFC7-4BC4-8FED-2523DFFD7E0E}"/>
              </a:ext>
            </a:extLst>
          </p:cNvPr>
          <p:cNvSpPr/>
          <p:nvPr/>
        </p:nvSpPr>
        <p:spPr>
          <a:xfrm>
            <a:off x="2836621" y="8362277"/>
            <a:ext cx="1110537" cy="1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DF72463-998F-490D-94EF-6E2B2E8DF381}"/>
              </a:ext>
            </a:extLst>
          </p:cNvPr>
          <p:cNvSpPr txBox="1"/>
          <p:nvPr/>
        </p:nvSpPr>
        <p:spPr>
          <a:xfrm>
            <a:off x="2575598" y="8243973"/>
            <a:ext cx="328936" cy="246221"/>
          </a:xfrm>
          <a:prstGeom prst="rect">
            <a:avLst/>
          </a:prstGeom>
          <a:noFill/>
        </p:spPr>
        <p:txBody>
          <a:bodyPr wrap="none" rtlCol="0">
            <a:spAutoFit/>
          </a:bodyPr>
          <a:lstStyle/>
          <a:p>
            <a:pPr algn="l"/>
            <a:r>
              <a:rPr kumimoji="1" lang="en-US" altLang="ja-JP" sz="1000" b="1" dirty="0">
                <a:solidFill>
                  <a:srgbClr val="FF0000"/>
                </a:solidFill>
              </a:rPr>
              <a:t>(e)</a:t>
            </a:r>
            <a:endParaRPr kumimoji="1" lang="ja-JP" altLang="en-US" sz="1000" b="1" dirty="0">
              <a:solidFill>
                <a:srgbClr val="FF0000"/>
              </a:solidFill>
            </a:endParaRPr>
          </a:p>
        </p:txBody>
      </p:sp>
      <p:pic>
        <p:nvPicPr>
          <p:cNvPr id="19" name="図 18">
            <a:extLst>
              <a:ext uri="{FF2B5EF4-FFF2-40B4-BE49-F238E27FC236}">
                <a16:creationId xmlns:a16="http://schemas.microsoft.com/office/drawing/2014/main" id="{C895450D-D879-4FB1-A13A-8BCCC7A7A8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30403" y="8448795"/>
            <a:ext cx="162884" cy="206182"/>
          </a:xfrm>
          <a:prstGeom prst="rect">
            <a:avLst/>
          </a:prstGeom>
        </p:spPr>
      </p:pic>
    </p:spTree>
    <p:extLst>
      <p:ext uri="{BB962C8B-B14F-4D97-AF65-F5344CB8AC3E}">
        <p14:creationId xmlns:p14="http://schemas.microsoft.com/office/powerpoint/2010/main" val="2104199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962BB56-6B72-4769-BAF5-AA282C89BDA2}"/>
              </a:ext>
            </a:extLst>
          </p:cNvPr>
          <p:cNvSpPr>
            <a:spLocks noGrp="1"/>
          </p:cNvSpPr>
          <p:nvPr>
            <p:ph type="sldNum" sz="quarter" idx="4"/>
          </p:nvPr>
        </p:nvSpPr>
        <p:spPr/>
        <p:txBody>
          <a:bodyPr/>
          <a:lstStyle/>
          <a:p>
            <a:fld id="{A0BB1BDA-CE3E-4D53-A06F-2FBA10AB65BB}" type="slidenum">
              <a:rPr kumimoji="1" lang="ja-JP" altLang="en-US" smtClean="0"/>
              <a:pPr/>
              <a:t>47</a:t>
            </a:fld>
            <a:endParaRPr kumimoji="1" lang="ja-JP" altLang="en-US" dirty="0"/>
          </a:p>
        </p:txBody>
      </p:sp>
      <p:sp>
        <p:nvSpPr>
          <p:cNvPr id="3" name="テキスト ボックス 2">
            <a:extLst>
              <a:ext uri="{FF2B5EF4-FFF2-40B4-BE49-F238E27FC236}">
                <a16:creationId xmlns:a16="http://schemas.microsoft.com/office/drawing/2014/main" id="{EF02481B-E748-441A-A65F-6EB2910A2CBB}"/>
              </a:ext>
            </a:extLst>
          </p:cNvPr>
          <p:cNvSpPr txBox="1"/>
          <p:nvPr/>
        </p:nvSpPr>
        <p:spPr>
          <a:xfrm>
            <a:off x="357414" y="355133"/>
            <a:ext cx="5895177" cy="261610"/>
          </a:xfrm>
          <a:prstGeom prst="rect">
            <a:avLst/>
          </a:prstGeom>
          <a:noFill/>
        </p:spPr>
        <p:txBody>
          <a:bodyPr wrap="square" rtlCol="0">
            <a:spAutoFit/>
          </a:bodyPr>
          <a:lstStyle/>
          <a:p>
            <a:r>
              <a:rPr kumimoji="1" lang="en-US" altLang="ja-JP" sz="1100" b="1" dirty="0">
                <a:latin typeface="+mn-ea"/>
              </a:rPr>
              <a:t>(2)</a:t>
            </a:r>
            <a:r>
              <a:rPr kumimoji="1" lang="ja-JP" altLang="en-US" sz="1100" b="1" dirty="0">
                <a:latin typeface="+mn-ea"/>
              </a:rPr>
              <a:t>医療費通知データ</a:t>
            </a:r>
            <a:r>
              <a:rPr kumimoji="1" lang="en-US" altLang="ja-JP" sz="1100" b="1" dirty="0">
                <a:latin typeface="+mn-ea"/>
              </a:rPr>
              <a:t>(CSV)</a:t>
            </a:r>
            <a:r>
              <a:rPr kumimoji="1" lang="ja-JP" altLang="en-US" sz="1100" b="1" dirty="0">
                <a:latin typeface="+mn-ea"/>
              </a:rPr>
              <a:t>をダウンロードする</a:t>
            </a:r>
          </a:p>
        </p:txBody>
      </p:sp>
      <p:sp>
        <p:nvSpPr>
          <p:cNvPr id="4" name="テキスト ボックス 3">
            <a:extLst>
              <a:ext uri="{FF2B5EF4-FFF2-40B4-BE49-F238E27FC236}">
                <a16:creationId xmlns:a16="http://schemas.microsoft.com/office/drawing/2014/main" id="{82A399CB-07D7-48FE-AF76-5CF528B40C51}"/>
              </a:ext>
            </a:extLst>
          </p:cNvPr>
          <p:cNvSpPr txBox="1"/>
          <p:nvPr/>
        </p:nvSpPr>
        <p:spPr>
          <a:xfrm>
            <a:off x="357414" y="626051"/>
            <a:ext cx="3193503" cy="261610"/>
          </a:xfrm>
          <a:prstGeom prst="rect">
            <a:avLst/>
          </a:prstGeom>
          <a:noFill/>
        </p:spPr>
        <p:txBody>
          <a:bodyPr wrap="none" rtlCol="0">
            <a:spAutoFit/>
          </a:bodyPr>
          <a:lstStyle/>
          <a:p>
            <a:r>
              <a:rPr kumimoji="1" lang="en-US" altLang="ja-JP" sz="1100" dirty="0">
                <a:solidFill>
                  <a:srgbClr val="00C4C2"/>
                </a:solidFill>
                <a:latin typeface="+mn-ea"/>
              </a:rPr>
              <a:t>(2)-1</a:t>
            </a:r>
            <a:r>
              <a:rPr kumimoji="1" lang="ja-JP" altLang="en-US" sz="1100" dirty="0">
                <a:solidFill>
                  <a:srgbClr val="00C4C2"/>
                </a:solidFill>
                <a:latin typeface="+mn-ea"/>
              </a:rPr>
              <a:t>　</a:t>
            </a:r>
            <a:r>
              <a:rPr kumimoji="1" lang="en-US" altLang="ja-JP" sz="1100" dirty="0">
                <a:solidFill>
                  <a:srgbClr val="00C4C2"/>
                </a:solidFill>
                <a:latin typeface="+mn-ea"/>
              </a:rPr>
              <a:t>TOP</a:t>
            </a:r>
            <a:r>
              <a:rPr kumimoji="1" lang="ja-JP" altLang="en-US" sz="1100" dirty="0">
                <a:solidFill>
                  <a:srgbClr val="00C4C2"/>
                </a:solidFill>
                <a:latin typeface="+mn-ea"/>
              </a:rPr>
              <a:t>画面から医療費情報画面に遷移する</a:t>
            </a:r>
            <a:endParaRPr kumimoji="1" lang="ja-JP" altLang="en-US" sz="1100" dirty="0">
              <a:solidFill>
                <a:srgbClr val="00C4C2"/>
              </a:solidFill>
            </a:endParaRPr>
          </a:p>
        </p:txBody>
      </p:sp>
      <p:sp>
        <p:nvSpPr>
          <p:cNvPr id="5" name="テキスト ボックス 4">
            <a:extLst>
              <a:ext uri="{FF2B5EF4-FFF2-40B4-BE49-F238E27FC236}">
                <a16:creationId xmlns:a16="http://schemas.microsoft.com/office/drawing/2014/main" id="{1B09F3E7-132F-48CC-A041-A8EDF753460D}"/>
              </a:ext>
            </a:extLst>
          </p:cNvPr>
          <p:cNvSpPr txBox="1"/>
          <p:nvPr/>
        </p:nvSpPr>
        <p:spPr>
          <a:xfrm>
            <a:off x="410858" y="896969"/>
            <a:ext cx="4147890" cy="1615827"/>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左メニューの「医療費情報」</a:t>
            </a:r>
            <a:r>
              <a:rPr kumimoji="1" lang="en-US" altLang="ja-JP" sz="1100" dirty="0">
                <a:solidFill>
                  <a:schemeClr val="tx1">
                    <a:lumMod val="75000"/>
                    <a:lumOff val="25000"/>
                  </a:schemeClr>
                </a:solidFill>
                <a:latin typeface="+mn-ea"/>
              </a:rPr>
              <a:t>(a)</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医療費情報画面が表示されます。</a:t>
            </a:r>
            <a:endParaRPr kumimoji="1" lang="en-US" altLang="ja-JP" sz="1100" dirty="0">
              <a:solidFill>
                <a:schemeClr val="tx1">
                  <a:lumMod val="75000"/>
                  <a:lumOff val="25000"/>
                </a:schemeClr>
              </a:solidFill>
              <a:latin typeface="+mn-ea"/>
            </a:endParaRPr>
          </a:p>
        </p:txBody>
      </p:sp>
      <p:pic>
        <p:nvPicPr>
          <p:cNvPr id="6" name="図 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18278868-E365-4141-AADB-A8820441C181}"/>
              </a:ext>
            </a:extLst>
          </p:cNvPr>
          <p:cNvPicPr>
            <a:picLocks noChangeAspect="1"/>
          </p:cNvPicPr>
          <p:nvPr/>
        </p:nvPicPr>
        <p:blipFill>
          <a:blip r:embed="rId2" cstate="hqprint">
            <a:extLst>
              <a:ext uri="{28A0092B-C50C-407E-A947-70E740481C1C}">
                <a14:useLocalDpi xmlns:a14="http://schemas.microsoft.com/office/drawing/2010/main" val="0"/>
              </a:ext>
            </a:extLst>
          </a:blip>
          <a:srcRect b="44884"/>
          <a:stretch/>
        </p:blipFill>
        <p:spPr>
          <a:xfrm>
            <a:off x="1786363" y="1141383"/>
            <a:ext cx="3212249" cy="1064916"/>
          </a:xfrm>
          <a:prstGeom prst="rect">
            <a:avLst/>
          </a:prstGeom>
          <a:ln>
            <a:solidFill>
              <a:schemeClr val="tx1"/>
            </a:solidFill>
          </a:ln>
        </p:spPr>
      </p:pic>
      <p:sp>
        <p:nvSpPr>
          <p:cNvPr id="7" name="正方形/長方形 6">
            <a:extLst>
              <a:ext uri="{FF2B5EF4-FFF2-40B4-BE49-F238E27FC236}">
                <a16:creationId xmlns:a16="http://schemas.microsoft.com/office/drawing/2014/main" id="{07F6E3B0-B3FF-4784-9030-DDA1F3FA58EA}"/>
              </a:ext>
            </a:extLst>
          </p:cNvPr>
          <p:cNvSpPr/>
          <p:nvPr/>
        </p:nvSpPr>
        <p:spPr>
          <a:xfrm>
            <a:off x="1786050" y="1423540"/>
            <a:ext cx="491075" cy="141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C066343-639C-4548-89A2-000FBF0F527F}"/>
              </a:ext>
            </a:extLst>
          </p:cNvPr>
          <p:cNvSpPr txBox="1"/>
          <p:nvPr/>
        </p:nvSpPr>
        <p:spPr>
          <a:xfrm>
            <a:off x="2189575" y="1232760"/>
            <a:ext cx="327334" cy="246221"/>
          </a:xfrm>
          <a:prstGeom prst="rect">
            <a:avLst/>
          </a:prstGeom>
          <a:noFill/>
        </p:spPr>
        <p:txBody>
          <a:bodyPr wrap="none" rtlCol="0">
            <a:spAutoFit/>
          </a:bodyPr>
          <a:lstStyle/>
          <a:p>
            <a:pPr algn="l"/>
            <a:r>
              <a:rPr kumimoji="1" lang="en-US" altLang="ja-JP" sz="1000" b="1" dirty="0">
                <a:solidFill>
                  <a:srgbClr val="FF0000"/>
                </a:solidFill>
              </a:rPr>
              <a:t>(a)</a:t>
            </a:r>
            <a:endParaRPr kumimoji="1" lang="ja-JP" altLang="en-US" sz="1000" b="1" dirty="0">
              <a:solidFill>
                <a:srgbClr val="FF0000"/>
              </a:solidFill>
            </a:endParaRPr>
          </a:p>
        </p:txBody>
      </p:sp>
      <p:pic>
        <p:nvPicPr>
          <p:cNvPr id="9" name="図 8">
            <a:extLst>
              <a:ext uri="{FF2B5EF4-FFF2-40B4-BE49-F238E27FC236}">
                <a16:creationId xmlns:a16="http://schemas.microsoft.com/office/drawing/2014/main" id="{DBA26C56-9A30-4FB6-BDCD-8728892916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01609" y="1482794"/>
            <a:ext cx="162884" cy="206182"/>
          </a:xfrm>
          <a:prstGeom prst="rect">
            <a:avLst/>
          </a:prstGeom>
        </p:spPr>
      </p:pic>
      <p:pic>
        <p:nvPicPr>
          <p:cNvPr id="10" name="図 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C756D992-D54A-4886-8F55-E10CA803FB08}"/>
              </a:ext>
            </a:extLst>
          </p:cNvPr>
          <p:cNvPicPr>
            <a:picLocks noChangeAspect="1"/>
          </p:cNvPicPr>
          <p:nvPr/>
        </p:nvPicPr>
        <p:blipFill>
          <a:blip r:embed="rId4" cstate="hqprint">
            <a:extLst>
              <a:ext uri="{28A0092B-C50C-407E-A947-70E740481C1C}">
                <a14:useLocalDpi xmlns:a14="http://schemas.microsoft.com/office/drawing/2010/main" val="0"/>
              </a:ext>
            </a:extLst>
          </a:blip>
          <a:srcRect t="-225" b="30240"/>
          <a:stretch/>
        </p:blipFill>
        <p:spPr>
          <a:xfrm>
            <a:off x="1823996" y="2498689"/>
            <a:ext cx="3210008" cy="1716059"/>
          </a:xfrm>
          <a:prstGeom prst="rect">
            <a:avLst/>
          </a:prstGeom>
          <a:ln>
            <a:solidFill>
              <a:schemeClr val="tx1"/>
            </a:solidFill>
          </a:ln>
        </p:spPr>
      </p:pic>
      <p:sp>
        <p:nvSpPr>
          <p:cNvPr id="11" name="テキスト ボックス 10">
            <a:extLst>
              <a:ext uri="{FF2B5EF4-FFF2-40B4-BE49-F238E27FC236}">
                <a16:creationId xmlns:a16="http://schemas.microsoft.com/office/drawing/2014/main" id="{C461715F-5DFE-4881-B566-55466F72BB04}"/>
              </a:ext>
            </a:extLst>
          </p:cNvPr>
          <p:cNvSpPr txBox="1"/>
          <p:nvPr/>
        </p:nvSpPr>
        <p:spPr>
          <a:xfrm>
            <a:off x="357414" y="4394742"/>
            <a:ext cx="3435556" cy="261610"/>
          </a:xfrm>
          <a:prstGeom prst="rect">
            <a:avLst/>
          </a:prstGeom>
          <a:noFill/>
        </p:spPr>
        <p:txBody>
          <a:bodyPr wrap="none" rtlCol="0">
            <a:spAutoFit/>
          </a:bodyPr>
          <a:lstStyle/>
          <a:p>
            <a:r>
              <a:rPr kumimoji="1" lang="en-US" altLang="ja-JP" sz="1100" dirty="0">
                <a:solidFill>
                  <a:srgbClr val="00C4C2"/>
                </a:solidFill>
                <a:latin typeface="+mn-ea"/>
              </a:rPr>
              <a:t>(2)-2</a:t>
            </a:r>
            <a:r>
              <a:rPr kumimoji="1" lang="ja-JP" altLang="en-US" sz="1100" dirty="0">
                <a:solidFill>
                  <a:srgbClr val="00C4C2"/>
                </a:solidFill>
                <a:latin typeface="+mn-ea"/>
              </a:rPr>
              <a:t>　医療費通知データ</a:t>
            </a:r>
            <a:r>
              <a:rPr kumimoji="1" lang="en-US" altLang="ja-JP" sz="1100" dirty="0">
                <a:solidFill>
                  <a:srgbClr val="00C4C2"/>
                </a:solidFill>
                <a:latin typeface="+mn-ea"/>
              </a:rPr>
              <a:t>(CSV)</a:t>
            </a:r>
            <a:r>
              <a:rPr kumimoji="1" lang="ja-JP" altLang="en-US" sz="1100" dirty="0">
                <a:solidFill>
                  <a:srgbClr val="00C4C2"/>
                </a:solidFill>
                <a:latin typeface="+mn-ea"/>
              </a:rPr>
              <a:t>をダウンロードする</a:t>
            </a:r>
            <a:endParaRPr kumimoji="1" lang="ja-JP" altLang="en-US" sz="1100" dirty="0">
              <a:solidFill>
                <a:srgbClr val="00C4C2"/>
              </a:solidFill>
            </a:endParaRPr>
          </a:p>
        </p:txBody>
      </p:sp>
      <p:sp>
        <p:nvSpPr>
          <p:cNvPr id="12" name="テキスト ボックス 11">
            <a:extLst>
              <a:ext uri="{FF2B5EF4-FFF2-40B4-BE49-F238E27FC236}">
                <a16:creationId xmlns:a16="http://schemas.microsoft.com/office/drawing/2014/main" id="{B434B15B-1529-4F49-870A-7ABA9023755B}"/>
              </a:ext>
            </a:extLst>
          </p:cNvPr>
          <p:cNvSpPr txBox="1"/>
          <p:nvPr/>
        </p:nvSpPr>
        <p:spPr>
          <a:xfrm>
            <a:off x="410857" y="4668950"/>
            <a:ext cx="6016447" cy="2970044"/>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医療費情報画面の「医療費控除申告用データを取得する」</a:t>
            </a:r>
            <a:r>
              <a:rPr kumimoji="1" lang="en-US" altLang="ja-JP" sz="1100" dirty="0">
                <a:solidFill>
                  <a:schemeClr val="tx1">
                    <a:lumMod val="75000"/>
                    <a:lumOff val="25000"/>
                  </a:schemeClr>
                </a:solidFill>
                <a:latin typeface="+mn-ea"/>
              </a:rPr>
              <a:t>(b)</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医療費控除申告用データ</a:t>
            </a:r>
            <a:r>
              <a:rPr kumimoji="1" lang="en-US" altLang="ja-JP" sz="1100" dirty="0">
                <a:solidFill>
                  <a:schemeClr val="tx1">
                    <a:lumMod val="75000"/>
                    <a:lumOff val="25000"/>
                  </a:schemeClr>
                </a:solidFill>
                <a:latin typeface="+mn-ea"/>
              </a:rPr>
              <a:t>(CSV)</a:t>
            </a:r>
            <a:r>
              <a:rPr kumimoji="1" lang="ja-JP" altLang="en-US" sz="1100" dirty="0">
                <a:solidFill>
                  <a:schemeClr val="tx1">
                    <a:lumMod val="75000"/>
                    <a:lumOff val="25000"/>
                  </a:schemeClr>
                </a:solidFill>
                <a:latin typeface="+mn-ea"/>
              </a:rPr>
              <a:t>ダウンロード画面が表示されます。「</a:t>
            </a:r>
            <a:r>
              <a:rPr kumimoji="1" lang="en-US" altLang="ja-JP" sz="1100" dirty="0">
                <a:solidFill>
                  <a:schemeClr val="tx1">
                    <a:lumMod val="75000"/>
                    <a:lumOff val="25000"/>
                  </a:schemeClr>
                </a:solidFill>
                <a:latin typeface="+mn-ea"/>
              </a:rPr>
              <a:t>CSV</a:t>
            </a:r>
            <a:r>
              <a:rPr kumimoji="1" lang="ja-JP" altLang="en-US" sz="1100" dirty="0">
                <a:solidFill>
                  <a:schemeClr val="tx1">
                    <a:lumMod val="75000"/>
                    <a:lumOff val="25000"/>
                  </a:schemeClr>
                </a:solidFill>
                <a:latin typeface="+mn-ea"/>
              </a:rPr>
              <a:t>データをダウンロードする」</a:t>
            </a:r>
            <a:r>
              <a:rPr kumimoji="1" lang="en-US" altLang="ja-JP" sz="1100" dirty="0">
                <a:solidFill>
                  <a:schemeClr val="tx1">
                    <a:lumMod val="75000"/>
                    <a:lumOff val="25000"/>
                  </a:schemeClr>
                </a:solidFill>
                <a:latin typeface="+mn-ea"/>
              </a:rPr>
              <a:t>(c)</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p:txBody>
      </p:sp>
      <p:pic>
        <p:nvPicPr>
          <p:cNvPr id="13" name="図 1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3B41CF69-02C5-4DBB-8900-B1EFABD3A678}"/>
              </a:ext>
            </a:extLst>
          </p:cNvPr>
          <p:cNvPicPr>
            <a:picLocks noChangeAspect="1"/>
          </p:cNvPicPr>
          <p:nvPr/>
        </p:nvPicPr>
        <p:blipFill>
          <a:blip r:embed="rId5" cstate="hqprint">
            <a:extLst>
              <a:ext uri="{28A0092B-C50C-407E-A947-70E740481C1C}">
                <a14:useLocalDpi xmlns:a14="http://schemas.microsoft.com/office/drawing/2010/main" val="0"/>
              </a:ext>
            </a:extLst>
          </a:blip>
          <a:srcRect l="25686" t="17552" r="8820" b="61708"/>
          <a:stretch/>
        </p:blipFill>
        <p:spPr>
          <a:xfrm>
            <a:off x="2281051" y="4990082"/>
            <a:ext cx="2236936" cy="541106"/>
          </a:xfrm>
          <a:prstGeom prst="rect">
            <a:avLst/>
          </a:prstGeom>
          <a:ln>
            <a:solidFill>
              <a:schemeClr val="tx1"/>
            </a:solidFill>
          </a:ln>
        </p:spPr>
      </p:pic>
      <p:sp>
        <p:nvSpPr>
          <p:cNvPr id="14" name="テキスト ボックス 13">
            <a:extLst>
              <a:ext uri="{FF2B5EF4-FFF2-40B4-BE49-F238E27FC236}">
                <a16:creationId xmlns:a16="http://schemas.microsoft.com/office/drawing/2014/main" id="{CA4C62AB-D755-4041-8224-E70A79C3707E}"/>
              </a:ext>
            </a:extLst>
          </p:cNvPr>
          <p:cNvSpPr txBox="1"/>
          <p:nvPr/>
        </p:nvSpPr>
        <p:spPr>
          <a:xfrm>
            <a:off x="2698509" y="5226647"/>
            <a:ext cx="333746" cy="246221"/>
          </a:xfrm>
          <a:prstGeom prst="rect">
            <a:avLst/>
          </a:prstGeom>
          <a:noFill/>
        </p:spPr>
        <p:txBody>
          <a:bodyPr wrap="none" rtlCol="0">
            <a:spAutoFit/>
          </a:bodyPr>
          <a:lstStyle/>
          <a:p>
            <a:pPr algn="l"/>
            <a:r>
              <a:rPr kumimoji="1" lang="en-US" altLang="ja-JP" sz="1000" b="1" dirty="0">
                <a:solidFill>
                  <a:srgbClr val="FF0000"/>
                </a:solidFill>
              </a:rPr>
              <a:t>(b)</a:t>
            </a:r>
            <a:endParaRPr kumimoji="1" lang="ja-JP" altLang="en-US" sz="1000" b="1" dirty="0">
              <a:solidFill>
                <a:srgbClr val="FF0000"/>
              </a:solidFill>
            </a:endParaRPr>
          </a:p>
        </p:txBody>
      </p:sp>
      <p:sp>
        <p:nvSpPr>
          <p:cNvPr id="15" name="正方形/長方形 14">
            <a:extLst>
              <a:ext uri="{FF2B5EF4-FFF2-40B4-BE49-F238E27FC236}">
                <a16:creationId xmlns:a16="http://schemas.microsoft.com/office/drawing/2014/main" id="{81D6DFB0-D646-413A-B7B0-32E4B6FD2ADA}"/>
              </a:ext>
            </a:extLst>
          </p:cNvPr>
          <p:cNvSpPr/>
          <p:nvPr/>
        </p:nvSpPr>
        <p:spPr>
          <a:xfrm>
            <a:off x="3004980" y="5349758"/>
            <a:ext cx="806682" cy="1316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F1B9BFC8-04F5-47D8-B224-5A03B148CD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76703" y="5416927"/>
            <a:ext cx="162884" cy="206182"/>
          </a:xfrm>
          <a:prstGeom prst="rect">
            <a:avLst/>
          </a:prstGeom>
        </p:spPr>
      </p:pic>
      <p:pic>
        <p:nvPicPr>
          <p:cNvPr id="17" name="図 1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6F0B4594-9A20-49E3-9A23-B61C27E5AABD}"/>
              </a:ext>
            </a:extLst>
          </p:cNvPr>
          <p:cNvPicPr>
            <a:picLocks noChangeAspect="1"/>
          </p:cNvPicPr>
          <p:nvPr/>
        </p:nvPicPr>
        <p:blipFill>
          <a:blip r:embed="rId6" cstate="hqprint">
            <a:extLst>
              <a:ext uri="{28A0092B-C50C-407E-A947-70E740481C1C}">
                <a14:useLocalDpi xmlns:a14="http://schemas.microsoft.com/office/drawing/2010/main" val="0"/>
              </a:ext>
            </a:extLst>
          </a:blip>
          <a:srcRect l="31765" t="13456" r="15268" b="38448"/>
          <a:stretch/>
        </p:blipFill>
        <p:spPr>
          <a:xfrm>
            <a:off x="2349780" y="6096694"/>
            <a:ext cx="2242786" cy="1254782"/>
          </a:xfrm>
          <a:prstGeom prst="rect">
            <a:avLst/>
          </a:prstGeom>
          <a:ln>
            <a:solidFill>
              <a:schemeClr val="tx1"/>
            </a:solidFill>
          </a:ln>
        </p:spPr>
      </p:pic>
      <p:sp>
        <p:nvSpPr>
          <p:cNvPr id="18" name="テキスト ボックス 17">
            <a:extLst>
              <a:ext uri="{FF2B5EF4-FFF2-40B4-BE49-F238E27FC236}">
                <a16:creationId xmlns:a16="http://schemas.microsoft.com/office/drawing/2014/main" id="{EC434F75-E066-4B0B-8327-372D212FF627}"/>
              </a:ext>
            </a:extLst>
          </p:cNvPr>
          <p:cNvSpPr txBox="1"/>
          <p:nvPr/>
        </p:nvSpPr>
        <p:spPr>
          <a:xfrm>
            <a:off x="2294445" y="6791876"/>
            <a:ext cx="328042" cy="246221"/>
          </a:xfrm>
          <a:prstGeom prst="rect">
            <a:avLst/>
          </a:prstGeom>
          <a:noFill/>
        </p:spPr>
        <p:txBody>
          <a:bodyPr wrap="square" rtlCol="0">
            <a:spAutoFit/>
          </a:bodyPr>
          <a:lstStyle/>
          <a:p>
            <a:pPr algn="l"/>
            <a:r>
              <a:rPr kumimoji="1" lang="en-US" altLang="ja-JP" sz="1000" b="1" dirty="0">
                <a:solidFill>
                  <a:srgbClr val="FF0000"/>
                </a:solidFill>
              </a:rPr>
              <a:t>(c)</a:t>
            </a:r>
            <a:endParaRPr kumimoji="1" lang="ja-JP" altLang="en-US" sz="1000" b="1" dirty="0">
              <a:solidFill>
                <a:srgbClr val="FF0000"/>
              </a:solidFill>
            </a:endParaRPr>
          </a:p>
        </p:txBody>
      </p:sp>
      <p:sp>
        <p:nvSpPr>
          <p:cNvPr id="19" name="正方形/長方形 18">
            <a:extLst>
              <a:ext uri="{FF2B5EF4-FFF2-40B4-BE49-F238E27FC236}">
                <a16:creationId xmlns:a16="http://schemas.microsoft.com/office/drawing/2014/main" id="{7BCB138E-B4A5-4FF4-8A0D-E76915C515E6}"/>
              </a:ext>
            </a:extLst>
          </p:cNvPr>
          <p:cNvSpPr/>
          <p:nvPr/>
        </p:nvSpPr>
        <p:spPr>
          <a:xfrm>
            <a:off x="2558569" y="6937129"/>
            <a:ext cx="1842154" cy="1952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2E21B440-DCD1-45D4-B9F0-58772F022B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28846" y="7080258"/>
            <a:ext cx="162884" cy="206182"/>
          </a:xfrm>
          <a:prstGeom prst="rect">
            <a:avLst/>
          </a:prstGeom>
        </p:spPr>
      </p:pic>
    </p:spTree>
    <p:extLst>
      <p:ext uri="{BB962C8B-B14F-4D97-AF65-F5344CB8AC3E}">
        <p14:creationId xmlns:p14="http://schemas.microsoft.com/office/powerpoint/2010/main" val="208748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8DD3C9-1A46-4E75-B55C-E7343EDF60AA}"/>
              </a:ext>
            </a:extLst>
          </p:cNvPr>
          <p:cNvSpPr>
            <a:spLocks noGrp="1"/>
          </p:cNvSpPr>
          <p:nvPr>
            <p:ph type="sldNum" sz="quarter" idx="4"/>
          </p:nvPr>
        </p:nvSpPr>
        <p:spPr/>
        <p:txBody>
          <a:bodyPr/>
          <a:lstStyle/>
          <a:p>
            <a:fld id="{A0BB1BDA-CE3E-4D53-A06F-2FBA10AB65BB}" type="slidenum">
              <a:rPr kumimoji="1" lang="ja-JP" altLang="en-US" smtClean="0"/>
              <a:pPr/>
              <a:t>48</a:t>
            </a:fld>
            <a:endParaRPr kumimoji="1" lang="ja-JP" altLang="en-US" dirty="0"/>
          </a:p>
        </p:txBody>
      </p:sp>
      <p:sp>
        <p:nvSpPr>
          <p:cNvPr id="3" name="正方形/長方形 2">
            <a:extLst>
              <a:ext uri="{FF2B5EF4-FFF2-40B4-BE49-F238E27FC236}">
                <a16:creationId xmlns:a16="http://schemas.microsoft.com/office/drawing/2014/main" id="{0C89E904-2B02-4791-974A-C81F25D1A88A}"/>
              </a:ext>
            </a:extLst>
          </p:cNvPr>
          <p:cNvSpPr/>
          <p:nvPr/>
        </p:nvSpPr>
        <p:spPr>
          <a:xfrm>
            <a:off x="415787" y="473839"/>
            <a:ext cx="5837376" cy="938719"/>
          </a:xfrm>
          <a:prstGeom prst="rect">
            <a:avLst/>
          </a:prstGeom>
        </p:spPr>
        <p:txBody>
          <a:bodyPr wrap="square">
            <a:spAutoFit/>
          </a:bodyPr>
          <a:lstStyle/>
          <a:p>
            <a:pPr marL="228600" indent="-228600">
              <a:buFont typeface="+mj-lt"/>
              <a:buAutoNum type="arabicPeriod" startAt="3"/>
            </a:pPr>
            <a:r>
              <a:rPr kumimoji="1" lang="ja-JP" altLang="en-US" sz="1100" dirty="0">
                <a:solidFill>
                  <a:schemeClr val="tx1">
                    <a:lumMod val="75000"/>
                    <a:lumOff val="25000"/>
                  </a:schemeClr>
                </a:solidFill>
                <a:latin typeface="+mn-ea"/>
              </a:rPr>
              <a:t>発行対象年を選択して「表示」</a:t>
            </a:r>
            <a:r>
              <a:rPr kumimoji="1" lang="en-US" altLang="ja-JP" sz="1100" dirty="0">
                <a:solidFill>
                  <a:schemeClr val="tx1">
                    <a:lumMod val="75000"/>
                    <a:lumOff val="25000"/>
                  </a:schemeClr>
                </a:solidFill>
                <a:latin typeface="+mn-ea"/>
              </a:rPr>
              <a:t>(d)</a:t>
            </a:r>
            <a:r>
              <a:rPr kumimoji="1" lang="ja-JP" altLang="en-US" sz="1100" dirty="0">
                <a:solidFill>
                  <a:schemeClr val="tx1">
                    <a:lumMod val="75000"/>
                    <a:lumOff val="25000"/>
                  </a:schemeClr>
                </a:solidFill>
                <a:latin typeface="+mn-ea"/>
              </a:rPr>
              <a:t>をクリックすると、該当年の医療費明細が表示されます。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startAt="3"/>
            </a:pPr>
            <a:r>
              <a:rPr kumimoji="1" lang="ja-JP" altLang="en-US" sz="1100" dirty="0">
                <a:solidFill>
                  <a:schemeClr val="tx1">
                    <a:lumMod val="75000"/>
                    <a:lumOff val="25000"/>
                  </a:schemeClr>
                </a:solidFill>
                <a:latin typeface="+mn-ea"/>
              </a:rPr>
              <a:t>「</a:t>
            </a:r>
            <a:r>
              <a:rPr kumimoji="1" lang="en-US" altLang="ja-JP" sz="1100" dirty="0">
                <a:solidFill>
                  <a:schemeClr val="tx1">
                    <a:lumMod val="75000"/>
                    <a:lumOff val="25000"/>
                  </a:schemeClr>
                </a:solidFill>
                <a:latin typeface="+mn-ea"/>
              </a:rPr>
              <a:t>CSV</a:t>
            </a:r>
            <a:r>
              <a:rPr kumimoji="1" lang="ja-JP" altLang="en-US" sz="1100" dirty="0">
                <a:solidFill>
                  <a:schemeClr val="tx1">
                    <a:lumMod val="75000"/>
                    <a:lumOff val="25000"/>
                  </a:schemeClr>
                </a:solidFill>
                <a:latin typeface="+mn-ea"/>
              </a:rPr>
              <a:t>データダウンロード」</a:t>
            </a:r>
            <a:r>
              <a:rPr kumimoji="1" lang="en-US" altLang="ja-JP" sz="1100" dirty="0">
                <a:solidFill>
                  <a:schemeClr val="tx1">
                    <a:lumMod val="75000"/>
                    <a:lumOff val="25000"/>
                  </a:schemeClr>
                </a:solidFill>
                <a:latin typeface="+mn-ea"/>
              </a:rPr>
              <a:t>(e)</a:t>
            </a:r>
            <a:r>
              <a:rPr kumimoji="1" lang="ja-JP" altLang="en-US" sz="1100" dirty="0">
                <a:solidFill>
                  <a:schemeClr val="tx1">
                    <a:lumMod val="75000"/>
                    <a:lumOff val="25000"/>
                  </a:schemeClr>
                </a:solidFill>
                <a:latin typeface="+mn-ea"/>
              </a:rPr>
              <a:t>をクリックすると、医療費控除申告用の医療費通知データ</a:t>
            </a:r>
            <a:r>
              <a:rPr kumimoji="1" lang="en-US" altLang="ja-JP" sz="1100" dirty="0">
                <a:solidFill>
                  <a:schemeClr val="tx1">
                    <a:lumMod val="75000"/>
                    <a:lumOff val="25000"/>
                  </a:schemeClr>
                </a:solidFill>
                <a:latin typeface="+mn-ea"/>
              </a:rPr>
              <a:t>(CSV)</a:t>
            </a:r>
            <a:r>
              <a:rPr kumimoji="1" lang="ja-JP" altLang="en-US" sz="1100" dirty="0">
                <a:solidFill>
                  <a:schemeClr val="tx1">
                    <a:lumMod val="75000"/>
                    <a:lumOff val="25000"/>
                  </a:schemeClr>
                </a:solidFill>
                <a:latin typeface="+mn-ea"/>
              </a:rPr>
              <a:t>がダウンロードされます。</a:t>
            </a:r>
            <a:endParaRPr kumimoji="1" lang="en-US" altLang="ja-JP" sz="1100" dirty="0">
              <a:solidFill>
                <a:schemeClr val="tx1">
                  <a:lumMod val="75000"/>
                  <a:lumOff val="25000"/>
                </a:schemeClr>
              </a:solidFill>
              <a:latin typeface="+mn-ea"/>
            </a:endParaRPr>
          </a:p>
        </p:txBody>
      </p:sp>
      <p:pic>
        <p:nvPicPr>
          <p:cNvPr id="4" name="図 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C127DC89-4EAB-48C4-8230-2397F9A8D397}"/>
              </a:ext>
            </a:extLst>
          </p:cNvPr>
          <p:cNvPicPr>
            <a:picLocks noChangeAspect="1"/>
          </p:cNvPicPr>
          <p:nvPr/>
        </p:nvPicPr>
        <p:blipFill>
          <a:blip r:embed="rId2">
            <a:extLst>
              <a:ext uri="{28A0092B-C50C-407E-A947-70E740481C1C}">
                <a14:useLocalDpi xmlns:a14="http://schemas.microsoft.com/office/drawing/2010/main" val="0"/>
              </a:ext>
            </a:extLst>
          </a:blip>
          <a:srcRect l="24607" t="6351" r="7844" b="19075"/>
          <a:stretch/>
        </p:blipFill>
        <p:spPr>
          <a:xfrm>
            <a:off x="1818042" y="1412558"/>
            <a:ext cx="3221916" cy="4390047"/>
          </a:xfrm>
          <a:prstGeom prst="rect">
            <a:avLst/>
          </a:prstGeom>
          <a:ln>
            <a:solidFill>
              <a:schemeClr val="tx1"/>
            </a:solidFill>
          </a:ln>
        </p:spPr>
      </p:pic>
      <p:sp>
        <p:nvSpPr>
          <p:cNvPr id="5" name="正方形/長方形 4">
            <a:extLst>
              <a:ext uri="{FF2B5EF4-FFF2-40B4-BE49-F238E27FC236}">
                <a16:creationId xmlns:a16="http://schemas.microsoft.com/office/drawing/2014/main" id="{52EA78A8-A2D8-4A68-92BE-D3C4C3BDD7D7}"/>
              </a:ext>
            </a:extLst>
          </p:cNvPr>
          <p:cNvSpPr/>
          <p:nvPr/>
        </p:nvSpPr>
        <p:spPr>
          <a:xfrm>
            <a:off x="3058228" y="2109883"/>
            <a:ext cx="339006" cy="1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65B0D0F-0661-4998-99FF-2054B031B345}"/>
              </a:ext>
            </a:extLst>
          </p:cNvPr>
          <p:cNvSpPr txBox="1"/>
          <p:nvPr/>
        </p:nvSpPr>
        <p:spPr>
          <a:xfrm>
            <a:off x="2843161" y="1929299"/>
            <a:ext cx="333746" cy="246221"/>
          </a:xfrm>
          <a:prstGeom prst="rect">
            <a:avLst/>
          </a:prstGeom>
          <a:noFill/>
        </p:spPr>
        <p:txBody>
          <a:bodyPr wrap="none" rtlCol="0">
            <a:spAutoFit/>
          </a:bodyPr>
          <a:lstStyle/>
          <a:p>
            <a:pPr algn="l"/>
            <a:r>
              <a:rPr kumimoji="1" lang="en-US" altLang="ja-JP" sz="1000" b="1" dirty="0">
                <a:solidFill>
                  <a:srgbClr val="FF0000"/>
                </a:solidFill>
              </a:rPr>
              <a:t>(d)</a:t>
            </a:r>
            <a:endParaRPr kumimoji="1" lang="ja-JP" altLang="en-US" sz="1000" b="1" dirty="0">
              <a:solidFill>
                <a:srgbClr val="FF0000"/>
              </a:solidFill>
            </a:endParaRPr>
          </a:p>
        </p:txBody>
      </p:sp>
      <p:pic>
        <p:nvPicPr>
          <p:cNvPr id="7" name="図 6">
            <a:extLst>
              <a:ext uri="{FF2B5EF4-FFF2-40B4-BE49-F238E27FC236}">
                <a16:creationId xmlns:a16="http://schemas.microsoft.com/office/drawing/2014/main" id="{765BC899-2C55-45D8-B0F1-A01ABACF88C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4349" y="2209479"/>
            <a:ext cx="162884" cy="206182"/>
          </a:xfrm>
          <a:prstGeom prst="rect">
            <a:avLst/>
          </a:prstGeom>
        </p:spPr>
      </p:pic>
      <p:sp>
        <p:nvSpPr>
          <p:cNvPr id="8" name="正方形/長方形 7">
            <a:extLst>
              <a:ext uri="{FF2B5EF4-FFF2-40B4-BE49-F238E27FC236}">
                <a16:creationId xmlns:a16="http://schemas.microsoft.com/office/drawing/2014/main" id="{717891B7-CD4B-471E-8A8B-22B9BB8BFD1B}"/>
              </a:ext>
            </a:extLst>
          </p:cNvPr>
          <p:cNvSpPr/>
          <p:nvPr/>
        </p:nvSpPr>
        <p:spPr>
          <a:xfrm>
            <a:off x="2871708" y="5400403"/>
            <a:ext cx="1110537" cy="1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39DE2F1-3EDB-4E7A-8CC6-95C2CB0054D5}"/>
              </a:ext>
            </a:extLst>
          </p:cNvPr>
          <p:cNvSpPr txBox="1"/>
          <p:nvPr/>
        </p:nvSpPr>
        <p:spPr>
          <a:xfrm>
            <a:off x="2597237" y="5282099"/>
            <a:ext cx="328936" cy="246221"/>
          </a:xfrm>
          <a:prstGeom prst="rect">
            <a:avLst/>
          </a:prstGeom>
          <a:noFill/>
        </p:spPr>
        <p:txBody>
          <a:bodyPr wrap="none" rtlCol="0">
            <a:spAutoFit/>
          </a:bodyPr>
          <a:lstStyle/>
          <a:p>
            <a:pPr algn="l"/>
            <a:r>
              <a:rPr kumimoji="1" lang="en-US" altLang="ja-JP" sz="1000" b="1" dirty="0">
                <a:solidFill>
                  <a:srgbClr val="FF0000"/>
                </a:solidFill>
              </a:rPr>
              <a:t>(e)</a:t>
            </a:r>
            <a:endParaRPr kumimoji="1" lang="ja-JP" altLang="en-US" sz="1000" b="1" dirty="0">
              <a:solidFill>
                <a:srgbClr val="FF0000"/>
              </a:solidFill>
            </a:endParaRPr>
          </a:p>
        </p:txBody>
      </p:sp>
      <p:pic>
        <p:nvPicPr>
          <p:cNvPr id="10" name="図 9">
            <a:extLst>
              <a:ext uri="{FF2B5EF4-FFF2-40B4-BE49-F238E27FC236}">
                <a16:creationId xmlns:a16="http://schemas.microsoft.com/office/drawing/2014/main" id="{D48F2E65-C5E3-4479-B6C3-915A446A5A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52042" y="5486921"/>
            <a:ext cx="162884" cy="206182"/>
          </a:xfrm>
          <a:prstGeom prst="rect">
            <a:avLst/>
          </a:prstGeom>
        </p:spPr>
      </p:pic>
    </p:spTree>
    <p:extLst>
      <p:ext uri="{BB962C8B-B14F-4D97-AF65-F5344CB8AC3E}">
        <p14:creationId xmlns:p14="http://schemas.microsoft.com/office/powerpoint/2010/main" val="3858214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CCB4C9-C5FB-4BC9-B8FE-66EC6AFAD977}"/>
              </a:ext>
            </a:extLst>
          </p:cNvPr>
          <p:cNvSpPr>
            <a:spLocks noGrp="1"/>
          </p:cNvSpPr>
          <p:nvPr>
            <p:ph type="sldNum" sz="quarter" idx="4"/>
          </p:nvPr>
        </p:nvSpPr>
        <p:spPr/>
        <p:txBody>
          <a:bodyPr/>
          <a:lstStyle/>
          <a:p>
            <a:fld id="{A0BB1BDA-CE3E-4D53-A06F-2FBA10AB65BB}" type="slidenum">
              <a:rPr kumimoji="1" lang="ja-JP" altLang="en-US" smtClean="0"/>
              <a:pPr/>
              <a:t>49</a:t>
            </a:fld>
            <a:endParaRPr kumimoji="1" lang="ja-JP" altLang="en-US" dirty="0"/>
          </a:p>
        </p:txBody>
      </p:sp>
      <p:sp>
        <p:nvSpPr>
          <p:cNvPr id="3" name="テキスト ボックス 2">
            <a:extLst>
              <a:ext uri="{FF2B5EF4-FFF2-40B4-BE49-F238E27FC236}">
                <a16:creationId xmlns:a16="http://schemas.microsoft.com/office/drawing/2014/main" id="{7B42BEB5-724B-465D-B394-D538B761AF5C}"/>
              </a:ext>
            </a:extLst>
          </p:cNvPr>
          <p:cNvSpPr txBox="1"/>
          <p:nvPr/>
        </p:nvSpPr>
        <p:spPr>
          <a:xfrm>
            <a:off x="315400" y="360004"/>
            <a:ext cx="4966856" cy="307777"/>
          </a:xfrm>
          <a:prstGeom prst="rect">
            <a:avLst/>
          </a:prstGeom>
          <a:noFill/>
        </p:spPr>
        <p:txBody>
          <a:bodyPr wrap="square">
            <a:spAutoFit/>
          </a:bodyPr>
          <a:lstStyle/>
          <a:p>
            <a:r>
              <a:rPr lang="en-US" altLang="ja-JP" sz="1400" b="1" dirty="0">
                <a:solidFill>
                  <a:srgbClr val="00A1EE"/>
                </a:solidFill>
              </a:rPr>
              <a:t>【20】</a:t>
            </a:r>
            <a:r>
              <a:rPr lang="ja-JP" altLang="en-US" sz="1400" b="1" dirty="0">
                <a:solidFill>
                  <a:srgbClr val="00A1EE"/>
                </a:solidFill>
              </a:rPr>
              <a:t>お知らせ・</a:t>
            </a:r>
            <a:r>
              <a:rPr lang="en-US" altLang="ja-JP" sz="1400" b="1" dirty="0">
                <a:solidFill>
                  <a:srgbClr val="00A1EE"/>
                </a:solidFill>
              </a:rPr>
              <a:t>MY</a:t>
            </a:r>
            <a:r>
              <a:rPr lang="ja-JP" altLang="en-US" sz="1400" b="1" dirty="0">
                <a:solidFill>
                  <a:srgbClr val="00A1EE"/>
                </a:solidFill>
              </a:rPr>
              <a:t>メール</a:t>
            </a:r>
          </a:p>
        </p:txBody>
      </p:sp>
      <p:sp>
        <p:nvSpPr>
          <p:cNvPr id="4" name="テキスト ボックス 3">
            <a:extLst>
              <a:ext uri="{FF2B5EF4-FFF2-40B4-BE49-F238E27FC236}">
                <a16:creationId xmlns:a16="http://schemas.microsoft.com/office/drawing/2014/main" id="{DBDA752F-FF10-4FA2-95E4-6B8FFB22B43E}"/>
              </a:ext>
            </a:extLst>
          </p:cNvPr>
          <p:cNvSpPr txBox="1"/>
          <p:nvPr/>
        </p:nvSpPr>
        <p:spPr>
          <a:xfrm>
            <a:off x="357414" y="680441"/>
            <a:ext cx="5895177" cy="261610"/>
          </a:xfrm>
          <a:prstGeom prst="rect">
            <a:avLst/>
          </a:prstGeom>
          <a:noFill/>
        </p:spPr>
        <p:txBody>
          <a:bodyPr wrap="square" rtlCol="0">
            <a:spAutoFit/>
          </a:bodyPr>
          <a:lstStyle/>
          <a:p>
            <a:r>
              <a:rPr kumimoji="1" lang="en-US" altLang="ja-JP" sz="1100" b="1" dirty="0">
                <a:latin typeface="+mn-ea"/>
              </a:rPr>
              <a:t>(?)</a:t>
            </a:r>
            <a:r>
              <a:rPr kumimoji="1" lang="ja-JP" altLang="en-US" sz="1100" b="1" dirty="0">
                <a:latin typeface="+mn-ea"/>
              </a:rPr>
              <a:t>お知らせ・</a:t>
            </a:r>
            <a:r>
              <a:rPr kumimoji="1" lang="en-US" altLang="ja-JP" sz="1100" b="1" dirty="0">
                <a:latin typeface="+mn-ea"/>
              </a:rPr>
              <a:t>MY</a:t>
            </a:r>
            <a:r>
              <a:rPr kumimoji="1" lang="ja-JP" altLang="en-US" sz="1100" b="1" dirty="0">
                <a:latin typeface="+mn-ea"/>
              </a:rPr>
              <a:t>メールとは？</a:t>
            </a:r>
          </a:p>
        </p:txBody>
      </p:sp>
      <p:sp>
        <p:nvSpPr>
          <p:cNvPr id="7" name="テキスト ボックス 6">
            <a:extLst>
              <a:ext uri="{FF2B5EF4-FFF2-40B4-BE49-F238E27FC236}">
                <a16:creationId xmlns:a16="http://schemas.microsoft.com/office/drawing/2014/main" id="{301A6D0F-9383-4FE2-87FB-852276AF8929}"/>
              </a:ext>
            </a:extLst>
          </p:cNvPr>
          <p:cNvSpPr txBox="1"/>
          <p:nvPr/>
        </p:nvSpPr>
        <p:spPr>
          <a:xfrm>
            <a:off x="528137" y="914755"/>
            <a:ext cx="5853686" cy="1277273"/>
          </a:xfrm>
          <a:prstGeom prst="rect">
            <a:avLst/>
          </a:prstGeom>
          <a:noFill/>
        </p:spPr>
        <p:txBody>
          <a:bodyPr wrap="square" rtlCol="0">
            <a:spAutoFit/>
          </a:bodyPr>
          <a:lstStyle/>
          <a:p>
            <a:r>
              <a:rPr lang="en-US" altLang="ja-JP" sz="1100" b="0" i="0" dirty="0">
                <a:solidFill>
                  <a:srgbClr val="373B4B"/>
                </a:solidFill>
                <a:effectLst/>
                <a:latin typeface="Noto Sans" panose="020B0502040504020204" pitchFamily="34" charset="0"/>
              </a:rPr>
              <a:t>【</a:t>
            </a:r>
            <a:r>
              <a:rPr lang="ja-JP" altLang="en-US" sz="1100" b="0" i="0" dirty="0">
                <a:solidFill>
                  <a:srgbClr val="373B4B"/>
                </a:solidFill>
                <a:effectLst/>
                <a:latin typeface="Noto Sans" panose="020B0502040504020204" pitchFamily="34" charset="0"/>
              </a:rPr>
              <a:t>お知らせ</a:t>
            </a:r>
            <a:r>
              <a:rPr lang="en-US" altLang="ja-JP" sz="1100" b="0" i="0" dirty="0">
                <a:solidFill>
                  <a:srgbClr val="373B4B"/>
                </a:solidFill>
                <a:effectLst/>
                <a:latin typeface="Noto Sans" panose="020B0502040504020204" pitchFamily="34" charset="0"/>
              </a:rPr>
              <a:t>】</a:t>
            </a:r>
          </a:p>
          <a:p>
            <a:r>
              <a:rPr lang="ja-JP" altLang="en-US" sz="1100" b="0" i="0" dirty="0">
                <a:solidFill>
                  <a:srgbClr val="373B4B"/>
                </a:solidFill>
                <a:effectLst/>
                <a:latin typeface="Noto Sans" panose="020B0502040504020204" pitchFamily="34" charset="0"/>
              </a:rPr>
              <a:t>組合からのお知らせ</a:t>
            </a:r>
            <a:r>
              <a:rPr lang="en-US" altLang="ja-JP" sz="1100" b="0" i="0" dirty="0">
                <a:solidFill>
                  <a:srgbClr val="373B4B"/>
                </a:solidFill>
                <a:effectLst/>
                <a:latin typeface="Noto Sans" panose="020B0502040504020204" pitchFamily="34" charset="0"/>
              </a:rPr>
              <a:t>(</a:t>
            </a:r>
            <a:r>
              <a:rPr lang="ja-JP" altLang="en-US" sz="1100" b="0" i="0" dirty="0">
                <a:solidFill>
                  <a:srgbClr val="373B4B"/>
                </a:solidFill>
                <a:effectLst/>
                <a:latin typeface="Noto Sans" panose="020B0502040504020204" pitchFamily="34" charset="0"/>
              </a:rPr>
              <a:t>ニュース</a:t>
            </a:r>
            <a:r>
              <a:rPr lang="en-US" altLang="ja-JP" sz="1100" dirty="0">
                <a:solidFill>
                  <a:srgbClr val="373B4B"/>
                </a:solidFill>
                <a:latin typeface="Noto Sans" panose="020B0502040504020204" pitchFamily="34" charset="0"/>
              </a:rPr>
              <a:t>)</a:t>
            </a:r>
            <a:r>
              <a:rPr lang="ja-JP" altLang="en-US" sz="1100" b="0" i="0" dirty="0">
                <a:solidFill>
                  <a:srgbClr val="373B4B"/>
                </a:solidFill>
                <a:effectLst/>
                <a:latin typeface="Noto Sans" panose="020B0502040504020204" pitchFamily="34" charset="0"/>
              </a:rPr>
              <a:t>やサービスのアップデート・メンテナンス情報などをお届けします。</a:t>
            </a:r>
            <a:endParaRPr lang="en-US" altLang="ja-JP" sz="1100" b="0" i="0" dirty="0">
              <a:solidFill>
                <a:srgbClr val="373B4B"/>
              </a:solidFill>
              <a:effectLst/>
              <a:latin typeface="Noto Sans" panose="020B0502040504020204" pitchFamily="34" charset="0"/>
            </a:endParaRPr>
          </a:p>
          <a:p>
            <a:endParaRPr kumimoji="1" lang="en-US" altLang="ja-JP" sz="1100" dirty="0">
              <a:solidFill>
                <a:srgbClr val="373B4B"/>
              </a:solidFill>
              <a:latin typeface="+mn-ea"/>
            </a:endParaRPr>
          </a:p>
          <a:p>
            <a:r>
              <a:rPr kumimoji="1" lang="en-US" altLang="ja-JP" sz="1100" dirty="0">
                <a:solidFill>
                  <a:srgbClr val="373B4B"/>
                </a:solidFill>
                <a:latin typeface="+mn-ea"/>
              </a:rPr>
              <a:t>【MY</a:t>
            </a:r>
            <a:r>
              <a:rPr kumimoji="1" lang="ja-JP" altLang="en-US" sz="1100" dirty="0">
                <a:solidFill>
                  <a:srgbClr val="373B4B"/>
                </a:solidFill>
                <a:latin typeface="+mn-ea"/>
              </a:rPr>
              <a:t>メール</a:t>
            </a:r>
            <a:r>
              <a:rPr kumimoji="1" lang="en-US" altLang="ja-JP" sz="1100" dirty="0">
                <a:solidFill>
                  <a:srgbClr val="373B4B"/>
                </a:solidFill>
                <a:latin typeface="+mn-ea"/>
              </a:rPr>
              <a:t>】</a:t>
            </a:r>
          </a:p>
          <a:p>
            <a:r>
              <a:rPr lang="ja-JP" altLang="en-US" sz="1100" b="0" i="0" dirty="0">
                <a:solidFill>
                  <a:srgbClr val="373B4B"/>
                </a:solidFill>
                <a:effectLst/>
                <a:latin typeface="Noto Sans" panose="020B0502040504020204" pitchFamily="34" charset="0"/>
              </a:rPr>
              <a:t>組合からあなた宛</a:t>
            </a:r>
            <a:r>
              <a:rPr lang="ja-JP" altLang="en-US" sz="1100" dirty="0">
                <a:solidFill>
                  <a:srgbClr val="373B4B"/>
                </a:solidFill>
                <a:latin typeface="Noto Sans" panose="020B0502040504020204" pitchFamily="34" charset="0"/>
              </a:rPr>
              <a:t>に送信された</a:t>
            </a:r>
            <a:r>
              <a:rPr lang="ja-JP" altLang="en-US" sz="1100" b="0" i="0" dirty="0">
                <a:solidFill>
                  <a:srgbClr val="373B4B"/>
                </a:solidFill>
                <a:effectLst/>
                <a:latin typeface="Noto Sans" panose="020B0502040504020204" pitchFamily="34" charset="0"/>
              </a:rPr>
              <a:t>通知や重要なお知らせなどをお届けします。タイトルに「要返信」ラベルが付いている場合は、内容をご確認のうえ必ずご返信ください。</a:t>
            </a:r>
            <a:endParaRPr kumimoji="1" lang="en-US" altLang="ja-JP" sz="1100" dirty="0">
              <a:solidFill>
                <a:srgbClr val="373B4B"/>
              </a:solidFill>
              <a:latin typeface="Noto Sans" panose="020B0502040504020204" pitchFamily="34" charset="0"/>
            </a:endParaRPr>
          </a:p>
        </p:txBody>
      </p:sp>
      <p:pic>
        <p:nvPicPr>
          <p:cNvPr id="8" name="図 7"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A52806E7-A985-4591-913F-2166C41B2C9F}"/>
              </a:ext>
            </a:extLst>
          </p:cNvPr>
          <p:cNvPicPr>
            <a:picLocks noChangeAspect="1"/>
          </p:cNvPicPr>
          <p:nvPr/>
        </p:nvPicPr>
        <p:blipFill>
          <a:blip r:embed="rId2">
            <a:extLst>
              <a:ext uri="{28A0092B-C50C-407E-A947-70E740481C1C}">
                <a14:useLocalDpi xmlns:a14="http://schemas.microsoft.com/office/drawing/2010/main" val="0"/>
              </a:ext>
            </a:extLst>
          </a:blip>
          <a:srcRect b="29957"/>
          <a:stretch/>
        </p:blipFill>
        <p:spPr>
          <a:xfrm>
            <a:off x="753244" y="2202290"/>
            <a:ext cx="5282663" cy="2714198"/>
          </a:xfrm>
          <a:prstGeom prst="rect">
            <a:avLst/>
          </a:prstGeom>
          <a:ln>
            <a:solidFill>
              <a:schemeClr val="tx1"/>
            </a:solidFill>
          </a:ln>
        </p:spPr>
      </p:pic>
      <p:sp>
        <p:nvSpPr>
          <p:cNvPr id="9" name="テキスト ボックス 8">
            <a:extLst>
              <a:ext uri="{FF2B5EF4-FFF2-40B4-BE49-F238E27FC236}">
                <a16:creationId xmlns:a16="http://schemas.microsoft.com/office/drawing/2014/main" id="{F1D4B314-48AF-416F-A486-95C3C376859C}"/>
              </a:ext>
            </a:extLst>
          </p:cNvPr>
          <p:cNvSpPr txBox="1"/>
          <p:nvPr/>
        </p:nvSpPr>
        <p:spPr>
          <a:xfrm>
            <a:off x="357413" y="5090299"/>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dirty="0">
                <a:latin typeface="+mn-ea"/>
              </a:rPr>
              <a:t>お知らせを確認する</a:t>
            </a:r>
          </a:p>
        </p:txBody>
      </p:sp>
      <p:sp>
        <p:nvSpPr>
          <p:cNvPr id="10" name="テキスト ボックス 9">
            <a:extLst>
              <a:ext uri="{FF2B5EF4-FFF2-40B4-BE49-F238E27FC236}">
                <a16:creationId xmlns:a16="http://schemas.microsoft.com/office/drawing/2014/main" id="{5076A023-4963-4320-A6D0-F57DD362AF4E}"/>
              </a:ext>
            </a:extLst>
          </p:cNvPr>
          <p:cNvSpPr txBox="1"/>
          <p:nvPr/>
        </p:nvSpPr>
        <p:spPr>
          <a:xfrm>
            <a:off x="357414" y="5310965"/>
            <a:ext cx="3052439" cy="261610"/>
          </a:xfrm>
          <a:prstGeom prst="rect">
            <a:avLst/>
          </a:prstGeom>
          <a:noFill/>
        </p:spPr>
        <p:txBody>
          <a:bodyPr wrap="none" rtlCol="0">
            <a:spAutoFit/>
          </a:bodyPr>
          <a:lstStyle/>
          <a:p>
            <a:r>
              <a:rPr kumimoji="1" lang="en-US" altLang="ja-JP" sz="1100" dirty="0">
                <a:solidFill>
                  <a:srgbClr val="00C4C2"/>
                </a:solidFill>
                <a:latin typeface="+mn-ea"/>
              </a:rPr>
              <a:t>(1)-1</a:t>
            </a:r>
            <a:r>
              <a:rPr kumimoji="1" lang="ja-JP" altLang="en-US" sz="1100" dirty="0">
                <a:solidFill>
                  <a:srgbClr val="00C4C2"/>
                </a:solidFill>
                <a:latin typeface="+mn-ea"/>
              </a:rPr>
              <a:t>　</a:t>
            </a:r>
            <a:r>
              <a:rPr kumimoji="1" lang="en-US" altLang="ja-JP" sz="1100" dirty="0">
                <a:solidFill>
                  <a:srgbClr val="00C4C2"/>
                </a:solidFill>
                <a:latin typeface="+mn-ea"/>
              </a:rPr>
              <a:t>TOP</a:t>
            </a:r>
            <a:r>
              <a:rPr kumimoji="1" lang="ja-JP" altLang="en-US" sz="1100" dirty="0">
                <a:solidFill>
                  <a:srgbClr val="00C4C2"/>
                </a:solidFill>
                <a:latin typeface="+mn-ea"/>
              </a:rPr>
              <a:t>画面からお知らせ画面に遷移する</a:t>
            </a:r>
            <a:endParaRPr kumimoji="1" lang="ja-JP" altLang="en-US" sz="1100" dirty="0">
              <a:solidFill>
                <a:srgbClr val="00C4C2"/>
              </a:solidFill>
            </a:endParaRPr>
          </a:p>
        </p:txBody>
      </p:sp>
      <p:sp>
        <p:nvSpPr>
          <p:cNvPr id="11" name="テキスト ボックス 10">
            <a:extLst>
              <a:ext uri="{FF2B5EF4-FFF2-40B4-BE49-F238E27FC236}">
                <a16:creationId xmlns:a16="http://schemas.microsoft.com/office/drawing/2014/main" id="{FE7B9338-8726-4EA0-AADE-465B62BE5117}"/>
              </a:ext>
            </a:extLst>
          </p:cNvPr>
          <p:cNvSpPr txBox="1"/>
          <p:nvPr/>
        </p:nvSpPr>
        <p:spPr>
          <a:xfrm>
            <a:off x="410858" y="5536714"/>
            <a:ext cx="2791218" cy="1615827"/>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上部右の「　」</a:t>
            </a:r>
            <a:r>
              <a:rPr kumimoji="1" lang="en-US" altLang="ja-JP" sz="1100" dirty="0">
                <a:solidFill>
                  <a:schemeClr val="tx1">
                    <a:lumMod val="75000"/>
                    <a:lumOff val="25000"/>
                  </a:schemeClr>
                </a:solidFill>
                <a:latin typeface="+mn-ea"/>
              </a:rPr>
              <a:t>(a)</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お知らせの一覧画面が表示されます。</a:t>
            </a:r>
            <a:endParaRPr kumimoji="1" lang="en-US" altLang="ja-JP" sz="1100" dirty="0">
              <a:solidFill>
                <a:schemeClr val="tx1">
                  <a:lumMod val="75000"/>
                  <a:lumOff val="25000"/>
                </a:schemeClr>
              </a:solidFill>
              <a:latin typeface="+mn-ea"/>
            </a:endParaRPr>
          </a:p>
        </p:txBody>
      </p:sp>
      <p:pic>
        <p:nvPicPr>
          <p:cNvPr id="12" name="図 11">
            <a:extLst>
              <a:ext uri="{FF2B5EF4-FFF2-40B4-BE49-F238E27FC236}">
                <a16:creationId xmlns:a16="http://schemas.microsoft.com/office/drawing/2014/main" id="{B72D3D4B-DA74-4C93-A32E-C9DC55B16D1B}"/>
              </a:ext>
            </a:extLst>
          </p:cNvPr>
          <p:cNvPicPr>
            <a:picLocks noChangeAspect="1"/>
          </p:cNvPicPr>
          <p:nvPr/>
        </p:nvPicPr>
        <p:blipFill>
          <a:blip r:embed="rId3"/>
          <a:stretch>
            <a:fillRect/>
          </a:stretch>
        </p:blipFill>
        <p:spPr>
          <a:xfrm>
            <a:off x="1415113" y="5567826"/>
            <a:ext cx="151742" cy="151742"/>
          </a:xfrm>
          <a:prstGeom prst="rect">
            <a:avLst/>
          </a:prstGeom>
        </p:spPr>
      </p:pic>
      <p:pic>
        <p:nvPicPr>
          <p:cNvPr id="13" name="図 12">
            <a:extLst>
              <a:ext uri="{FF2B5EF4-FFF2-40B4-BE49-F238E27FC236}">
                <a16:creationId xmlns:a16="http://schemas.microsoft.com/office/drawing/2014/main" id="{BAA06A7D-E1B1-4AFB-BC0E-CD8F32694CC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44933"/>
          <a:stretch/>
        </p:blipFill>
        <p:spPr>
          <a:xfrm>
            <a:off x="1814073" y="5757380"/>
            <a:ext cx="3229853" cy="1069789"/>
          </a:xfrm>
          <a:prstGeom prst="rect">
            <a:avLst/>
          </a:prstGeom>
          <a:ln>
            <a:solidFill>
              <a:schemeClr val="tx1"/>
            </a:solidFill>
          </a:ln>
        </p:spPr>
      </p:pic>
      <p:sp>
        <p:nvSpPr>
          <p:cNvPr id="14" name="正方形/長方形 13">
            <a:extLst>
              <a:ext uri="{FF2B5EF4-FFF2-40B4-BE49-F238E27FC236}">
                <a16:creationId xmlns:a16="http://schemas.microsoft.com/office/drawing/2014/main" id="{85F9CB9B-E5A1-4DAA-BCAD-08709F7E535C}"/>
              </a:ext>
            </a:extLst>
          </p:cNvPr>
          <p:cNvSpPr/>
          <p:nvPr/>
        </p:nvSpPr>
        <p:spPr>
          <a:xfrm>
            <a:off x="4498492" y="5770156"/>
            <a:ext cx="93051" cy="747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1D0E56E-8F48-44CA-A6A6-A3B97787FE51}"/>
              </a:ext>
            </a:extLst>
          </p:cNvPr>
          <p:cNvSpPr txBox="1"/>
          <p:nvPr/>
        </p:nvSpPr>
        <p:spPr>
          <a:xfrm>
            <a:off x="4229158" y="5673874"/>
            <a:ext cx="327334" cy="246221"/>
          </a:xfrm>
          <a:prstGeom prst="rect">
            <a:avLst/>
          </a:prstGeom>
          <a:noFill/>
        </p:spPr>
        <p:txBody>
          <a:bodyPr wrap="none" rtlCol="0">
            <a:spAutoFit/>
          </a:bodyPr>
          <a:lstStyle/>
          <a:p>
            <a:pPr algn="l"/>
            <a:r>
              <a:rPr kumimoji="1" lang="en-US" altLang="ja-JP" sz="1000" b="1" dirty="0">
                <a:solidFill>
                  <a:srgbClr val="FF0000"/>
                </a:solidFill>
              </a:rPr>
              <a:t>(a)</a:t>
            </a:r>
            <a:endParaRPr kumimoji="1" lang="ja-JP" altLang="en-US" sz="1000" b="1" dirty="0">
              <a:solidFill>
                <a:srgbClr val="FF0000"/>
              </a:solidFill>
            </a:endParaRPr>
          </a:p>
        </p:txBody>
      </p:sp>
      <p:pic>
        <p:nvPicPr>
          <p:cNvPr id="16" name="図 15">
            <a:extLst>
              <a:ext uri="{FF2B5EF4-FFF2-40B4-BE49-F238E27FC236}">
                <a16:creationId xmlns:a16="http://schemas.microsoft.com/office/drawing/2014/main" id="{DF5DF759-0785-416D-837B-A1B93CB4F3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07013" y="5817710"/>
            <a:ext cx="162884" cy="206182"/>
          </a:xfrm>
          <a:prstGeom prst="rect">
            <a:avLst/>
          </a:prstGeom>
        </p:spPr>
      </p:pic>
      <p:pic>
        <p:nvPicPr>
          <p:cNvPr id="17" name="図 16">
            <a:extLst>
              <a:ext uri="{FF2B5EF4-FFF2-40B4-BE49-F238E27FC236}">
                <a16:creationId xmlns:a16="http://schemas.microsoft.com/office/drawing/2014/main" id="{2B2DB6DE-1B2E-4BEF-A1A1-7F6E115F58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20971" y="7212773"/>
            <a:ext cx="515732" cy="78074"/>
          </a:xfrm>
          <a:prstGeom prst="rect">
            <a:avLst/>
          </a:prstGeom>
        </p:spPr>
      </p:pic>
      <p:pic>
        <p:nvPicPr>
          <p:cNvPr id="18" name="図 17"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D16E56A8-E865-49FC-B7B4-3FE6A92844B0}"/>
              </a:ext>
            </a:extLst>
          </p:cNvPr>
          <p:cNvPicPr>
            <a:picLocks noChangeAspect="1"/>
          </p:cNvPicPr>
          <p:nvPr/>
        </p:nvPicPr>
        <p:blipFill>
          <a:blip r:embed="rId7" cstate="hqprint">
            <a:extLst>
              <a:ext uri="{28A0092B-C50C-407E-A947-70E740481C1C}">
                <a14:useLocalDpi xmlns:a14="http://schemas.microsoft.com/office/drawing/2010/main" val="0"/>
              </a:ext>
            </a:extLst>
          </a:blip>
          <a:srcRect b="32269"/>
          <a:stretch/>
        </p:blipFill>
        <p:spPr>
          <a:xfrm>
            <a:off x="1814073" y="7152541"/>
            <a:ext cx="3229853" cy="1604714"/>
          </a:xfrm>
          <a:prstGeom prst="rect">
            <a:avLst/>
          </a:prstGeom>
          <a:ln>
            <a:solidFill>
              <a:schemeClr val="tx1"/>
            </a:solidFill>
          </a:ln>
        </p:spPr>
      </p:pic>
      <p:sp>
        <p:nvSpPr>
          <p:cNvPr id="5" name="正方形/長方形 4">
            <a:extLst>
              <a:ext uri="{FF2B5EF4-FFF2-40B4-BE49-F238E27FC236}">
                <a16:creationId xmlns:a16="http://schemas.microsoft.com/office/drawing/2014/main" id="{BDFD65F6-9CC2-A548-F97E-30FEB848087D}"/>
              </a:ext>
            </a:extLst>
          </p:cNvPr>
          <p:cNvSpPr/>
          <p:nvPr/>
        </p:nvSpPr>
        <p:spPr>
          <a:xfrm>
            <a:off x="2323088" y="5774190"/>
            <a:ext cx="266700" cy="53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1415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0776313-CFF5-4D61-94F9-97376FA4DCA1}"/>
              </a:ext>
            </a:extLst>
          </p:cNvPr>
          <p:cNvSpPr>
            <a:spLocks noGrp="1"/>
          </p:cNvSpPr>
          <p:nvPr>
            <p:ph type="sldNum" sz="quarter" idx="4"/>
          </p:nvPr>
        </p:nvSpPr>
        <p:spPr/>
        <p:txBody>
          <a:bodyPr/>
          <a:lstStyle/>
          <a:p>
            <a:fld id="{A0BB1BDA-CE3E-4D53-A06F-2FBA10AB65BB}" type="slidenum">
              <a:rPr kumimoji="1" lang="ja-JP" altLang="en-US" smtClean="0"/>
              <a:pPr/>
              <a:t>5</a:t>
            </a:fld>
            <a:endParaRPr kumimoji="1" lang="ja-JP" altLang="en-US"/>
          </a:p>
        </p:txBody>
      </p:sp>
      <p:sp>
        <p:nvSpPr>
          <p:cNvPr id="3" name="テキスト ボックス 2">
            <a:extLst>
              <a:ext uri="{FF2B5EF4-FFF2-40B4-BE49-F238E27FC236}">
                <a16:creationId xmlns:a16="http://schemas.microsoft.com/office/drawing/2014/main" id="{319B306D-35F5-433E-8A26-2CB26F9D98CB}"/>
              </a:ext>
            </a:extLst>
          </p:cNvPr>
          <p:cNvSpPr txBox="1"/>
          <p:nvPr/>
        </p:nvSpPr>
        <p:spPr>
          <a:xfrm>
            <a:off x="499026" y="338320"/>
            <a:ext cx="5895177" cy="600164"/>
          </a:xfrm>
          <a:prstGeom prst="rect">
            <a:avLst/>
          </a:prstGeom>
          <a:noFill/>
        </p:spPr>
        <p:txBody>
          <a:bodyPr wrap="square" rtlCol="0">
            <a:spAutoFit/>
          </a:bodyPr>
          <a:lstStyle/>
          <a:p>
            <a:pPr marL="228600" indent="-228600">
              <a:buFont typeface="+mj-lt"/>
              <a:buAutoNum type="arabicPeriod" startAt="3"/>
            </a:pPr>
            <a:r>
              <a:rPr kumimoji="1" lang="ja-JP" altLang="en-US" sz="1100">
                <a:latin typeface="+mn-ea"/>
              </a:rPr>
              <a:t>パスワード保存有無の選択</a:t>
            </a:r>
            <a:br>
              <a:rPr kumimoji="1" lang="en-US" altLang="ja-JP" sz="1100" dirty="0">
                <a:latin typeface="+mn-ea"/>
              </a:rPr>
            </a:br>
            <a:r>
              <a:rPr kumimoji="1" lang="ja-JP" altLang="en-US" sz="1100">
                <a:latin typeface="+mn-ea"/>
              </a:rPr>
              <a:t>「パスワードを保存」を確認するポップアップ画面が表示された場合、「今はしない」を選択します。</a:t>
            </a:r>
          </a:p>
        </p:txBody>
      </p:sp>
      <p:sp>
        <p:nvSpPr>
          <p:cNvPr id="5" name="正方形/長方形 4">
            <a:extLst>
              <a:ext uri="{FF2B5EF4-FFF2-40B4-BE49-F238E27FC236}">
                <a16:creationId xmlns:a16="http://schemas.microsoft.com/office/drawing/2014/main" id="{C804838A-5DCA-4075-95D9-2926E42AF09C}"/>
              </a:ext>
            </a:extLst>
          </p:cNvPr>
          <p:cNvSpPr/>
          <p:nvPr/>
        </p:nvSpPr>
        <p:spPr>
          <a:xfrm>
            <a:off x="2238233" y="1380979"/>
            <a:ext cx="1910686" cy="2183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A4C51AA-1E94-4D40-BF04-22AD0A80E17D}"/>
              </a:ext>
            </a:extLst>
          </p:cNvPr>
          <p:cNvSpPr txBox="1"/>
          <p:nvPr/>
        </p:nvSpPr>
        <p:spPr>
          <a:xfrm>
            <a:off x="545845" y="3129457"/>
            <a:ext cx="5895177" cy="430887"/>
          </a:xfrm>
          <a:prstGeom prst="rect">
            <a:avLst/>
          </a:prstGeom>
          <a:noFill/>
        </p:spPr>
        <p:txBody>
          <a:bodyPr wrap="square" rtlCol="0">
            <a:spAutoFit/>
          </a:bodyPr>
          <a:lstStyle/>
          <a:p>
            <a:pPr marL="228600" indent="-228600">
              <a:buFont typeface="+mj-lt"/>
              <a:buAutoNum type="arabicPeriod" startAt="4"/>
            </a:pPr>
            <a:r>
              <a:rPr kumimoji="1" lang="ja-JP" altLang="en-US" sz="1100">
                <a:latin typeface="+mn-ea"/>
              </a:rPr>
              <a:t>生年月日の入力</a:t>
            </a:r>
            <a:br>
              <a:rPr kumimoji="1" lang="en-US" altLang="ja-JP" sz="1100" dirty="0">
                <a:latin typeface="+mn-ea"/>
              </a:rPr>
            </a:br>
            <a:r>
              <a:rPr kumimoji="1" lang="ja-JP" altLang="en-US" sz="1100">
                <a:latin typeface="+mn-ea"/>
              </a:rPr>
              <a:t>初回ログイン時、本人確認のために生年月日での認証を実施します。</a:t>
            </a:r>
          </a:p>
        </p:txBody>
      </p:sp>
      <p:pic>
        <p:nvPicPr>
          <p:cNvPr id="7" name="図 6">
            <a:extLst>
              <a:ext uri="{FF2B5EF4-FFF2-40B4-BE49-F238E27FC236}">
                <a16:creationId xmlns:a16="http://schemas.microsoft.com/office/drawing/2014/main" id="{0919F5AE-60E4-2FE1-B1B8-20A02BB9D66C}"/>
              </a:ext>
            </a:extLst>
          </p:cNvPr>
          <p:cNvPicPr/>
          <p:nvPr/>
        </p:nvPicPr>
        <p:blipFill>
          <a:blip r:embed="rId2"/>
          <a:stretch>
            <a:fillRect/>
          </a:stretch>
        </p:blipFill>
        <p:spPr>
          <a:xfrm>
            <a:off x="2470149" y="935655"/>
            <a:ext cx="1910686" cy="1419612"/>
          </a:xfrm>
          <a:prstGeom prst="rect">
            <a:avLst/>
          </a:prstGeom>
          <a:ln>
            <a:solidFill>
              <a:schemeClr val="bg1">
                <a:lumMod val="85000"/>
              </a:schemeClr>
            </a:solidFill>
          </a:ln>
        </p:spPr>
      </p:pic>
      <p:sp>
        <p:nvSpPr>
          <p:cNvPr id="8" name="テキスト ボックス 7">
            <a:extLst>
              <a:ext uri="{FF2B5EF4-FFF2-40B4-BE49-F238E27FC236}">
                <a16:creationId xmlns:a16="http://schemas.microsoft.com/office/drawing/2014/main" id="{DA7D1D5C-B81C-4457-B799-5DC500E1F6DF}"/>
              </a:ext>
            </a:extLst>
          </p:cNvPr>
          <p:cNvSpPr txBox="1"/>
          <p:nvPr/>
        </p:nvSpPr>
        <p:spPr>
          <a:xfrm>
            <a:off x="545845" y="6173847"/>
            <a:ext cx="5895177" cy="430887"/>
          </a:xfrm>
          <a:prstGeom prst="rect">
            <a:avLst/>
          </a:prstGeom>
          <a:noFill/>
        </p:spPr>
        <p:txBody>
          <a:bodyPr wrap="square" rtlCol="0">
            <a:spAutoFit/>
          </a:bodyPr>
          <a:lstStyle/>
          <a:p>
            <a:pPr marL="228600" indent="-228600">
              <a:buFont typeface="+mj-lt"/>
              <a:buAutoNum type="arabicPeriod" startAt="5"/>
            </a:pPr>
            <a:r>
              <a:rPr kumimoji="1" lang="ja-JP" altLang="en-US" sz="1100">
                <a:latin typeface="+mn-ea"/>
              </a:rPr>
              <a:t>利用規約への同意</a:t>
            </a:r>
            <a:br>
              <a:rPr kumimoji="1" lang="en-US" altLang="ja-JP" sz="1100" dirty="0">
                <a:latin typeface="+mn-ea"/>
              </a:rPr>
            </a:br>
            <a:r>
              <a:rPr kumimoji="1" lang="ja-JP" altLang="en-US" sz="1100">
                <a:latin typeface="+mn-ea"/>
              </a:rPr>
              <a:t>利用規約が表示されますので、内容をお読みの上「同意する」をクリックしてください。</a:t>
            </a:r>
          </a:p>
        </p:txBody>
      </p:sp>
      <p:pic>
        <p:nvPicPr>
          <p:cNvPr id="11" name="図 10">
            <a:extLst>
              <a:ext uri="{FF2B5EF4-FFF2-40B4-BE49-F238E27FC236}">
                <a16:creationId xmlns:a16="http://schemas.microsoft.com/office/drawing/2014/main" id="{8E76F373-6BE6-B240-F9DE-D77212D22055}"/>
              </a:ext>
            </a:extLst>
          </p:cNvPr>
          <p:cNvPicPr>
            <a:picLocks noChangeAspect="1"/>
          </p:cNvPicPr>
          <p:nvPr/>
        </p:nvPicPr>
        <p:blipFill>
          <a:blip r:embed="rId3"/>
          <a:stretch>
            <a:fillRect/>
          </a:stretch>
        </p:blipFill>
        <p:spPr>
          <a:xfrm>
            <a:off x="2062644" y="3692512"/>
            <a:ext cx="2826350" cy="1789695"/>
          </a:xfrm>
          <a:prstGeom prst="rect">
            <a:avLst/>
          </a:prstGeom>
          <a:ln>
            <a:solidFill>
              <a:schemeClr val="tx1"/>
            </a:solidFill>
          </a:ln>
        </p:spPr>
      </p:pic>
      <p:sp>
        <p:nvSpPr>
          <p:cNvPr id="12" name="正方形/長方形 11">
            <a:extLst>
              <a:ext uri="{FF2B5EF4-FFF2-40B4-BE49-F238E27FC236}">
                <a16:creationId xmlns:a16="http://schemas.microsoft.com/office/drawing/2014/main" id="{0D8F2BD1-9480-B8A1-DB84-DF15C11225A6}"/>
              </a:ext>
            </a:extLst>
          </p:cNvPr>
          <p:cNvSpPr/>
          <p:nvPr/>
        </p:nvSpPr>
        <p:spPr>
          <a:xfrm>
            <a:off x="2289085" y="4685066"/>
            <a:ext cx="728997" cy="2304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13" name="正方形/長方形 12">
            <a:extLst>
              <a:ext uri="{FF2B5EF4-FFF2-40B4-BE49-F238E27FC236}">
                <a16:creationId xmlns:a16="http://schemas.microsoft.com/office/drawing/2014/main" id="{6E04B9E9-E2E9-2E75-78D0-3DDCEB47EFD4}"/>
              </a:ext>
            </a:extLst>
          </p:cNvPr>
          <p:cNvSpPr/>
          <p:nvPr/>
        </p:nvSpPr>
        <p:spPr>
          <a:xfrm>
            <a:off x="3261114" y="5078486"/>
            <a:ext cx="429410" cy="1527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pic>
        <p:nvPicPr>
          <p:cNvPr id="14" name="図 13">
            <a:extLst>
              <a:ext uri="{FF2B5EF4-FFF2-40B4-BE49-F238E27FC236}">
                <a16:creationId xmlns:a16="http://schemas.microsoft.com/office/drawing/2014/main" id="{17608BCB-7C16-9222-0523-E164101BAFA3}"/>
              </a:ext>
            </a:extLst>
          </p:cNvPr>
          <p:cNvPicPr>
            <a:picLocks noChangeAspect="1"/>
          </p:cNvPicPr>
          <p:nvPr/>
        </p:nvPicPr>
        <p:blipFill>
          <a:blip r:embed="rId4"/>
          <a:srcRect l="2025" t="9232" r="1626"/>
          <a:stretch>
            <a:fillRect/>
          </a:stretch>
        </p:blipFill>
        <p:spPr>
          <a:xfrm>
            <a:off x="2062644" y="6758703"/>
            <a:ext cx="2821272" cy="2415054"/>
          </a:xfrm>
          <a:prstGeom prst="rect">
            <a:avLst/>
          </a:prstGeom>
        </p:spPr>
      </p:pic>
      <p:sp>
        <p:nvSpPr>
          <p:cNvPr id="15" name="正方形/長方形 14">
            <a:extLst>
              <a:ext uri="{FF2B5EF4-FFF2-40B4-BE49-F238E27FC236}">
                <a16:creationId xmlns:a16="http://schemas.microsoft.com/office/drawing/2014/main" id="{E8A3F2FC-17E4-4F50-E02E-47F9C373D29B}"/>
              </a:ext>
            </a:extLst>
          </p:cNvPr>
          <p:cNvSpPr/>
          <p:nvPr/>
        </p:nvSpPr>
        <p:spPr>
          <a:xfrm>
            <a:off x="2176671" y="8940800"/>
            <a:ext cx="270448" cy="107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16" name="テキスト ボックス 15">
            <a:extLst>
              <a:ext uri="{FF2B5EF4-FFF2-40B4-BE49-F238E27FC236}">
                <a16:creationId xmlns:a16="http://schemas.microsoft.com/office/drawing/2014/main" id="{C899A2D4-F637-B9AC-8276-5703D3020A6B}"/>
              </a:ext>
            </a:extLst>
          </p:cNvPr>
          <p:cNvSpPr txBox="1"/>
          <p:nvPr/>
        </p:nvSpPr>
        <p:spPr>
          <a:xfrm>
            <a:off x="1778933" y="2440869"/>
            <a:ext cx="3429000" cy="261610"/>
          </a:xfrm>
          <a:prstGeom prst="rect">
            <a:avLst/>
          </a:prstGeom>
          <a:noFill/>
        </p:spPr>
        <p:txBody>
          <a:bodyPr wrap="square">
            <a:spAutoFit/>
          </a:bodyPr>
          <a:lstStyle/>
          <a:p>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こちらの手順は表示されない場合があります。</a:t>
            </a:r>
            <a:endParaRPr lang="ja-JP" altLang="en-US"/>
          </a:p>
        </p:txBody>
      </p:sp>
      <p:sp>
        <p:nvSpPr>
          <p:cNvPr id="17" name="テキスト ボックス 16">
            <a:extLst>
              <a:ext uri="{FF2B5EF4-FFF2-40B4-BE49-F238E27FC236}">
                <a16:creationId xmlns:a16="http://schemas.microsoft.com/office/drawing/2014/main" id="{47184EB8-F582-B7AD-D06F-9E0C88561644}"/>
              </a:ext>
            </a:extLst>
          </p:cNvPr>
          <p:cNvSpPr txBox="1"/>
          <p:nvPr/>
        </p:nvSpPr>
        <p:spPr>
          <a:xfrm>
            <a:off x="1758780" y="5571573"/>
            <a:ext cx="3429000" cy="430887"/>
          </a:xfrm>
          <a:prstGeom prst="rect">
            <a:avLst/>
          </a:prstGeom>
          <a:noFill/>
        </p:spPr>
        <p:txBody>
          <a:bodyPr wrap="square">
            <a:spAutoFit/>
          </a:bodyPr>
          <a:lstStyle/>
          <a:p>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こちらの手順は表示されない場合は、すでに初回ログインが完了しています。</a:t>
            </a:r>
            <a:endParaRPr lang="ja-JP" altLang="en-US"/>
          </a:p>
        </p:txBody>
      </p:sp>
    </p:spTree>
    <p:extLst>
      <p:ext uri="{BB962C8B-B14F-4D97-AF65-F5344CB8AC3E}">
        <p14:creationId xmlns:p14="http://schemas.microsoft.com/office/powerpoint/2010/main" val="1448731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561D9D1-A705-43ED-BBFB-160E9E37F7FB}"/>
              </a:ext>
            </a:extLst>
          </p:cNvPr>
          <p:cNvSpPr>
            <a:spLocks noGrp="1"/>
          </p:cNvSpPr>
          <p:nvPr>
            <p:ph type="sldNum" sz="quarter" idx="4"/>
          </p:nvPr>
        </p:nvSpPr>
        <p:spPr/>
        <p:txBody>
          <a:bodyPr/>
          <a:lstStyle/>
          <a:p>
            <a:fld id="{A0BB1BDA-CE3E-4D53-A06F-2FBA10AB65BB}" type="slidenum">
              <a:rPr kumimoji="1" lang="ja-JP" altLang="en-US" smtClean="0"/>
              <a:pPr/>
              <a:t>50</a:t>
            </a:fld>
            <a:endParaRPr kumimoji="1" lang="ja-JP" altLang="en-US" dirty="0"/>
          </a:p>
        </p:txBody>
      </p:sp>
      <p:sp>
        <p:nvSpPr>
          <p:cNvPr id="3" name="テキスト ボックス 2">
            <a:extLst>
              <a:ext uri="{FF2B5EF4-FFF2-40B4-BE49-F238E27FC236}">
                <a16:creationId xmlns:a16="http://schemas.microsoft.com/office/drawing/2014/main" id="{53B86C57-6221-4E6C-9E3C-B7395E20A81A}"/>
              </a:ext>
            </a:extLst>
          </p:cNvPr>
          <p:cNvSpPr txBox="1"/>
          <p:nvPr/>
        </p:nvSpPr>
        <p:spPr>
          <a:xfrm>
            <a:off x="357414" y="329532"/>
            <a:ext cx="1922321" cy="261610"/>
          </a:xfrm>
          <a:prstGeom prst="rect">
            <a:avLst/>
          </a:prstGeom>
          <a:noFill/>
        </p:spPr>
        <p:txBody>
          <a:bodyPr wrap="none" rtlCol="0">
            <a:spAutoFit/>
          </a:bodyPr>
          <a:lstStyle/>
          <a:p>
            <a:r>
              <a:rPr kumimoji="1" lang="en-US" altLang="ja-JP" sz="1100" dirty="0">
                <a:solidFill>
                  <a:srgbClr val="00C4C2"/>
                </a:solidFill>
                <a:latin typeface="+mn-ea"/>
              </a:rPr>
              <a:t>(1)-2</a:t>
            </a:r>
            <a:r>
              <a:rPr kumimoji="1" lang="ja-JP" altLang="en-US" sz="1100" dirty="0">
                <a:solidFill>
                  <a:srgbClr val="00C4C2"/>
                </a:solidFill>
                <a:latin typeface="+mn-ea"/>
              </a:rPr>
              <a:t>　お知らせを確認する</a:t>
            </a:r>
            <a:endParaRPr kumimoji="1" lang="ja-JP" altLang="en-US" sz="1100" dirty="0">
              <a:solidFill>
                <a:srgbClr val="00C4C2"/>
              </a:solidFill>
            </a:endParaRPr>
          </a:p>
        </p:txBody>
      </p:sp>
      <p:sp>
        <p:nvSpPr>
          <p:cNvPr id="4" name="テキスト ボックス 3">
            <a:extLst>
              <a:ext uri="{FF2B5EF4-FFF2-40B4-BE49-F238E27FC236}">
                <a16:creationId xmlns:a16="http://schemas.microsoft.com/office/drawing/2014/main" id="{064AF496-D184-4F69-B3B9-7E09AECB9550}"/>
              </a:ext>
            </a:extLst>
          </p:cNvPr>
          <p:cNvSpPr txBox="1"/>
          <p:nvPr/>
        </p:nvSpPr>
        <p:spPr>
          <a:xfrm>
            <a:off x="404220" y="591142"/>
            <a:ext cx="3771995" cy="2123658"/>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確認したいお知らせのタイトル</a:t>
            </a:r>
            <a:r>
              <a:rPr kumimoji="1" lang="en-US" altLang="ja-JP" sz="1100" dirty="0">
                <a:solidFill>
                  <a:schemeClr val="tx1">
                    <a:lumMod val="75000"/>
                    <a:lumOff val="25000"/>
                  </a:schemeClr>
                </a:solidFill>
                <a:latin typeface="+mn-ea"/>
              </a:rPr>
              <a:t>(b)</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お知らせの詳細画面が表示されます。</a:t>
            </a:r>
            <a:endParaRPr kumimoji="1" lang="en-US" altLang="ja-JP" sz="1100" dirty="0">
              <a:solidFill>
                <a:schemeClr val="tx1">
                  <a:lumMod val="75000"/>
                  <a:lumOff val="25000"/>
                </a:schemeClr>
              </a:solidFill>
              <a:latin typeface="+mn-ea"/>
            </a:endParaRPr>
          </a:p>
        </p:txBody>
      </p:sp>
      <p:pic>
        <p:nvPicPr>
          <p:cNvPr id="5" name="図 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71F29CF9-0FCE-479D-ABBD-E21C4A294C58}"/>
              </a:ext>
            </a:extLst>
          </p:cNvPr>
          <p:cNvPicPr>
            <a:picLocks noChangeAspect="1"/>
          </p:cNvPicPr>
          <p:nvPr/>
        </p:nvPicPr>
        <p:blipFill>
          <a:blip r:embed="rId2">
            <a:extLst>
              <a:ext uri="{28A0092B-C50C-407E-A947-70E740481C1C}">
                <a14:useLocalDpi xmlns:a14="http://schemas.microsoft.com/office/drawing/2010/main" val="0"/>
              </a:ext>
            </a:extLst>
          </a:blip>
          <a:srcRect l="31536" t="11472" r="14706" b="54835"/>
          <a:stretch/>
        </p:blipFill>
        <p:spPr>
          <a:xfrm>
            <a:off x="1814073" y="852752"/>
            <a:ext cx="3229854" cy="1484926"/>
          </a:xfrm>
          <a:prstGeom prst="rect">
            <a:avLst/>
          </a:prstGeom>
          <a:ln>
            <a:solidFill>
              <a:schemeClr val="tx1"/>
            </a:solidFill>
          </a:ln>
        </p:spPr>
      </p:pic>
      <p:sp>
        <p:nvSpPr>
          <p:cNvPr id="6" name="テキスト ボックス 5">
            <a:extLst>
              <a:ext uri="{FF2B5EF4-FFF2-40B4-BE49-F238E27FC236}">
                <a16:creationId xmlns:a16="http://schemas.microsoft.com/office/drawing/2014/main" id="{AACAF91A-1165-4C82-9191-B9EBB2612870}"/>
              </a:ext>
            </a:extLst>
          </p:cNvPr>
          <p:cNvSpPr txBox="1"/>
          <p:nvPr/>
        </p:nvSpPr>
        <p:spPr>
          <a:xfrm>
            <a:off x="3187096" y="1125019"/>
            <a:ext cx="333746" cy="246221"/>
          </a:xfrm>
          <a:prstGeom prst="rect">
            <a:avLst/>
          </a:prstGeom>
          <a:noFill/>
        </p:spPr>
        <p:txBody>
          <a:bodyPr wrap="none" rtlCol="0">
            <a:spAutoFit/>
          </a:bodyPr>
          <a:lstStyle/>
          <a:p>
            <a:pPr algn="l"/>
            <a:r>
              <a:rPr kumimoji="1" lang="en-US" altLang="ja-JP" sz="1000" b="1" dirty="0">
                <a:solidFill>
                  <a:srgbClr val="FF0000"/>
                </a:solidFill>
              </a:rPr>
              <a:t>(b)</a:t>
            </a:r>
            <a:endParaRPr kumimoji="1" lang="ja-JP" altLang="en-US" sz="1000" b="1" dirty="0">
              <a:solidFill>
                <a:srgbClr val="FF0000"/>
              </a:solidFill>
            </a:endParaRPr>
          </a:p>
        </p:txBody>
      </p:sp>
      <p:sp>
        <p:nvSpPr>
          <p:cNvPr id="7" name="正方形/長方形 6">
            <a:extLst>
              <a:ext uri="{FF2B5EF4-FFF2-40B4-BE49-F238E27FC236}">
                <a16:creationId xmlns:a16="http://schemas.microsoft.com/office/drawing/2014/main" id="{708F68D5-3F51-4068-B935-52A57992771A}"/>
              </a:ext>
            </a:extLst>
          </p:cNvPr>
          <p:cNvSpPr/>
          <p:nvPr/>
        </p:nvSpPr>
        <p:spPr>
          <a:xfrm>
            <a:off x="2263434" y="1314841"/>
            <a:ext cx="1004318" cy="1457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80495A39-72A9-4CBD-A329-87264F62243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42802" y="1394894"/>
            <a:ext cx="162884" cy="206182"/>
          </a:xfrm>
          <a:prstGeom prst="rect">
            <a:avLst/>
          </a:prstGeom>
        </p:spPr>
      </p:pic>
      <p:pic>
        <p:nvPicPr>
          <p:cNvPr id="9" name="図 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BD883F2B-0F7C-4D8E-ABEE-F6FC3ABA573A}"/>
              </a:ext>
            </a:extLst>
          </p:cNvPr>
          <p:cNvPicPr>
            <a:picLocks noChangeAspect="1"/>
          </p:cNvPicPr>
          <p:nvPr/>
        </p:nvPicPr>
        <p:blipFill>
          <a:blip r:embed="rId4">
            <a:extLst>
              <a:ext uri="{28A0092B-C50C-407E-A947-70E740481C1C}">
                <a14:useLocalDpi xmlns:a14="http://schemas.microsoft.com/office/drawing/2010/main" val="0"/>
              </a:ext>
            </a:extLst>
          </a:blip>
          <a:srcRect l="31274" t="13296" r="14804" b="39427"/>
          <a:stretch/>
        </p:blipFill>
        <p:spPr>
          <a:xfrm>
            <a:off x="1814073" y="2697510"/>
            <a:ext cx="3229854" cy="1697278"/>
          </a:xfrm>
          <a:prstGeom prst="rect">
            <a:avLst/>
          </a:prstGeom>
          <a:ln>
            <a:solidFill>
              <a:schemeClr val="tx1"/>
            </a:solidFill>
          </a:ln>
        </p:spPr>
      </p:pic>
      <p:sp>
        <p:nvSpPr>
          <p:cNvPr id="10" name="テキスト ボックス 9">
            <a:extLst>
              <a:ext uri="{FF2B5EF4-FFF2-40B4-BE49-F238E27FC236}">
                <a16:creationId xmlns:a16="http://schemas.microsoft.com/office/drawing/2014/main" id="{014350CB-44C1-4F1A-B8C2-7BE9096F7911}"/>
              </a:ext>
            </a:extLst>
          </p:cNvPr>
          <p:cNvSpPr txBox="1"/>
          <p:nvPr/>
        </p:nvSpPr>
        <p:spPr>
          <a:xfrm>
            <a:off x="357413" y="4533954"/>
            <a:ext cx="5895177" cy="261610"/>
          </a:xfrm>
          <a:prstGeom prst="rect">
            <a:avLst/>
          </a:prstGeom>
          <a:noFill/>
        </p:spPr>
        <p:txBody>
          <a:bodyPr wrap="square" rtlCol="0">
            <a:spAutoFit/>
          </a:bodyPr>
          <a:lstStyle/>
          <a:p>
            <a:r>
              <a:rPr kumimoji="1" lang="en-US" altLang="ja-JP" sz="1100" b="1" dirty="0">
                <a:latin typeface="+mn-ea"/>
              </a:rPr>
              <a:t>(2)</a:t>
            </a:r>
            <a:r>
              <a:rPr kumimoji="1" lang="ja-JP" altLang="en-US" sz="1100" b="1" dirty="0">
                <a:latin typeface="+mn-ea"/>
              </a:rPr>
              <a:t> </a:t>
            </a:r>
            <a:r>
              <a:rPr kumimoji="1" lang="en-US" altLang="ja-JP" sz="1100" b="1" dirty="0">
                <a:latin typeface="+mn-ea"/>
              </a:rPr>
              <a:t>MY</a:t>
            </a:r>
            <a:r>
              <a:rPr kumimoji="1" lang="ja-JP" altLang="en-US" sz="1100" b="1" dirty="0">
                <a:latin typeface="+mn-ea"/>
              </a:rPr>
              <a:t>メールを確認する</a:t>
            </a:r>
          </a:p>
        </p:txBody>
      </p:sp>
      <p:sp>
        <p:nvSpPr>
          <p:cNvPr id="11" name="テキスト ボックス 10">
            <a:extLst>
              <a:ext uri="{FF2B5EF4-FFF2-40B4-BE49-F238E27FC236}">
                <a16:creationId xmlns:a16="http://schemas.microsoft.com/office/drawing/2014/main" id="{8B547704-C8DB-42DE-BE84-8DCABF1607D1}"/>
              </a:ext>
            </a:extLst>
          </p:cNvPr>
          <p:cNvSpPr txBox="1"/>
          <p:nvPr/>
        </p:nvSpPr>
        <p:spPr>
          <a:xfrm>
            <a:off x="357414" y="4754620"/>
            <a:ext cx="3132589" cy="261610"/>
          </a:xfrm>
          <a:prstGeom prst="rect">
            <a:avLst/>
          </a:prstGeom>
          <a:noFill/>
        </p:spPr>
        <p:txBody>
          <a:bodyPr wrap="none" rtlCol="0">
            <a:spAutoFit/>
          </a:bodyPr>
          <a:lstStyle/>
          <a:p>
            <a:r>
              <a:rPr kumimoji="1" lang="en-US" altLang="ja-JP" sz="1100" dirty="0">
                <a:solidFill>
                  <a:srgbClr val="00C4C2"/>
                </a:solidFill>
                <a:latin typeface="+mn-ea"/>
              </a:rPr>
              <a:t>(2)-1</a:t>
            </a:r>
            <a:r>
              <a:rPr kumimoji="1" lang="ja-JP" altLang="en-US" sz="1100" dirty="0">
                <a:solidFill>
                  <a:srgbClr val="00C4C2"/>
                </a:solidFill>
                <a:latin typeface="+mn-ea"/>
              </a:rPr>
              <a:t>　</a:t>
            </a:r>
            <a:r>
              <a:rPr kumimoji="1" lang="en-US" altLang="ja-JP" sz="1100" dirty="0">
                <a:solidFill>
                  <a:srgbClr val="00C4C2"/>
                </a:solidFill>
                <a:latin typeface="+mn-ea"/>
              </a:rPr>
              <a:t>TOP</a:t>
            </a:r>
            <a:r>
              <a:rPr kumimoji="1" lang="ja-JP" altLang="en-US" sz="1100" dirty="0">
                <a:solidFill>
                  <a:srgbClr val="00C4C2"/>
                </a:solidFill>
                <a:latin typeface="+mn-ea"/>
              </a:rPr>
              <a:t>画面から</a:t>
            </a:r>
            <a:r>
              <a:rPr kumimoji="1" lang="en-US" altLang="ja-JP" sz="1100" dirty="0">
                <a:solidFill>
                  <a:srgbClr val="00C4C2"/>
                </a:solidFill>
                <a:latin typeface="+mn-ea"/>
              </a:rPr>
              <a:t>MY</a:t>
            </a:r>
            <a:r>
              <a:rPr kumimoji="1" lang="ja-JP" altLang="en-US" sz="1100" dirty="0">
                <a:solidFill>
                  <a:srgbClr val="00C4C2"/>
                </a:solidFill>
                <a:latin typeface="+mn-ea"/>
              </a:rPr>
              <a:t>メール画面に遷移する</a:t>
            </a:r>
            <a:endParaRPr kumimoji="1" lang="ja-JP" altLang="en-US" sz="1100" dirty="0">
              <a:solidFill>
                <a:srgbClr val="00C4C2"/>
              </a:solidFill>
            </a:endParaRPr>
          </a:p>
        </p:txBody>
      </p:sp>
      <p:sp>
        <p:nvSpPr>
          <p:cNvPr id="12" name="テキスト ボックス 11">
            <a:extLst>
              <a:ext uri="{FF2B5EF4-FFF2-40B4-BE49-F238E27FC236}">
                <a16:creationId xmlns:a16="http://schemas.microsoft.com/office/drawing/2014/main" id="{BD8A602C-EB4D-4CCB-AB5D-0B15551255D1}"/>
              </a:ext>
            </a:extLst>
          </p:cNvPr>
          <p:cNvSpPr txBox="1"/>
          <p:nvPr/>
        </p:nvSpPr>
        <p:spPr>
          <a:xfrm>
            <a:off x="410858" y="5016230"/>
            <a:ext cx="2791218" cy="1615827"/>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上部右の「　」</a:t>
            </a:r>
            <a:r>
              <a:rPr kumimoji="1" lang="en-US" altLang="ja-JP" sz="1100" dirty="0">
                <a:solidFill>
                  <a:schemeClr val="tx1">
                    <a:lumMod val="75000"/>
                    <a:lumOff val="25000"/>
                  </a:schemeClr>
                </a:solidFill>
                <a:latin typeface="+mn-ea"/>
              </a:rPr>
              <a:t>(a)</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en-US" altLang="ja-JP" sz="1100" dirty="0">
                <a:solidFill>
                  <a:schemeClr val="tx1">
                    <a:lumMod val="75000"/>
                    <a:lumOff val="25000"/>
                  </a:schemeClr>
                </a:solidFill>
                <a:latin typeface="+mn-ea"/>
              </a:rPr>
              <a:t>MY</a:t>
            </a:r>
            <a:r>
              <a:rPr kumimoji="1" lang="ja-JP" altLang="en-US" sz="1100" dirty="0">
                <a:solidFill>
                  <a:schemeClr val="tx1">
                    <a:lumMod val="75000"/>
                    <a:lumOff val="25000"/>
                  </a:schemeClr>
                </a:solidFill>
                <a:latin typeface="+mn-ea"/>
              </a:rPr>
              <a:t>メールの一覧画面が表示されます。</a:t>
            </a:r>
            <a:endParaRPr kumimoji="1" lang="en-US" altLang="ja-JP" sz="1100" dirty="0">
              <a:solidFill>
                <a:schemeClr val="tx1">
                  <a:lumMod val="75000"/>
                  <a:lumOff val="25000"/>
                </a:schemeClr>
              </a:solidFill>
              <a:latin typeface="+mn-ea"/>
            </a:endParaRPr>
          </a:p>
        </p:txBody>
      </p:sp>
      <p:pic>
        <p:nvPicPr>
          <p:cNvPr id="13" name="図 12">
            <a:extLst>
              <a:ext uri="{FF2B5EF4-FFF2-40B4-BE49-F238E27FC236}">
                <a16:creationId xmlns:a16="http://schemas.microsoft.com/office/drawing/2014/main" id="{9AD82525-127B-4D5F-AE23-460B5EAF1E4A}"/>
              </a:ext>
            </a:extLst>
          </p:cNvPr>
          <p:cNvPicPr>
            <a:picLocks noChangeAspect="1"/>
          </p:cNvPicPr>
          <p:nvPr/>
        </p:nvPicPr>
        <p:blipFill>
          <a:blip r:embed="rId5"/>
          <a:stretch>
            <a:fillRect/>
          </a:stretch>
        </p:blipFill>
        <p:spPr>
          <a:xfrm>
            <a:off x="1420416" y="5057523"/>
            <a:ext cx="162995" cy="162995"/>
          </a:xfrm>
          <a:prstGeom prst="rect">
            <a:avLst/>
          </a:prstGeom>
        </p:spPr>
      </p:pic>
      <p:pic>
        <p:nvPicPr>
          <p:cNvPr id="14" name="図 13">
            <a:extLst>
              <a:ext uri="{FF2B5EF4-FFF2-40B4-BE49-F238E27FC236}">
                <a16:creationId xmlns:a16="http://schemas.microsoft.com/office/drawing/2014/main" id="{C59608FD-93D3-435B-A161-E01592641F5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44933"/>
          <a:stretch/>
        </p:blipFill>
        <p:spPr>
          <a:xfrm>
            <a:off x="1814074" y="5236896"/>
            <a:ext cx="3229853" cy="1069789"/>
          </a:xfrm>
          <a:prstGeom prst="rect">
            <a:avLst/>
          </a:prstGeom>
          <a:ln>
            <a:solidFill>
              <a:schemeClr val="tx1"/>
            </a:solidFill>
          </a:ln>
        </p:spPr>
      </p:pic>
      <p:sp>
        <p:nvSpPr>
          <p:cNvPr id="15" name="正方形/長方形 14">
            <a:extLst>
              <a:ext uri="{FF2B5EF4-FFF2-40B4-BE49-F238E27FC236}">
                <a16:creationId xmlns:a16="http://schemas.microsoft.com/office/drawing/2014/main" id="{2E3080A0-7A11-4061-AB06-FBB02D13CB29}"/>
              </a:ext>
            </a:extLst>
          </p:cNvPr>
          <p:cNvSpPr/>
          <p:nvPr/>
        </p:nvSpPr>
        <p:spPr>
          <a:xfrm>
            <a:off x="4565417" y="5249672"/>
            <a:ext cx="93051" cy="747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0C3F86E0-7644-49B9-B627-21F9EA0B83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68622" y="5297226"/>
            <a:ext cx="162884" cy="206182"/>
          </a:xfrm>
          <a:prstGeom prst="rect">
            <a:avLst/>
          </a:prstGeom>
        </p:spPr>
      </p:pic>
      <p:pic>
        <p:nvPicPr>
          <p:cNvPr id="17" name="図 1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6246635B-A49C-4998-8245-D98670F4A7EB}"/>
              </a:ext>
            </a:extLst>
          </p:cNvPr>
          <p:cNvPicPr>
            <a:picLocks noChangeAspect="1"/>
          </p:cNvPicPr>
          <p:nvPr/>
        </p:nvPicPr>
        <p:blipFill>
          <a:blip r:embed="rId7" cstate="hqprint">
            <a:extLst>
              <a:ext uri="{28A0092B-C50C-407E-A947-70E740481C1C}">
                <a14:useLocalDpi xmlns:a14="http://schemas.microsoft.com/office/drawing/2010/main" val="0"/>
              </a:ext>
            </a:extLst>
          </a:blip>
          <a:srcRect b="32269"/>
          <a:stretch/>
        </p:blipFill>
        <p:spPr>
          <a:xfrm>
            <a:off x="1814074" y="6626699"/>
            <a:ext cx="3229853" cy="1604714"/>
          </a:xfrm>
          <a:prstGeom prst="rect">
            <a:avLst/>
          </a:prstGeom>
          <a:ln>
            <a:solidFill>
              <a:schemeClr val="tx1"/>
            </a:solidFill>
          </a:ln>
        </p:spPr>
      </p:pic>
      <p:sp>
        <p:nvSpPr>
          <p:cNvPr id="18" name="正方形/長方形 17">
            <a:extLst>
              <a:ext uri="{FF2B5EF4-FFF2-40B4-BE49-F238E27FC236}">
                <a16:creationId xmlns:a16="http://schemas.microsoft.com/office/drawing/2014/main" id="{B1DBEB9B-33FC-8C79-3083-53F14ACD21F6}"/>
              </a:ext>
            </a:extLst>
          </p:cNvPr>
          <p:cNvSpPr/>
          <p:nvPr/>
        </p:nvSpPr>
        <p:spPr>
          <a:xfrm>
            <a:off x="2333248" y="5250950"/>
            <a:ext cx="266700" cy="53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2200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CCB4C9-C5FB-4BC9-B8FE-66EC6AFAD977}"/>
              </a:ext>
            </a:extLst>
          </p:cNvPr>
          <p:cNvSpPr>
            <a:spLocks noGrp="1"/>
          </p:cNvSpPr>
          <p:nvPr>
            <p:ph type="sldNum" sz="quarter" idx="4"/>
          </p:nvPr>
        </p:nvSpPr>
        <p:spPr/>
        <p:txBody>
          <a:bodyPr/>
          <a:lstStyle/>
          <a:p>
            <a:fld id="{A0BB1BDA-CE3E-4D53-A06F-2FBA10AB65BB}" type="slidenum">
              <a:rPr kumimoji="1" lang="ja-JP" altLang="en-US" smtClean="0"/>
              <a:pPr/>
              <a:t>51</a:t>
            </a:fld>
            <a:endParaRPr kumimoji="1" lang="ja-JP" altLang="en-US" dirty="0"/>
          </a:p>
        </p:txBody>
      </p:sp>
      <p:sp>
        <p:nvSpPr>
          <p:cNvPr id="3" name="テキスト ボックス 2">
            <a:extLst>
              <a:ext uri="{FF2B5EF4-FFF2-40B4-BE49-F238E27FC236}">
                <a16:creationId xmlns:a16="http://schemas.microsoft.com/office/drawing/2014/main" id="{E56A3E51-6355-4A7B-A9B9-1109C5B8BEB0}"/>
              </a:ext>
            </a:extLst>
          </p:cNvPr>
          <p:cNvSpPr txBox="1"/>
          <p:nvPr/>
        </p:nvSpPr>
        <p:spPr>
          <a:xfrm>
            <a:off x="357414" y="329532"/>
            <a:ext cx="2002471" cy="261610"/>
          </a:xfrm>
          <a:prstGeom prst="rect">
            <a:avLst/>
          </a:prstGeom>
          <a:noFill/>
        </p:spPr>
        <p:txBody>
          <a:bodyPr wrap="none" rtlCol="0">
            <a:spAutoFit/>
          </a:bodyPr>
          <a:lstStyle/>
          <a:p>
            <a:r>
              <a:rPr kumimoji="1" lang="en-US" altLang="ja-JP" sz="1100" dirty="0">
                <a:solidFill>
                  <a:srgbClr val="00C4C2"/>
                </a:solidFill>
                <a:latin typeface="+mn-ea"/>
              </a:rPr>
              <a:t>(2)-2</a:t>
            </a:r>
            <a:r>
              <a:rPr kumimoji="1" lang="ja-JP" altLang="en-US" sz="1100" dirty="0">
                <a:solidFill>
                  <a:srgbClr val="00C4C2"/>
                </a:solidFill>
                <a:latin typeface="+mn-ea"/>
              </a:rPr>
              <a:t>　</a:t>
            </a:r>
            <a:r>
              <a:rPr kumimoji="1" lang="en-US" altLang="ja-JP" sz="1100" dirty="0">
                <a:solidFill>
                  <a:srgbClr val="00C4C2"/>
                </a:solidFill>
                <a:latin typeface="+mn-ea"/>
              </a:rPr>
              <a:t>MY</a:t>
            </a:r>
            <a:r>
              <a:rPr kumimoji="1" lang="ja-JP" altLang="en-US" sz="1100" dirty="0">
                <a:solidFill>
                  <a:srgbClr val="00C4C2"/>
                </a:solidFill>
                <a:latin typeface="+mn-ea"/>
              </a:rPr>
              <a:t>メールを確認する</a:t>
            </a:r>
            <a:endParaRPr kumimoji="1" lang="ja-JP" altLang="en-US" sz="1100" dirty="0">
              <a:solidFill>
                <a:srgbClr val="00C4C2"/>
              </a:solidFill>
            </a:endParaRPr>
          </a:p>
        </p:txBody>
      </p:sp>
      <p:sp>
        <p:nvSpPr>
          <p:cNvPr id="4" name="テキスト ボックス 3">
            <a:extLst>
              <a:ext uri="{FF2B5EF4-FFF2-40B4-BE49-F238E27FC236}">
                <a16:creationId xmlns:a16="http://schemas.microsoft.com/office/drawing/2014/main" id="{3D8EE09B-D6BB-4F93-85A4-9C17F5FA2FB8}"/>
              </a:ext>
            </a:extLst>
          </p:cNvPr>
          <p:cNvSpPr txBox="1"/>
          <p:nvPr/>
        </p:nvSpPr>
        <p:spPr>
          <a:xfrm>
            <a:off x="404220" y="591142"/>
            <a:ext cx="6214944" cy="2631490"/>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確認したい</a:t>
            </a:r>
            <a:r>
              <a:rPr kumimoji="1" lang="en-US" altLang="ja-JP" sz="1100" dirty="0">
                <a:solidFill>
                  <a:schemeClr val="tx1">
                    <a:lumMod val="75000"/>
                    <a:lumOff val="25000"/>
                  </a:schemeClr>
                </a:solidFill>
                <a:latin typeface="+mn-ea"/>
              </a:rPr>
              <a:t>MY</a:t>
            </a:r>
            <a:r>
              <a:rPr kumimoji="1" lang="ja-JP" altLang="en-US" sz="1100" dirty="0">
                <a:solidFill>
                  <a:schemeClr val="tx1">
                    <a:lumMod val="75000"/>
                    <a:lumOff val="25000"/>
                  </a:schemeClr>
                </a:solidFill>
                <a:latin typeface="+mn-ea"/>
              </a:rPr>
              <a:t>メールのタイトル</a:t>
            </a:r>
            <a:r>
              <a:rPr kumimoji="1" lang="en-US" altLang="ja-JP" sz="1100" dirty="0">
                <a:solidFill>
                  <a:schemeClr val="tx1">
                    <a:lumMod val="75000"/>
                    <a:lumOff val="25000"/>
                  </a:schemeClr>
                </a:solidFill>
                <a:latin typeface="+mn-ea"/>
              </a:rPr>
              <a:t>(b)</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en-US" altLang="ja-JP" sz="1100" dirty="0">
                <a:solidFill>
                  <a:schemeClr val="tx1">
                    <a:lumMod val="75000"/>
                    <a:lumOff val="25000"/>
                  </a:schemeClr>
                </a:solidFill>
                <a:latin typeface="+mn-ea"/>
              </a:rPr>
              <a:t>MY</a:t>
            </a:r>
            <a:r>
              <a:rPr kumimoji="1" lang="ja-JP" altLang="en-US" sz="1100" dirty="0">
                <a:solidFill>
                  <a:schemeClr val="tx1">
                    <a:lumMod val="75000"/>
                    <a:lumOff val="25000"/>
                  </a:schemeClr>
                </a:solidFill>
                <a:latin typeface="+mn-ea"/>
              </a:rPr>
              <a:t>メールの詳細画面が表示されます。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要返信のラベルが表示されている場合は、返信内容を入力して「送信する」</a:t>
            </a:r>
            <a:r>
              <a:rPr kumimoji="1" lang="en-US" altLang="ja-JP" sz="1100" dirty="0">
                <a:solidFill>
                  <a:schemeClr val="tx1">
                    <a:lumMod val="75000"/>
                    <a:lumOff val="25000"/>
                  </a:schemeClr>
                </a:solidFill>
                <a:latin typeface="+mn-ea"/>
              </a:rPr>
              <a:t>(c)</a:t>
            </a:r>
            <a:r>
              <a:rPr kumimoji="1" lang="ja-JP" altLang="en-US" sz="1100" dirty="0">
                <a:solidFill>
                  <a:schemeClr val="tx1">
                    <a:lumMod val="75000"/>
                    <a:lumOff val="25000"/>
                  </a:schemeClr>
                </a:solidFill>
                <a:latin typeface="+mn-ea"/>
              </a:rPr>
              <a:t>をクリックします。</a:t>
            </a:r>
            <a:endParaRPr kumimoji="1" lang="en-US" altLang="ja-JP" sz="1100" dirty="0">
              <a:solidFill>
                <a:schemeClr val="tx1">
                  <a:lumMod val="75000"/>
                  <a:lumOff val="25000"/>
                </a:schemeClr>
              </a:solidFill>
              <a:latin typeface="+mn-ea"/>
            </a:endParaRPr>
          </a:p>
        </p:txBody>
      </p:sp>
      <p:pic>
        <p:nvPicPr>
          <p:cNvPr id="5" name="図 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19054189-4731-4337-A598-8E92860536C4}"/>
              </a:ext>
            </a:extLst>
          </p:cNvPr>
          <p:cNvPicPr>
            <a:picLocks noChangeAspect="1"/>
          </p:cNvPicPr>
          <p:nvPr/>
        </p:nvPicPr>
        <p:blipFill>
          <a:blip r:embed="rId2">
            <a:extLst>
              <a:ext uri="{28A0092B-C50C-407E-A947-70E740481C1C}">
                <a14:useLocalDpi xmlns:a14="http://schemas.microsoft.com/office/drawing/2010/main" val="0"/>
              </a:ext>
            </a:extLst>
          </a:blip>
          <a:srcRect l="31395" t="11490" r="14962" b="55451"/>
          <a:stretch/>
        </p:blipFill>
        <p:spPr>
          <a:xfrm>
            <a:off x="1814073" y="852752"/>
            <a:ext cx="3229854" cy="1460086"/>
          </a:xfrm>
          <a:prstGeom prst="rect">
            <a:avLst/>
          </a:prstGeom>
          <a:ln>
            <a:solidFill>
              <a:schemeClr val="tx1"/>
            </a:solidFill>
          </a:ln>
        </p:spPr>
      </p:pic>
      <p:sp>
        <p:nvSpPr>
          <p:cNvPr id="6" name="テキスト ボックス 5">
            <a:extLst>
              <a:ext uri="{FF2B5EF4-FFF2-40B4-BE49-F238E27FC236}">
                <a16:creationId xmlns:a16="http://schemas.microsoft.com/office/drawing/2014/main" id="{6C159FB3-2B79-4AAB-95C6-1CF6EE8E5331}"/>
              </a:ext>
            </a:extLst>
          </p:cNvPr>
          <p:cNvSpPr txBox="1"/>
          <p:nvPr/>
        </p:nvSpPr>
        <p:spPr>
          <a:xfrm>
            <a:off x="3548196" y="1859284"/>
            <a:ext cx="333746" cy="246221"/>
          </a:xfrm>
          <a:prstGeom prst="rect">
            <a:avLst/>
          </a:prstGeom>
          <a:noFill/>
        </p:spPr>
        <p:txBody>
          <a:bodyPr wrap="none" rtlCol="0">
            <a:spAutoFit/>
          </a:bodyPr>
          <a:lstStyle/>
          <a:p>
            <a:pPr algn="l"/>
            <a:r>
              <a:rPr kumimoji="1" lang="en-US" altLang="ja-JP" sz="1000" b="1" dirty="0">
                <a:solidFill>
                  <a:srgbClr val="FF0000"/>
                </a:solidFill>
              </a:rPr>
              <a:t>(b)</a:t>
            </a:r>
            <a:endParaRPr kumimoji="1" lang="ja-JP" altLang="en-US" sz="1000" b="1" dirty="0">
              <a:solidFill>
                <a:srgbClr val="FF0000"/>
              </a:solidFill>
            </a:endParaRPr>
          </a:p>
        </p:txBody>
      </p:sp>
      <p:sp>
        <p:nvSpPr>
          <p:cNvPr id="7" name="正方形/長方形 6">
            <a:extLst>
              <a:ext uri="{FF2B5EF4-FFF2-40B4-BE49-F238E27FC236}">
                <a16:creationId xmlns:a16="http://schemas.microsoft.com/office/drawing/2014/main" id="{5FDBCC64-B4F1-476C-BBF8-21F0A996FACF}"/>
              </a:ext>
            </a:extLst>
          </p:cNvPr>
          <p:cNvSpPr/>
          <p:nvPr/>
        </p:nvSpPr>
        <p:spPr>
          <a:xfrm>
            <a:off x="2306927" y="2042275"/>
            <a:ext cx="1346536" cy="1606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09FAE837-D732-419B-ABCD-C7635CF5D0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23376" y="2109994"/>
            <a:ext cx="162884" cy="206182"/>
          </a:xfrm>
          <a:prstGeom prst="rect">
            <a:avLst/>
          </a:prstGeom>
        </p:spPr>
      </p:pic>
      <p:pic>
        <p:nvPicPr>
          <p:cNvPr id="9" name="図 8" descr="グラフィカル ユーザー インターフェイス, テキスト, アプリケーション, チャットまたはテキスト メッセージ&#10;&#10;AI によって生成されたコンテンツは間違っている可能性があります。">
            <a:extLst>
              <a:ext uri="{FF2B5EF4-FFF2-40B4-BE49-F238E27FC236}">
                <a16:creationId xmlns:a16="http://schemas.microsoft.com/office/drawing/2014/main" id="{0F6995C5-FC9D-49A6-BA21-03FC5647928D}"/>
              </a:ext>
            </a:extLst>
          </p:cNvPr>
          <p:cNvPicPr>
            <a:picLocks noChangeAspect="1"/>
          </p:cNvPicPr>
          <p:nvPr/>
        </p:nvPicPr>
        <p:blipFill>
          <a:blip r:embed="rId4">
            <a:extLst>
              <a:ext uri="{28A0092B-C50C-407E-A947-70E740481C1C}">
                <a14:useLocalDpi xmlns:a14="http://schemas.microsoft.com/office/drawing/2010/main" val="0"/>
              </a:ext>
            </a:extLst>
          </a:blip>
          <a:srcRect l="31240" t="9284" r="15194" b="27607"/>
          <a:stretch/>
        </p:blipFill>
        <p:spPr>
          <a:xfrm>
            <a:off x="1943500" y="3222632"/>
            <a:ext cx="2971000" cy="3014803"/>
          </a:xfrm>
          <a:prstGeom prst="rect">
            <a:avLst/>
          </a:prstGeom>
          <a:ln>
            <a:solidFill>
              <a:schemeClr val="tx1"/>
            </a:solidFill>
          </a:ln>
        </p:spPr>
      </p:pic>
      <p:sp>
        <p:nvSpPr>
          <p:cNvPr id="10" name="正方形/長方形 9">
            <a:extLst>
              <a:ext uri="{FF2B5EF4-FFF2-40B4-BE49-F238E27FC236}">
                <a16:creationId xmlns:a16="http://schemas.microsoft.com/office/drawing/2014/main" id="{AC3A39E9-3BFF-4871-A95C-13F0E196C984}"/>
              </a:ext>
            </a:extLst>
          </p:cNvPr>
          <p:cNvSpPr/>
          <p:nvPr/>
        </p:nvSpPr>
        <p:spPr>
          <a:xfrm>
            <a:off x="2770978" y="5777150"/>
            <a:ext cx="1346536" cy="1606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D209ACF5-6007-4193-A6FD-6C5E1C0BA7B4}"/>
              </a:ext>
            </a:extLst>
          </p:cNvPr>
          <p:cNvSpPr txBox="1"/>
          <p:nvPr/>
        </p:nvSpPr>
        <p:spPr>
          <a:xfrm>
            <a:off x="2515015" y="5648591"/>
            <a:ext cx="317716" cy="246221"/>
          </a:xfrm>
          <a:prstGeom prst="rect">
            <a:avLst/>
          </a:prstGeom>
          <a:noFill/>
        </p:spPr>
        <p:txBody>
          <a:bodyPr wrap="none" rtlCol="0">
            <a:spAutoFit/>
          </a:bodyPr>
          <a:lstStyle/>
          <a:p>
            <a:pPr algn="l"/>
            <a:r>
              <a:rPr kumimoji="1" lang="en-US" altLang="ja-JP" sz="1000" b="1" dirty="0">
                <a:solidFill>
                  <a:srgbClr val="FF0000"/>
                </a:solidFill>
              </a:rPr>
              <a:t>(c)</a:t>
            </a:r>
            <a:endParaRPr kumimoji="1" lang="ja-JP" altLang="en-US" sz="1000" b="1" dirty="0">
              <a:solidFill>
                <a:srgbClr val="FF0000"/>
              </a:solidFill>
            </a:endParaRPr>
          </a:p>
        </p:txBody>
      </p:sp>
      <p:pic>
        <p:nvPicPr>
          <p:cNvPr id="12" name="図 11">
            <a:extLst>
              <a:ext uri="{FF2B5EF4-FFF2-40B4-BE49-F238E27FC236}">
                <a16:creationId xmlns:a16="http://schemas.microsoft.com/office/drawing/2014/main" id="{E22BADD2-D822-4D9B-888A-72C97E1674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88629" y="5834756"/>
            <a:ext cx="162884" cy="206182"/>
          </a:xfrm>
          <a:prstGeom prst="rect">
            <a:avLst/>
          </a:prstGeom>
        </p:spPr>
      </p:pic>
    </p:spTree>
    <p:extLst>
      <p:ext uri="{BB962C8B-B14F-4D97-AF65-F5344CB8AC3E}">
        <p14:creationId xmlns:p14="http://schemas.microsoft.com/office/powerpoint/2010/main" val="556060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561D9D1-A705-43ED-BBFB-160E9E37F7FB}"/>
              </a:ext>
            </a:extLst>
          </p:cNvPr>
          <p:cNvSpPr>
            <a:spLocks noGrp="1"/>
          </p:cNvSpPr>
          <p:nvPr>
            <p:ph type="sldNum" sz="quarter" idx="4"/>
          </p:nvPr>
        </p:nvSpPr>
        <p:spPr/>
        <p:txBody>
          <a:bodyPr/>
          <a:lstStyle/>
          <a:p>
            <a:fld id="{A0BB1BDA-CE3E-4D53-A06F-2FBA10AB65BB}" type="slidenum">
              <a:rPr kumimoji="1" lang="ja-JP" altLang="en-US" smtClean="0"/>
              <a:pPr/>
              <a:t>52</a:t>
            </a:fld>
            <a:endParaRPr kumimoji="1" lang="ja-JP" altLang="en-US" dirty="0"/>
          </a:p>
        </p:txBody>
      </p:sp>
      <p:sp>
        <p:nvSpPr>
          <p:cNvPr id="3" name="テキスト ボックス 2">
            <a:extLst>
              <a:ext uri="{FF2B5EF4-FFF2-40B4-BE49-F238E27FC236}">
                <a16:creationId xmlns:a16="http://schemas.microsoft.com/office/drawing/2014/main" id="{7F956AFF-F3DE-4580-88B2-1A20AEC590DE}"/>
              </a:ext>
            </a:extLst>
          </p:cNvPr>
          <p:cNvSpPr txBox="1"/>
          <p:nvPr/>
        </p:nvSpPr>
        <p:spPr>
          <a:xfrm>
            <a:off x="315400" y="360004"/>
            <a:ext cx="4966856" cy="307777"/>
          </a:xfrm>
          <a:prstGeom prst="rect">
            <a:avLst/>
          </a:prstGeom>
          <a:noFill/>
        </p:spPr>
        <p:txBody>
          <a:bodyPr wrap="square">
            <a:spAutoFit/>
          </a:bodyPr>
          <a:lstStyle/>
          <a:p>
            <a:r>
              <a:rPr lang="en-US" altLang="ja-JP" sz="1400" b="1" dirty="0">
                <a:solidFill>
                  <a:srgbClr val="00A1EE"/>
                </a:solidFill>
              </a:rPr>
              <a:t>【21】</a:t>
            </a:r>
            <a:r>
              <a:rPr lang="ja-JP" altLang="en-US" sz="1400" b="1" dirty="0">
                <a:solidFill>
                  <a:srgbClr val="00A1EE"/>
                </a:solidFill>
              </a:rPr>
              <a:t>個人設定</a:t>
            </a:r>
          </a:p>
        </p:txBody>
      </p:sp>
      <p:sp>
        <p:nvSpPr>
          <p:cNvPr id="4" name="テキスト ボックス 3">
            <a:extLst>
              <a:ext uri="{FF2B5EF4-FFF2-40B4-BE49-F238E27FC236}">
                <a16:creationId xmlns:a16="http://schemas.microsoft.com/office/drawing/2014/main" id="{581CDF0E-0065-47F1-95CA-1EDBDA2D25C3}"/>
              </a:ext>
            </a:extLst>
          </p:cNvPr>
          <p:cNvSpPr txBox="1"/>
          <p:nvPr/>
        </p:nvSpPr>
        <p:spPr>
          <a:xfrm>
            <a:off x="357414" y="680441"/>
            <a:ext cx="5895177" cy="261610"/>
          </a:xfrm>
          <a:prstGeom prst="rect">
            <a:avLst/>
          </a:prstGeom>
          <a:noFill/>
        </p:spPr>
        <p:txBody>
          <a:bodyPr wrap="square" rtlCol="0">
            <a:spAutoFit/>
          </a:bodyPr>
          <a:lstStyle/>
          <a:p>
            <a:r>
              <a:rPr kumimoji="1" lang="en-US" altLang="ja-JP" sz="1100" b="1" dirty="0">
                <a:latin typeface="+mn-ea"/>
              </a:rPr>
              <a:t>(?)</a:t>
            </a:r>
            <a:r>
              <a:rPr kumimoji="1" lang="ja-JP" altLang="en-US" sz="1100" b="1" dirty="0">
                <a:latin typeface="+mn-ea"/>
              </a:rPr>
              <a:t>プロフィール設定とは？</a:t>
            </a:r>
          </a:p>
        </p:txBody>
      </p:sp>
      <p:sp>
        <p:nvSpPr>
          <p:cNvPr id="5" name="テキスト ボックス 4">
            <a:extLst>
              <a:ext uri="{FF2B5EF4-FFF2-40B4-BE49-F238E27FC236}">
                <a16:creationId xmlns:a16="http://schemas.microsoft.com/office/drawing/2014/main" id="{9F662722-B414-4A8B-A216-381BAEC098AA}"/>
              </a:ext>
            </a:extLst>
          </p:cNvPr>
          <p:cNvSpPr txBox="1"/>
          <p:nvPr/>
        </p:nvSpPr>
        <p:spPr>
          <a:xfrm>
            <a:off x="528137" y="865838"/>
            <a:ext cx="5853686" cy="430887"/>
          </a:xfrm>
          <a:prstGeom prst="rect">
            <a:avLst/>
          </a:prstGeom>
          <a:noFill/>
        </p:spPr>
        <p:txBody>
          <a:bodyPr wrap="square" rtlCol="0">
            <a:spAutoFit/>
          </a:bodyPr>
          <a:lstStyle/>
          <a:p>
            <a:r>
              <a:rPr kumimoji="1" lang="ja-JP" altLang="en-US" sz="1100" dirty="0">
                <a:solidFill>
                  <a:srgbClr val="373B4B"/>
                </a:solidFill>
                <a:latin typeface="Noto Sans" panose="020B0502040504020204" pitchFamily="34" charset="0"/>
              </a:rPr>
              <a:t>ウォーキングイベントや健康日記の投稿などの際に表示するプロフィールを設定することができます。</a:t>
            </a:r>
            <a:endParaRPr kumimoji="1" lang="en-US" altLang="ja-JP" sz="1100" dirty="0">
              <a:solidFill>
                <a:srgbClr val="373B4B"/>
              </a:solidFill>
              <a:latin typeface="Noto Sans" panose="020B0502040504020204" pitchFamily="34" charset="0"/>
            </a:endParaRPr>
          </a:p>
        </p:txBody>
      </p:sp>
      <p:pic>
        <p:nvPicPr>
          <p:cNvPr id="6" name="図 5">
            <a:extLst>
              <a:ext uri="{FF2B5EF4-FFF2-40B4-BE49-F238E27FC236}">
                <a16:creationId xmlns:a16="http://schemas.microsoft.com/office/drawing/2014/main" id="{1E7B033F-30B1-4EFC-A266-2C44E8F7F2B2}"/>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t="12104" r="15299" b="5438"/>
          <a:stretch/>
        </p:blipFill>
        <p:spPr>
          <a:xfrm>
            <a:off x="1768533" y="1296725"/>
            <a:ext cx="3223535" cy="2346359"/>
          </a:xfrm>
          <a:prstGeom prst="rect">
            <a:avLst/>
          </a:prstGeom>
          <a:ln>
            <a:solidFill>
              <a:schemeClr val="tx1"/>
            </a:solidFill>
          </a:ln>
        </p:spPr>
      </p:pic>
      <p:sp>
        <p:nvSpPr>
          <p:cNvPr id="7" name="テキスト ボックス 6">
            <a:extLst>
              <a:ext uri="{FF2B5EF4-FFF2-40B4-BE49-F238E27FC236}">
                <a16:creationId xmlns:a16="http://schemas.microsoft.com/office/drawing/2014/main" id="{7B85EF35-FBA6-4CDC-BF90-F4D484804848}"/>
              </a:ext>
            </a:extLst>
          </p:cNvPr>
          <p:cNvSpPr txBox="1"/>
          <p:nvPr/>
        </p:nvSpPr>
        <p:spPr>
          <a:xfrm>
            <a:off x="357413" y="3705735"/>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dirty="0">
                <a:latin typeface="+mn-ea"/>
              </a:rPr>
              <a:t>プロフィール設定を行う</a:t>
            </a:r>
          </a:p>
        </p:txBody>
      </p:sp>
      <p:sp>
        <p:nvSpPr>
          <p:cNvPr id="8" name="テキスト ボックス 7">
            <a:extLst>
              <a:ext uri="{FF2B5EF4-FFF2-40B4-BE49-F238E27FC236}">
                <a16:creationId xmlns:a16="http://schemas.microsoft.com/office/drawing/2014/main" id="{4D1B4490-4EA7-402C-A1A3-F635C446FBD5}"/>
              </a:ext>
            </a:extLst>
          </p:cNvPr>
          <p:cNvSpPr txBox="1"/>
          <p:nvPr/>
        </p:nvSpPr>
        <p:spPr>
          <a:xfrm>
            <a:off x="357414" y="3926401"/>
            <a:ext cx="2768707" cy="261610"/>
          </a:xfrm>
          <a:prstGeom prst="rect">
            <a:avLst/>
          </a:prstGeom>
          <a:noFill/>
        </p:spPr>
        <p:txBody>
          <a:bodyPr wrap="none" rtlCol="0">
            <a:spAutoFit/>
          </a:bodyPr>
          <a:lstStyle/>
          <a:p>
            <a:r>
              <a:rPr kumimoji="1" lang="en-US" altLang="ja-JP" sz="1100" dirty="0">
                <a:solidFill>
                  <a:srgbClr val="00C4C2"/>
                </a:solidFill>
                <a:latin typeface="+mn-ea"/>
              </a:rPr>
              <a:t>(1)-1</a:t>
            </a:r>
            <a:r>
              <a:rPr kumimoji="1" lang="ja-JP" altLang="en-US" sz="1100" dirty="0">
                <a:solidFill>
                  <a:srgbClr val="00C4C2"/>
                </a:solidFill>
                <a:latin typeface="+mn-ea"/>
              </a:rPr>
              <a:t>　プロフィール設定画面に遷移する</a:t>
            </a:r>
            <a:endParaRPr kumimoji="1" lang="ja-JP" altLang="en-US" sz="1100" dirty="0">
              <a:solidFill>
                <a:srgbClr val="00C4C2"/>
              </a:solidFill>
            </a:endParaRPr>
          </a:p>
        </p:txBody>
      </p:sp>
      <p:sp>
        <p:nvSpPr>
          <p:cNvPr id="9" name="テキスト ボックス 8">
            <a:extLst>
              <a:ext uri="{FF2B5EF4-FFF2-40B4-BE49-F238E27FC236}">
                <a16:creationId xmlns:a16="http://schemas.microsoft.com/office/drawing/2014/main" id="{5838BC65-6C73-4150-B5AB-E0C49E69CB0A}"/>
              </a:ext>
            </a:extLst>
          </p:cNvPr>
          <p:cNvSpPr txBox="1"/>
          <p:nvPr/>
        </p:nvSpPr>
        <p:spPr>
          <a:xfrm>
            <a:off x="410858" y="4147067"/>
            <a:ext cx="5635100" cy="2800767"/>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上部右の「　　」をクリックします。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メニューが表示されます。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「個人設定」</a:t>
            </a:r>
            <a:r>
              <a:rPr kumimoji="1" lang="en-US" altLang="ja-JP" sz="1100" dirty="0">
                <a:solidFill>
                  <a:schemeClr val="tx1">
                    <a:lumMod val="75000"/>
                    <a:lumOff val="25000"/>
                  </a:schemeClr>
                </a:solidFill>
                <a:latin typeface="+mn-ea"/>
              </a:rPr>
              <a:t>(a)</a:t>
            </a:r>
            <a:r>
              <a:rPr kumimoji="1" lang="ja-JP" altLang="en-US" sz="1100" dirty="0">
                <a:solidFill>
                  <a:schemeClr val="tx1">
                    <a:lumMod val="75000"/>
                    <a:lumOff val="25000"/>
                  </a:schemeClr>
                </a:solidFill>
                <a:latin typeface="+mn-ea"/>
              </a:rPr>
              <a:t>をクリックすると、個人設定画面に遷移します。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「プロフィール設定」</a:t>
            </a:r>
            <a:r>
              <a:rPr kumimoji="1" lang="en-US" altLang="ja-JP" sz="1100" dirty="0">
                <a:solidFill>
                  <a:schemeClr val="tx1">
                    <a:lumMod val="75000"/>
                    <a:lumOff val="25000"/>
                  </a:schemeClr>
                </a:solidFill>
                <a:latin typeface="+mn-ea"/>
              </a:rPr>
              <a:t>(b)</a:t>
            </a:r>
            <a:r>
              <a:rPr kumimoji="1" lang="ja-JP" altLang="en-US" sz="1100" dirty="0">
                <a:solidFill>
                  <a:schemeClr val="tx1">
                    <a:lumMod val="75000"/>
                    <a:lumOff val="25000"/>
                  </a:schemeClr>
                </a:solidFill>
                <a:latin typeface="+mn-ea"/>
              </a:rPr>
              <a:t>をクリックすると、プロフィール設定画面に遷移します。</a:t>
            </a:r>
            <a:endParaRPr kumimoji="1" lang="en-US" altLang="ja-JP" sz="1100" dirty="0">
              <a:solidFill>
                <a:schemeClr val="tx1">
                  <a:lumMod val="75000"/>
                  <a:lumOff val="25000"/>
                </a:schemeClr>
              </a:solidFill>
              <a:latin typeface="+mn-ea"/>
            </a:endParaRPr>
          </a:p>
        </p:txBody>
      </p:sp>
      <p:pic>
        <p:nvPicPr>
          <p:cNvPr id="10" name="図 9">
            <a:extLst>
              <a:ext uri="{FF2B5EF4-FFF2-40B4-BE49-F238E27FC236}">
                <a16:creationId xmlns:a16="http://schemas.microsoft.com/office/drawing/2014/main" id="{1D5C91BC-B545-4BDE-B3D6-5A2989C60E6D}"/>
              </a:ext>
            </a:extLst>
          </p:cNvPr>
          <p:cNvPicPr>
            <a:picLocks noChangeAspect="1"/>
          </p:cNvPicPr>
          <p:nvPr/>
        </p:nvPicPr>
        <p:blipFill>
          <a:blip r:embed="rId3"/>
          <a:stretch>
            <a:fillRect/>
          </a:stretch>
        </p:blipFill>
        <p:spPr>
          <a:xfrm>
            <a:off x="1466852" y="4159766"/>
            <a:ext cx="212329" cy="241022"/>
          </a:xfrm>
          <a:prstGeom prst="rect">
            <a:avLst/>
          </a:prstGeom>
        </p:spPr>
      </p:pic>
      <p:pic>
        <p:nvPicPr>
          <p:cNvPr id="11" name="図 10">
            <a:extLst>
              <a:ext uri="{FF2B5EF4-FFF2-40B4-BE49-F238E27FC236}">
                <a16:creationId xmlns:a16="http://schemas.microsoft.com/office/drawing/2014/main" id="{82778BE8-F0D5-4094-8B0A-D9B191FEF132}"/>
              </a:ext>
            </a:extLst>
          </p:cNvPr>
          <p:cNvPicPr>
            <a:picLocks noChangeAspect="1"/>
          </p:cNvPicPr>
          <p:nvPr/>
        </p:nvPicPr>
        <p:blipFill rotWithShape="1">
          <a:blip r:embed="rId4"/>
          <a:srcRect l="22315" b="30155"/>
          <a:stretch/>
        </p:blipFill>
        <p:spPr>
          <a:xfrm>
            <a:off x="1814073" y="5079086"/>
            <a:ext cx="3229853" cy="1447395"/>
          </a:xfrm>
          <a:prstGeom prst="rect">
            <a:avLst/>
          </a:prstGeom>
          <a:ln>
            <a:solidFill>
              <a:schemeClr val="tx1"/>
            </a:solidFill>
          </a:ln>
        </p:spPr>
      </p:pic>
      <p:sp>
        <p:nvSpPr>
          <p:cNvPr id="12" name="正方形/長方形 11">
            <a:extLst>
              <a:ext uri="{FF2B5EF4-FFF2-40B4-BE49-F238E27FC236}">
                <a16:creationId xmlns:a16="http://schemas.microsoft.com/office/drawing/2014/main" id="{0C71079F-63EA-4284-89D1-03F140BC3AA0}"/>
              </a:ext>
            </a:extLst>
          </p:cNvPr>
          <p:cNvSpPr/>
          <p:nvPr/>
        </p:nvSpPr>
        <p:spPr>
          <a:xfrm>
            <a:off x="4245304" y="6196117"/>
            <a:ext cx="746764" cy="122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09B59B8-F9CC-4216-8389-B2AA1F6AB623}"/>
              </a:ext>
            </a:extLst>
          </p:cNvPr>
          <p:cNvSpPr txBox="1"/>
          <p:nvPr/>
        </p:nvSpPr>
        <p:spPr>
          <a:xfrm>
            <a:off x="4241192" y="5986734"/>
            <a:ext cx="327334" cy="246221"/>
          </a:xfrm>
          <a:prstGeom prst="rect">
            <a:avLst/>
          </a:prstGeom>
          <a:noFill/>
        </p:spPr>
        <p:txBody>
          <a:bodyPr wrap="none" rtlCol="0">
            <a:spAutoFit/>
          </a:bodyPr>
          <a:lstStyle/>
          <a:p>
            <a:pPr algn="l"/>
            <a:r>
              <a:rPr kumimoji="1" lang="en-US" altLang="ja-JP" sz="1000" b="1" dirty="0">
                <a:solidFill>
                  <a:srgbClr val="FF0000"/>
                </a:solidFill>
              </a:rPr>
              <a:t>(a)</a:t>
            </a:r>
            <a:endParaRPr kumimoji="1" lang="ja-JP" altLang="en-US" sz="1000" b="1" dirty="0">
              <a:solidFill>
                <a:srgbClr val="FF0000"/>
              </a:solidFill>
            </a:endParaRPr>
          </a:p>
        </p:txBody>
      </p:sp>
      <p:pic>
        <p:nvPicPr>
          <p:cNvPr id="14" name="図 13">
            <a:extLst>
              <a:ext uri="{FF2B5EF4-FFF2-40B4-BE49-F238E27FC236}">
                <a16:creationId xmlns:a16="http://schemas.microsoft.com/office/drawing/2014/main" id="{42003D2B-A0A1-4521-BFEE-D28C279658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53994" y="6283840"/>
            <a:ext cx="162884" cy="206182"/>
          </a:xfrm>
          <a:prstGeom prst="rect">
            <a:avLst/>
          </a:prstGeom>
        </p:spPr>
      </p:pic>
      <p:pic>
        <p:nvPicPr>
          <p:cNvPr id="15" name="図 14">
            <a:extLst>
              <a:ext uri="{FF2B5EF4-FFF2-40B4-BE49-F238E27FC236}">
                <a16:creationId xmlns:a16="http://schemas.microsoft.com/office/drawing/2014/main" id="{A6282310-7342-4E3E-9F4E-437CC164C5FC}"/>
              </a:ext>
            </a:extLst>
          </p:cNvPr>
          <p:cNvPicPr>
            <a:picLocks noChangeAspect="1"/>
          </p:cNvPicPr>
          <p:nvPr/>
        </p:nvPicPr>
        <p:blipFill rotWithShape="1">
          <a:blip r:embed="rId6">
            <a:extLst>
              <a:ext uri="{28A0092B-C50C-407E-A947-70E740481C1C}">
                <a14:useLocalDpi xmlns:a14="http://schemas.microsoft.com/office/drawing/2010/main" val="0"/>
              </a:ext>
            </a:extLst>
          </a:blip>
          <a:srcRect l="29253" t="13468" r="16459" b="60099"/>
          <a:stretch/>
        </p:blipFill>
        <p:spPr>
          <a:xfrm>
            <a:off x="1814074" y="6912159"/>
            <a:ext cx="3229852" cy="783833"/>
          </a:xfrm>
          <a:prstGeom prst="rect">
            <a:avLst/>
          </a:prstGeom>
          <a:ln>
            <a:solidFill>
              <a:schemeClr val="tx1"/>
            </a:solidFill>
          </a:ln>
        </p:spPr>
      </p:pic>
      <p:sp>
        <p:nvSpPr>
          <p:cNvPr id="16" name="正方形/長方形 15">
            <a:extLst>
              <a:ext uri="{FF2B5EF4-FFF2-40B4-BE49-F238E27FC236}">
                <a16:creationId xmlns:a16="http://schemas.microsoft.com/office/drawing/2014/main" id="{0C5BC54B-0F54-4B83-A655-D152610BE5A8}"/>
              </a:ext>
            </a:extLst>
          </p:cNvPr>
          <p:cNvSpPr/>
          <p:nvPr/>
        </p:nvSpPr>
        <p:spPr>
          <a:xfrm>
            <a:off x="2119482" y="7258796"/>
            <a:ext cx="2671437" cy="182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BEDD5C6-E329-444F-B4DF-91810D7782B2}"/>
              </a:ext>
            </a:extLst>
          </p:cNvPr>
          <p:cNvSpPr txBox="1"/>
          <p:nvPr/>
        </p:nvSpPr>
        <p:spPr>
          <a:xfrm>
            <a:off x="1842124" y="7194955"/>
            <a:ext cx="333746" cy="246221"/>
          </a:xfrm>
          <a:prstGeom prst="rect">
            <a:avLst/>
          </a:prstGeom>
          <a:noFill/>
        </p:spPr>
        <p:txBody>
          <a:bodyPr wrap="none" rtlCol="0">
            <a:spAutoFit/>
          </a:bodyPr>
          <a:lstStyle/>
          <a:p>
            <a:pPr algn="l"/>
            <a:r>
              <a:rPr kumimoji="1" lang="en-US" altLang="ja-JP" sz="1000" b="1" dirty="0">
                <a:solidFill>
                  <a:srgbClr val="FF0000"/>
                </a:solidFill>
              </a:rPr>
              <a:t>(b)</a:t>
            </a:r>
            <a:endParaRPr kumimoji="1" lang="ja-JP" altLang="en-US" sz="1000" b="1" dirty="0">
              <a:solidFill>
                <a:srgbClr val="FF0000"/>
              </a:solidFill>
            </a:endParaRPr>
          </a:p>
        </p:txBody>
      </p:sp>
      <p:pic>
        <p:nvPicPr>
          <p:cNvPr id="18" name="図 17">
            <a:extLst>
              <a:ext uri="{FF2B5EF4-FFF2-40B4-BE49-F238E27FC236}">
                <a16:creationId xmlns:a16="http://schemas.microsoft.com/office/drawing/2014/main" id="{6DC6C61F-476C-48F1-BF1D-2DB05173F3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87085" y="7368270"/>
            <a:ext cx="162884" cy="206182"/>
          </a:xfrm>
          <a:prstGeom prst="rect">
            <a:avLst/>
          </a:prstGeom>
        </p:spPr>
      </p:pic>
      <p:pic>
        <p:nvPicPr>
          <p:cNvPr id="19" name="図 18">
            <a:extLst>
              <a:ext uri="{FF2B5EF4-FFF2-40B4-BE49-F238E27FC236}">
                <a16:creationId xmlns:a16="http://schemas.microsoft.com/office/drawing/2014/main" id="{4962356A-F19A-478D-BE62-D866596D6C2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8235" t="12104" r="15299" b="5438"/>
          <a:stretch/>
        </p:blipFill>
        <p:spPr>
          <a:xfrm>
            <a:off x="2198968" y="7807354"/>
            <a:ext cx="2427117" cy="1766659"/>
          </a:xfrm>
          <a:prstGeom prst="rect">
            <a:avLst/>
          </a:prstGeom>
          <a:ln>
            <a:solidFill>
              <a:schemeClr val="tx1"/>
            </a:solidFill>
          </a:ln>
        </p:spPr>
      </p:pic>
    </p:spTree>
    <p:extLst>
      <p:ext uri="{BB962C8B-B14F-4D97-AF65-F5344CB8AC3E}">
        <p14:creationId xmlns:p14="http://schemas.microsoft.com/office/powerpoint/2010/main" val="271308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CCB4C9-C5FB-4BC9-B8FE-66EC6AFAD977}"/>
              </a:ext>
            </a:extLst>
          </p:cNvPr>
          <p:cNvSpPr>
            <a:spLocks noGrp="1"/>
          </p:cNvSpPr>
          <p:nvPr>
            <p:ph type="sldNum" sz="quarter" idx="4"/>
          </p:nvPr>
        </p:nvSpPr>
        <p:spPr/>
        <p:txBody>
          <a:bodyPr/>
          <a:lstStyle/>
          <a:p>
            <a:fld id="{A0BB1BDA-CE3E-4D53-A06F-2FBA10AB65BB}" type="slidenum">
              <a:rPr kumimoji="1" lang="ja-JP" altLang="en-US" smtClean="0"/>
              <a:pPr/>
              <a:t>53</a:t>
            </a:fld>
            <a:endParaRPr kumimoji="1" lang="ja-JP" altLang="en-US" dirty="0"/>
          </a:p>
        </p:txBody>
      </p:sp>
      <p:sp>
        <p:nvSpPr>
          <p:cNvPr id="3" name="テキスト ボックス 2">
            <a:extLst>
              <a:ext uri="{FF2B5EF4-FFF2-40B4-BE49-F238E27FC236}">
                <a16:creationId xmlns:a16="http://schemas.microsoft.com/office/drawing/2014/main" id="{DB8FD48A-9456-44F6-9B72-3B683C124113}"/>
              </a:ext>
            </a:extLst>
          </p:cNvPr>
          <p:cNvSpPr txBox="1"/>
          <p:nvPr/>
        </p:nvSpPr>
        <p:spPr>
          <a:xfrm>
            <a:off x="357414" y="329532"/>
            <a:ext cx="2204450" cy="261610"/>
          </a:xfrm>
          <a:prstGeom prst="rect">
            <a:avLst/>
          </a:prstGeom>
          <a:noFill/>
        </p:spPr>
        <p:txBody>
          <a:bodyPr wrap="none" rtlCol="0">
            <a:spAutoFit/>
          </a:bodyPr>
          <a:lstStyle/>
          <a:p>
            <a:r>
              <a:rPr kumimoji="1" lang="en-US" altLang="ja-JP" sz="1100" dirty="0">
                <a:solidFill>
                  <a:srgbClr val="00C4C2"/>
                </a:solidFill>
                <a:latin typeface="+mn-ea"/>
              </a:rPr>
              <a:t>(1)-2</a:t>
            </a:r>
            <a:r>
              <a:rPr kumimoji="1" lang="ja-JP" altLang="en-US" sz="1100" dirty="0">
                <a:solidFill>
                  <a:srgbClr val="00C4C2"/>
                </a:solidFill>
                <a:latin typeface="+mn-ea"/>
              </a:rPr>
              <a:t>　プロフィール設定を行う</a:t>
            </a:r>
            <a:endParaRPr kumimoji="1" lang="ja-JP" altLang="en-US" sz="1100" dirty="0">
              <a:solidFill>
                <a:srgbClr val="00C4C2"/>
              </a:solidFill>
            </a:endParaRPr>
          </a:p>
        </p:txBody>
      </p:sp>
      <p:sp>
        <p:nvSpPr>
          <p:cNvPr id="4" name="テキスト ボックス 3">
            <a:extLst>
              <a:ext uri="{FF2B5EF4-FFF2-40B4-BE49-F238E27FC236}">
                <a16:creationId xmlns:a16="http://schemas.microsoft.com/office/drawing/2014/main" id="{59D4F8FF-1259-45E6-B8B8-11681D9E560F}"/>
              </a:ext>
            </a:extLst>
          </p:cNvPr>
          <p:cNvSpPr txBox="1"/>
          <p:nvPr/>
        </p:nvSpPr>
        <p:spPr>
          <a:xfrm>
            <a:off x="404220" y="559638"/>
            <a:ext cx="6187649" cy="5678478"/>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カメラマーク</a:t>
            </a:r>
            <a:r>
              <a:rPr kumimoji="1" lang="en-US" altLang="ja-JP" sz="1100" dirty="0">
                <a:solidFill>
                  <a:schemeClr val="tx1">
                    <a:lumMod val="75000"/>
                    <a:lumOff val="25000"/>
                  </a:schemeClr>
                </a:solidFill>
                <a:latin typeface="+mn-ea"/>
              </a:rPr>
              <a:t>(c)</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プロフィールに設定したい画像をご自身の端末内の画像から選択し、位置を合わせて「確認」</a:t>
            </a:r>
            <a:r>
              <a:rPr kumimoji="1" lang="en-US" altLang="ja-JP" sz="1100" dirty="0">
                <a:solidFill>
                  <a:schemeClr val="tx1">
                    <a:lumMod val="75000"/>
                    <a:lumOff val="25000"/>
                  </a:schemeClr>
                </a:solidFill>
                <a:latin typeface="+mn-ea"/>
              </a:rPr>
              <a:t>(d)</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ニックネーム・自己紹介を入力して「保存する」</a:t>
            </a:r>
            <a:r>
              <a:rPr kumimoji="1" lang="en-US" altLang="ja-JP" sz="1100" dirty="0">
                <a:solidFill>
                  <a:schemeClr val="tx1">
                    <a:lumMod val="75000"/>
                    <a:lumOff val="25000"/>
                  </a:schemeClr>
                </a:solidFill>
                <a:latin typeface="+mn-ea"/>
              </a:rPr>
              <a:t>(e)</a:t>
            </a:r>
            <a:r>
              <a:rPr kumimoji="1" lang="ja-JP" altLang="en-US" sz="1100" dirty="0">
                <a:solidFill>
                  <a:schemeClr val="tx1">
                    <a:lumMod val="75000"/>
                    <a:lumOff val="25000"/>
                  </a:schemeClr>
                </a:solidFill>
                <a:latin typeface="+mn-ea"/>
              </a:rPr>
              <a:t>をクリックします。</a:t>
            </a:r>
            <a:endParaRPr kumimoji="1" lang="en-US" altLang="ja-JP" sz="1100" dirty="0">
              <a:solidFill>
                <a:schemeClr val="tx1">
                  <a:lumMod val="75000"/>
                  <a:lumOff val="25000"/>
                </a:schemeClr>
              </a:solidFill>
              <a:latin typeface="+mn-ea"/>
            </a:endParaRPr>
          </a:p>
        </p:txBody>
      </p:sp>
      <p:pic>
        <p:nvPicPr>
          <p:cNvPr id="5" name="図 4">
            <a:extLst>
              <a:ext uri="{FF2B5EF4-FFF2-40B4-BE49-F238E27FC236}">
                <a16:creationId xmlns:a16="http://schemas.microsoft.com/office/drawing/2014/main" id="{6AC666CC-D00F-4F0C-99EC-7101CFE4BF0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t="12104" r="15299" b="5438"/>
          <a:stretch/>
        </p:blipFill>
        <p:spPr>
          <a:xfrm>
            <a:off x="1814074" y="793952"/>
            <a:ext cx="3229851" cy="2350956"/>
          </a:xfrm>
          <a:prstGeom prst="rect">
            <a:avLst/>
          </a:prstGeom>
          <a:ln>
            <a:solidFill>
              <a:schemeClr val="tx1"/>
            </a:solidFill>
          </a:ln>
        </p:spPr>
      </p:pic>
      <p:sp>
        <p:nvSpPr>
          <p:cNvPr id="6" name="テキスト ボックス 5">
            <a:extLst>
              <a:ext uri="{FF2B5EF4-FFF2-40B4-BE49-F238E27FC236}">
                <a16:creationId xmlns:a16="http://schemas.microsoft.com/office/drawing/2014/main" id="{B4097910-6CE2-4066-B1B6-98D2F9C14B8F}"/>
              </a:ext>
            </a:extLst>
          </p:cNvPr>
          <p:cNvSpPr txBox="1"/>
          <p:nvPr/>
        </p:nvSpPr>
        <p:spPr>
          <a:xfrm>
            <a:off x="3569980" y="1225244"/>
            <a:ext cx="317716" cy="246221"/>
          </a:xfrm>
          <a:prstGeom prst="rect">
            <a:avLst/>
          </a:prstGeom>
          <a:noFill/>
        </p:spPr>
        <p:txBody>
          <a:bodyPr wrap="none" rtlCol="0">
            <a:spAutoFit/>
          </a:bodyPr>
          <a:lstStyle/>
          <a:p>
            <a:pPr algn="l"/>
            <a:r>
              <a:rPr kumimoji="1" lang="en-US" altLang="ja-JP" sz="1000" b="1" dirty="0">
                <a:solidFill>
                  <a:srgbClr val="FF0000"/>
                </a:solidFill>
              </a:rPr>
              <a:t>(c)</a:t>
            </a:r>
            <a:endParaRPr kumimoji="1" lang="ja-JP" altLang="en-US" sz="1000" b="1" dirty="0">
              <a:solidFill>
                <a:srgbClr val="FF0000"/>
              </a:solidFill>
            </a:endParaRPr>
          </a:p>
        </p:txBody>
      </p:sp>
      <p:sp>
        <p:nvSpPr>
          <p:cNvPr id="7" name="正方形/長方形 6">
            <a:extLst>
              <a:ext uri="{FF2B5EF4-FFF2-40B4-BE49-F238E27FC236}">
                <a16:creationId xmlns:a16="http://schemas.microsoft.com/office/drawing/2014/main" id="{67938E24-718F-4E7B-B00C-502E6C2A789B}"/>
              </a:ext>
            </a:extLst>
          </p:cNvPr>
          <p:cNvSpPr/>
          <p:nvPr/>
        </p:nvSpPr>
        <p:spPr>
          <a:xfrm>
            <a:off x="3488538" y="1402241"/>
            <a:ext cx="162884" cy="1384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613439C7-FE40-42F1-B404-C8D7532B11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69980" y="1484981"/>
            <a:ext cx="162884" cy="206182"/>
          </a:xfrm>
          <a:prstGeom prst="rect">
            <a:avLst/>
          </a:prstGeom>
        </p:spPr>
      </p:pic>
      <p:pic>
        <p:nvPicPr>
          <p:cNvPr id="9" name="図 8">
            <a:extLst>
              <a:ext uri="{FF2B5EF4-FFF2-40B4-BE49-F238E27FC236}">
                <a16:creationId xmlns:a16="http://schemas.microsoft.com/office/drawing/2014/main" id="{BBE06076-A89F-43DA-A411-BAB81E29A8D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9317" t="13408" r="17544" b="5975"/>
          <a:stretch/>
        </p:blipFill>
        <p:spPr>
          <a:xfrm>
            <a:off x="1846316" y="3630365"/>
            <a:ext cx="3229851" cy="2055622"/>
          </a:xfrm>
          <a:prstGeom prst="rect">
            <a:avLst/>
          </a:prstGeom>
          <a:ln>
            <a:solidFill>
              <a:schemeClr val="tx1"/>
            </a:solidFill>
          </a:ln>
        </p:spPr>
      </p:pic>
      <p:sp>
        <p:nvSpPr>
          <p:cNvPr id="10" name="テキスト ボックス 9">
            <a:extLst>
              <a:ext uri="{FF2B5EF4-FFF2-40B4-BE49-F238E27FC236}">
                <a16:creationId xmlns:a16="http://schemas.microsoft.com/office/drawing/2014/main" id="{CB03E084-D074-444A-8F71-EC106DC01042}"/>
              </a:ext>
            </a:extLst>
          </p:cNvPr>
          <p:cNvSpPr txBox="1"/>
          <p:nvPr/>
        </p:nvSpPr>
        <p:spPr>
          <a:xfrm>
            <a:off x="3958038" y="5039335"/>
            <a:ext cx="333746" cy="246221"/>
          </a:xfrm>
          <a:prstGeom prst="rect">
            <a:avLst/>
          </a:prstGeom>
          <a:noFill/>
        </p:spPr>
        <p:txBody>
          <a:bodyPr wrap="none" rtlCol="0">
            <a:spAutoFit/>
          </a:bodyPr>
          <a:lstStyle/>
          <a:p>
            <a:pPr algn="l"/>
            <a:r>
              <a:rPr kumimoji="1" lang="en-US" altLang="ja-JP" sz="1000" b="1" dirty="0">
                <a:solidFill>
                  <a:srgbClr val="FF0000"/>
                </a:solidFill>
              </a:rPr>
              <a:t>(d)</a:t>
            </a:r>
            <a:endParaRPr kumimoji="1" lang="ja-JP" altLang="en-US" sz="1000" b="1" dirty="0">
              <a:solidFill>
                <a:srgbClr val="FF0000"/>
              </a:solidFill>
            </a:endParaRPr>
          </a:p>
        </p:txBody>
      </p:sp>
      <p:sp>
        <p:nvSpPr>
          <p:cNvPr id="11" name="正方形/長方形 10">
            <a:extLst>
              <a:ext uri="{FF2B5EF4-FFF2-40B4-BE49-F238E27FC236}">
                <a16:creationId xmlns:a16="http://schemas.microsoft.com/office/drawing/2014/main" id="{20B35507-683F-4D9D-902D-523A91840323}"/>
              </a:ext>
            </a:extLst>
          </p:cNvPr>
          <p:cNvSpPr/>
          <p:nvPr/>
        </p:nvSpPr>
        <p:spPr>
          <a:xfrm>
            <a:off x="3876596" y="5216331"/>
            <a:ext cx="244326" cy="156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図 11">
            <a:extLst>
              <a:ext uri="{FF2B5EF4-FFF2-40B4-BE49-F238E27FC236}">
                <a16:creationId xmlns:a16="http://schemas.microsoft.com/office/drawing/2014/main" id="{D9089F7D-2EBC-4965-9635-17AE55C93F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8038" y="5299072"/>
            <a:ext cx="162884" cy="206182"/>
          </a:xfrm>
          <a:prstGeom prst="rect">
            <a:avLst/>
          </a:prstGeom>
        </p:spPr>
      </p:pic>
      <p:sp>
        <p:nvSpPr>
          <p:cNvPr id="13" name="テキスト ボックス 12">
            <a:extLst>
              <a:ext uri="{FF2B5EF4-FFF2-40B4-BE49-F238E27FC236}">
                <a16:creationId xmlns:a16="http://schemas.microsoft.com/office/drawing/2014/main" id="{2009C35C-A9A8-4BBB-BBA8-B0247314320F}"/>
              </a:ext>
            </a:extLst>
          </p:cNvPr>
          <p:cNvSpPr txBox="1"/>
          <p:nvPr/>
        </p:nvSpPr>
        <p:spPr>
          <a:xfrm>
            <a:off x="499328" y="5941312"/>
            <a:ext cx="6139347" cy="769441"/>
          </a:xfrm>
          <a:prstGeom prst="rect">
            <a:avLst/>
          </a:prstGeom>
          <a:noFill/>
        </p:spPr>
        <p:txBody>
          <a:bodyPr wrap="square" rtlCol="0">
            <a:spAutoFit/>
          </a:bodyPr>
          <a:lstStyle/>
          <a:p>
            <a:pPr marL="228600" indent="-228600" algn="l">
              <a:buFont typeface="メイリオ" panose="020B0604030504040204" pitchFamily="50" charset="-128"/>
              <a:buChar char="※"/>
            </a:pPr>
            <a:r>
              <a:rPr kumimoji="1" lang="ja-JP" altLang="en-US" sz="1100" dirty="0">
                <a:solidFill>
                  <a:srgbClr val="FE6181"/>
                </a:solidFill>
              </a:rPr>
              <a:t>プロフィール画像、ニックネーム、自己紹介に第三者の著作権や肖像権、その他知的財産権、財産、プライバシーを侵害するもの</a:t>
            </a:r>
            <a:br>
              <a:rPr kumimoji="1" lang="en-US" altLang="ja-JP" sz="1100" dirty="0">
                <a:solidFill>
                  <a:srgbClr val="FE6181"/>
                </a:solidFill>
              </a:rPr>
            </a:br>
            <a:r>
              <a:rPr kumimoji="1" lang="ja-JP" altLang="en-US" sz="1100" dirty="0">
                <a:solidFill>
                  <a:srgbClr val="FE6181"/>
                </a:solidFill>
              </a:rPr>
              <a:t>また、第三者を誹謗中傷する内容や法律・法令・規則などに違反するもの、公序良俗に反するものは設定しないでください。</a:t>
            </a:r>
            <a:endParaRPr kumimoji="1" lang="en-US" altLang="ja-JP" sz="1100" dirty="0">
              <a:solidFill>
                <a:srgbClr val="FE6181"/>
              </a:solidFill>
            </a:endParaRPr>
          </a:p>
        </p:txBody>
      </p:sp>
      <p:pic>
        <p:nvPicPr>
          <p:cNvPr id="14" name="図 13">
            <a:extLst>
              <a:ext uri="{FF2B5EF4-FFF2-40B4-BE49-F238E27FC236}">
                <a16:creationId xmlns:a16="http://schemas.microsoft.com/office/drawing/2014/main" id="{7417C9C9-04D8-4351-AE7C-2653BCD52CE6}"/>
              </a:ext>
            </a:extLst>
          </p:cNvPr>
          <p:cNvPicPr>
            <a:picLocks noChangeAspect="1"/>
          </p:cNvPicPr>
          <p:nvPr/>
        </p:nvPicPr>
        <p:blipFill rotWithShape="1">
          <a:blip r:embed="rId5">
            <a:extLst>
              <a:ext uri="{28A0092B-C50C-407E-A947-70E740481C1C}">
                <a14:useLocalDpi xmlns:a14="http://schemas.microsoft.com/office/drawing/2010/main" val="0"/>
              </a:ext>
            </a:extLst>
          </a:blip>
          <a:srcRect l="29861" t="13408" r="16528" b="4302"/>
          <a:stretch/>
        </p:blipFill>
        <p:spPr>
          <a:xfrm>
            <a:off x="1873612" y="6710753"/>
            <a:ext cx="3229852" cy="2471099"/>
          </a:xfrm>
          <a:prstGeom prst="rect">
            <a:avLst/>
          </a:prstGeom>
          <a:ln>
            <a:solidFill>
              <a:schemeClr val="tx1"/>
            </a:solidFill>
          </a:ln>
        </p:spPr>
      </p:pic>
      <p:sp>
        <p:nvSpPr>
          <p:cNvPr id="15" name="テキスト ボックス 14">
            <a:extLst>
              <a:ext uri="{FF2B5EF4-FFF2-40B4-BE49-F238E27FC236}">
                <a16:creationId xmlns:a16="http://schemas.microsoft.com/office/drawing/2014/main" id="{1B4811B5-1606-4CA9-8F0B-7FFBCF80C7E3}"/>
              </a:ext>
            </a:extLst>
          </p:cNvPr>
          <p:cNvSpPr txBox="1"/>
          <p:nvPr/>
        </p:nvSpPr>
        <p:spPr>
          <a:xfrm>
            <a:off x="2652421" y="8714926"/>
            <a:ext cx="328936" cy="246221"/>
          </a:xfrm>
          <a:prstGeom prst="rect">
            <a:avLst/>
          </a:prstGeom>
          <a:noFill/>
        </p:spPr>
        <p:txBody>
          <a:bodyPr wrap="none" rtlCol="0">
            <a:spAutoFit/>
          </a:bodyPr>
          <a:lstStyle/>
          <a:p>
            <a:pPr algn="l"/>
            <a:r>
              <a:rPr kumimoji="1" lang="en-US" altLang="ja-JP" sz="1000" b="1" dirty="0">
                <a:solidFill>
                  <a:srgbClr val="FF0000"/>
                </a:solidFill>
              </a:rPr>
              <a:t>(e)</a:t>
            </a:r>
            <a:endParaRPr kumimoji="1" lang="ja-JP" altLang="en-US" sz="1000" b="1" dirty="0">
              <a:solidFill>
                <a:srgbClr val="FF0000"/>
              </a:solidFill>
            </a:endParaRPr>
          </a:p>
        </p:txBody>
      </p:sp>
      <p:sp>
        <p:nvSpPr>
          <p:cNvPr id="16" name="正方形/長方形 15">
            <a:extLst>
              <a:ext uri="{FF2B5EF4-FFF2-40B4-BE49-F238E27FC236}">
                <a16:creationId xmlns:a16="http://schemas.microsoft.com/office/drawing/2014/main" id="{5B90B416-BFC6-4F5D-89A9-FADBCA5146AC}"/>
              </a:ext>
            </a:extLst>
          </p:cNvPr>
          <p:cNvSpPr/>
          <p:nvPr/>
        </p:nvSpPr>
        <p:spPr>
          <a:xfrm>
            <a:off x="2924207" y="8784482"/>
            <a:ext cx="1141416" cy="186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 name="図 16">
            <a:extLst>
              <a:ext uri="{FF2B5EF4-FFF2-40B4-BE49-F238E27FC236}">
                <a16:creationId xmlns:a16="http://schemas.microsoft.com/office/drawing/2014/main" id="{62CE54AC-4783-4D41-A3A6-19E5A2FC6B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64070" y="8858056"/>
            <a:ext cx="162884" cy="206182"/>
          </a:xfrm>
          <a:prstGeom prst="rect">
            <a:avLst/>
          </a:prstGeom>
        </p:spPr>
      </p:pic>
    </p:spTree>
    <p:extLst>
      <p:ext uri="{BB962C8B-B14F-4D97-AF65-F5344CB8AC3E}">
        <p14:creationId xmlns:p14="http://schemas.microsoft.com/office/powerpoint/2010/main" val="117982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561D9D1-A705-43ED-BBFB-160E9E37F7FB}"/>
              </a:ext>
            </a:extLst>
          </p:cNvPr>
          <p:cNvSpPr>
            <a:spLocks noGrp="1"/>
          </p:cNvSpPr>
          <p:nvPr>
            <p:ph type="sldNum" sz="quarter" idx="4"/>
          </p:nvPr>
        </p:nvSpPr>
        <p:spPr/>
        <p:txBody>
          <a:bodyPr/>
          <a:lstStyle/>
          <a:p>
            <a:fld id="{A0BB1BDA-CE3E-4D53-A06F-2FBA10AB65BB}" type="slidenum">
              <a:rPr kumimoji="1" lang="ja-JP" altLang="en-US" smtClean="0"/>
              <a:pPr/>
              <a:t>54</a:t>
            </a:fld>
            <a:endParaRPr kumimoji="1" lang="ja-JP" altLang="en-US" dirty="0"/>
          </a:p>
        </p:txBody>
      </p:sp>
      <p:sp>
        <p:nvSpPr>
          <p:cNvPr id="3" name="テキスト ボックス 2">
            <a:extLst>
              <a:ext uri="{FF2B5EF4-FFF2-40B4-BE49-F238E27FC236}">
                <a16:creationId xmlns:a16="http://schemas.microsoft.com/office/drawing/2014/main" id="{989E6F88-6ACB-411C-A63C-4E2E191BE48B}"/>
              </a:ext>
            </a:extLst>
          </p:cNvPr>
          <p:cNvSpPr txBox="1"/>
          <p:nvPr/>
        </p:nvSpPr>
        <p:spPr>
          <a:xfrm>
            <a:off x="315400" y="360004"/>
            <a:ext cx="4966856" cy="307777"/>
          </a:xfrm>
          <a:prstGeom prst="rect">
            <a:avLst/>
          </a:prstGeom>
          <a:noFill/>
        </p:spPr>
        <p:txBody>
          <a:bodyPr wrap="square">
            <a:spAutoFit/>
          </a:bodyPr>
          <a:lstStyle/>
          <a:p>
            <a:r>
              <a:rPr lang="en-US" altLang="ja-JP" sz="1400" b="1" dirty="0">
                <a:solidFill>
                  <a:srgbClr val="00A1EE"/>
                </a:solidFill>
              </a:rPr>
              <a:t>【22】</a:t>
            </a:r>
            <a:r>
              <a:rPr lang="ja-JP" altLang="en-US" sz="1400" b="1" dirty="0">
                <a:solidFill>
                  <a:srgbClr val="00A1EE"/>
                </a:solidFill>
              </a:rPr>
              <a:t>通知設定</a:t>
            </a:r>
          </a:p>
        </p:txBody>
      </p:sp>
      <p:sp>
        <p:nvSpPr>
          <p:cNvPr id="4" name="テキスト ボックス 3">
            <a:extLst>
              <a:ext uri="{FF2B5EF4-FFF2-40B4-BE49-F238E27FC236}">
                <a16:creationId xmlns:a16="http://schemas.microsoft.com/office/drawing/2014/main" id="{53DE7FBB-466E-4FDA-B2B7-6C51B7CDC1B6}"/>
              </a:ext>
            </a:extLst>
          </p:cNvPr>
          <p:cNvSpPr txBox="1"/>
          <p:nvPr/>
        </p:nvSpPr>
        <p:spPr>
          <a:xfrm>
            <a:off x="357414" y="680441"/>
            <a:ext cx="5895177" cy="261610"/>
          </a:xfrm>
          <a:prstGeom prst="rect">
            <a:avLst/>
          </a:prstGeom>
          <a:noFill/>
        </p:spPr>
        <p:txBody>
          <a:bodyPr wrap="square" rtlCol="0">
            <a:spAutoFit/>
          </a:bodyPr>
          <a:lstStyle/>
          <a:p>
            <a:r>
              <a:rPr kumimoji="1" lang="en-US" altLang="ja-JP" sz="1100" b="1" dirty="0">
                <a:latin typeface="+mn-ea"/>
              </a:rPr>
              <a:t>(?)</a:t>
            </a:r>
            <a:r>
              <a:rPr kumimoji="1" lang="ja-JP" altLang="en-US" sz="1100" b="1" dirty="0">
                <a:latin typeface="+mn-ea"/>
              </a:rPr>
              <a:t> </a:t>
            </a:r>
            <a:r>
              <a:rPr kumimoji="1" lang="en-US" altLang="ja-JP" sz="1100" b="1" dirty="0">
                <a:latin typeface="+mn-ea"/>
              </a:rPr>
              <a:t>E</a:t>
            </a:r>
            <a:r>
              <a:rPr kumimoji="1" lang="ja-JP" altLang="en-US" sz="1100" b="1" dirty="0">
                <a:latin typeface="+mn-ea"/>
              </a:rPr>
              <a:t>メール通知設定とは？</a:t>
            </a:r>
          </a:p>
        </p:txBody>
      </p:sp>
      <p:sp>
        <p:nvSpPr>
          <p:cNvPr id="5" name="テキスト ボックス 4">
            <a:extLst>
              <a:ext uri="{FF2B5EF4-FFF2-40B4-BE49-F238E27FC236}">
                <a16:creationId xmlns:a16="http://schemas.microsoft.com/office/drawing/2014/main" id="{9EFA64B4-4013-4E0F-8996-B1C7909D2863}"/>
              </a:ext>
            </a:extLst>
          </p:cNvPr>
          <p:cNvSpPr txBox="1"/>
          <p:nvPr/>
        </p:nvSpPr>
        <p:spPr>
          <a:xfrm>
            <a:off x="528137" y="879486"/>
            <a:ext cx="5853686" cy="430887"/>
          </a:xfrm>
          <a:prstGeom prst="rect">
            <a:avLst/>
          </a:prstGeom>
          <a:noFill/>
        </p:spPr>
        <p:txBody>
          <a:bodyPr wrap="square" rtlCol="0">
            <a:spAutoFit/>
          </a:bodyPr>
          <a:lstStyle/>
          <a:p>
            <a:r>
              <a:rPr kumimoji="1" lang="ja-JP" altLang="en-US" sz="1100" dirty="0">
                <a:solidFill>
                  <a:srgbClr val="373B4B"/>
                </a:solidFill>
                <a:latin typeface="Noto Sans" panose="020B0502040504020204" pitchFamily="34" charset="0"/>
              </a:rPr>
              <a:t>組合からのお知らせや</a:t>
            </a:r>
            <a:r>
              <a:rPr kumimoji="1" lang="en-US" altLang="ja-JP" sz="1100" dirty="0">
                <a:solidFill>
                  <a:srgbClr val="373B4B"/>
                </a:solidFill>
                <a:latin typeface="Noto Sans" panose="020B0502040504020204" pitchFamily="34" charset="0"/>
              </a:rPr>
              <a:t>MY</a:t>
            </a:r>
            <a:r>
              <a:rPr kumimoji="1" lang="ja-JP" altLang="en-US" sz="1100" dirty="0">
                <a:solidFill>
                  <a:srgbClr val="373B4B"/>
                </a:solidFill>
                <a:latin typeface="Noto Sans" panose="020B0502040504020204" pitchFamily="34" charset="0"/>
              </a:rPr>
              <a:t>メールの受信通知などを</a:t>
            </a:r>
            <a:r>
              <a:rPr kumimoji="1" lang="en-US" altLang="ja-JP" sz="1100" dirty="0">
                <a:solidFill>
                  <a:srgbClr val="373B4B"/>
                </a:solidFill>
                <a:latin typeface="Noto Sans" panose="020B0502040504020204" pitchFamily="34" charset="0"/>
              </a:rPr>
              <a:t>E</a:t>
            </a:r>
            <a:r>
              <a:rPr kumimoji="1" lang="ja-JP" altLang="en-US" sz="1100" dirty="0">
                <a:solidFill>
                  <a:srgbClr val="373B4B"/>
                </a:solidFill>
                <a:latin typeface="Noto Sans" panose="020B0502040504020204" pitchFamily="34" charset="0"/>
              </a:rPr>
              <a:t>メールで受け取る・受け取りを拒否するための設定を行うことができる機能です。</a:t>
            </a:r>
            <a:endParaRPr kumimoji="1" lang="en-US" altLang="ja-JP" sz="1100" dirty="0">
              <a:solidFill>
                <a:srgbClr val="373B4B"/>
              </a:solidFill>
              <a:latin typeface="Noto Sans" panose="020B0502040504020204" pitchFamily="34" charset="0"/>
            </a:endParaRPr>
          </a:p>
        </p:txBody>
      </p:sp>
      <p:pic>
        <p:nvPicPr>
          <p:cNvPr id="6" name="図 5">
            <a:extLst>
              <a:ext uri="{FF2B5EF4-FFF2-40B4-BE49-F238E27FC236}">
                <a16:creationId xmlns:a16="http://schemas.microsoft.com/office/drawing/2014/main" id="{D23480F7-6637-4856-83F0-FD38737651F8}"/>
              </a:ext>
            </a:extLst>
          </p:cNvPr>
          <p:cNvPicPr>
            <a:picLocks noChangeAspect="1"/>
          </p:cNvPicPr>
          <p:nvPr/>
        </p:nvPicPr>
        <p:blipFill rotWithShape="1">
          <a:blip r:embed="rId2">
            <a:extLst>
              <a:ext uri="{28A0092B-C50C-407E-A947-70E740481C1C}">
                <a14:useLocalDpi xmlns:a14="http://schemas.microsoft.com/office/drawing/2010/main" val="0"/>
              </a:ext>
            </a:extLst>
          </a:blip>
          <a:srcRect b="39795"/>
          <a:stretch/>
        </p:blipFill>
        <p:spPr>
          <a:xfrm>
            <a:off x="753244" y="1310373"/>
            <a:ext cx="5282663" cy="1692134"/>
          </a:xfrm>
          <a:prstGeom prst="rect">
            <a:avLst/>
          </a:prstGeom>
          <a:ln>
            <a:solidFill>
              <a:schemeClr val="tx1"/>
            </a:solidFill>
          </a:ln>
        </p:spPr>
      </p:pic>
      <p:sp>
        <p:nvSpPr>
          <p:cNvPr id="7" name="テキスト ボックス 6">
            <a:extLst>
              <a:ext uri="{FF2B5EF4-FFF2-40B4-BE49-F238E27FC236}">
                <a16:creationId xmlns:a16="http://schemas.microsoft.com/office/drawing/2014/main" id="{7D925CA2-640E-496A-92BE-5488F58D4A48}"/>
              </a:ext>
            </a:extLst>
          </p:cNvPr>
          <p:cNvSpPr txBox="1"/>
          <p:nvPr/>
        </p:nvSpPr>
        <p:spPr>
          <a:xfrm>
            <a:off x="357413" y="3150163"/>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dirty="0">
                <a:latin typeface="+mn-ea"/>
              </a:rPr>
              <a:t> </a:t>
            </a:r>
            <a:r>
              <a:rPr kumimoji="1" lang="en-US" altLang="ja-JP" sz="1100" b="1" dirty="0">
                <a:latin typeface="+mn-ea"/>
              </a:rPr>
              <a:t>E</a:t>
            </a:r>
            <a:r>
              <a:rPr kumimoji="1" lang="ja-JP" altLang="en-US" sz="1100" b="1" dirty="0">
                <a:latin typeface="+mn-ea"/>
              </a:rPr>
              <a:t>メール通知設定を行う</a:t>
            </a:r>
          </a:p>
        </p:txBody>
      </p:sp>
      <p:sp>
        <p:nvSpPr>
          <p:cNvPr id="8" name="テキスト ボックス 7">
            <a:extLst>
              <a:ext uri="{FF2B5EF4-FFF2-40B4-BE49-F238E27FC236}">
                <a16:creationId xmlns:a16="http://schemas.microsoft.com/office/drawing/2014/main" id="{6BF90BEA-C98C-4E9F-8F9B-0E4E13DC920F}"/>
              </a:ext>
            </a:extLst>
          </p:cNvPr>
          <p:cNvSpPr txBox="1"/>
          <p:nvPr/>
        </p:nvSpPr>
        <p:spPr>
          <a:xfrm>
            <a:off x="357414" y="3370829"/>
            <a:ext cx="2768707" cy="261610"/>
          </a:xfrm>
          <a:prstGeom prst="rect">
            <a:avLst/>
          </a:prstGeom>
          <a:noFill/>
        </p:spPr>
        <p:txBody>
          <a:bodyPr wrap="none" rtlCol="0">
            <a:spAutoFit/>
          </a:bodyPr>
          <a:lstStyle/>
          <a:p>
            <a:r>
              <a:rPr kumimoji="1" lang="en-US" altLang="ja-JP" sz="1100" dirty="0">
                <a:solidFill>
                  <a:srgbClr val="00C4C2"/>
                </a:solidFill>
                <a:latin typeface="+mn-ea"/>
              </a:rPr>
              <a:t>(1)-1</a:t>
            </a:r>
            <a:r>
              <a:rPr kumimoji="1" lang="ja-JP" altLang="en-US" sz="1100" dirty="0">
                <a:solidFill>
                  <a:srgbClr val="00C4C2"/>
                </a:solidFill>
                <a:latin typeface="+mn-ea"/>
              </a:rPr>
              <a:t>　</a:t>
            </a:r>
            <a:r>
              <a:rPr kumimoji="1" lang="en-US" altLang="ja-JP" sz="1100" dirty="0">
                <a:solidFill>
                  <a:srgbClr val="00C4C2"/>
                </a:solidFill>
                <a:latin typeface="+mn-ea"/>
              </a:rPr>
              <a:t>E</a:t>
            </a:r>
            <a:r>
              <a:rPr kumimoji="1" lang="ja-JP" altLang="en-US" sz="1100" dirty="0">
                <a:solidFill>
                  <a:srgbClr val="00C4C2"/>
                </a:solidFill>
                <a:latin typeface="+mn-ea"/>
              </a:rPr>
              <a:t>メール通知設定画面に遷移する</a:t>
            </a:r>
            <a:endParaRPr kumimoji="1" lang="ja-JP" altLang="en-US" sz="1100" dirty="0">
              <a:solidFill>
                <a:srgbClr val="00C4C2"/>
              </a:solidFill>
            </a:endParaRPr>
          </a:p>
        </p:txBody>
      </p:sp>
      <p:sp>
        <p:nvSpPr>
          <p:cNvPr id="9" name="テキスト ボックス 8">
            <a:extLst>
              <a:ext uri="{FF2B5EF4-FFF2-40B4-BE49-F238E27FC236}">
                <a16:creationId xmlns:a16="http://schemas.microsoft.com/office/drawing/2014/main" id="{46B42ED7-9361-4B7C-9DD4-E0999BBA0A71}"/>
              </a:ext>
            </a:extLst>
          </p:cNvPr>
          <p:cNvSpPr txBox="1"/>
          <p:nvPr/>
        </p:nvSpPr>
        <p:spPr>
          <a:xfrm>
            <a:off x="410858" y="3611717"/>
            <a:ext cx="5625050" cy="2631490"/>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上部右の「　　」をクリックします。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メニューが表示されます。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「通知設定」</a:t>
            </a:r>
            <a:r>
              <a:rPr kumimoji="1" lang="en-US" altLang="ja-JP" sz="1100" dirty="0">
                <a:solidFill>
                  <a:schemeClr val="tx1">
                    <a:lumMod val="75000"/>
                    <a:lumOff val="25000"/>
                  </a:schemeClr>
                </a:solidFill>
                <a:latin typeface="+mn-ea"/>
              </a:rPr>
              <a:t>(a)</a:t>
            </a:r>
            <a:r>
              <a:rPr kumimoji="1" lang="ja-JP" altLang="en-US" sz="1100" dirty="0">
                <a:solidFill>
                  <a:schemeClr val="tx1">
                    <a:lumMod val="75000"/>
                    <a:lumOff val="25000"/>
                  </a:schemeClr>
                </a:solidFill>
                <a:latin typeface="+mn-ea"/>
              </a:rPr>
              <a:t>をクリックすると、通知設定画面に遷移します。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a:t>
            </a:r>
            <a:r>
              <a:rPr kumimoji="1" lang="en-US" altLang="ja-JP" sz="1100" dirty="0">
                <a:solidFill>
                  <a:schemeClr val="tx1">
                    <a:lumMod val="75000"/>
                    <a:lumOff val="25000"/>
                  </a:schemeClr>
                </a:solidFill>
                <a:latin typeface="+mn-ea"/>
              </a:rPr>
              <a:t>E</a:t>
            </a:r>
            <a:r>
              <a:rPr kumimoji="1" lang="ja-JP" altLang="en-US" sz="1100" dirty="0">
                <a:solidFill>
                  <a:schemeClr val="tx1">
                    <a:lumMod val="75000"/>
                    <a:lumOff val="25000"/>
                  </a:schemeClr>
                </a:solidFill>
                <a:latin typeface="+mn-ea"/>
              </a:rPr>
              <a:t>メール通知設定」</a:t>
            </a:r>
            <a:r>
              <a:rPr kumimoji="1" lang="en-US" altLang="ja-JP" sz="1100" dirty="0">
                <a:solidFill>
                  <a:schemeClr val="tx1">
                    <a:lumMod val="75000"/>
                    <a:lumOff val="25000"/>
                  </a:schemeClr>
                </a:solidFill>
                <a:latin typeface="+mn-ea"/>
              </a:rPr>
              <a:t>(b)</a:t>
            </a:r>
            <a:r>
              <a:rPr kumimoji="1" lang="ja-JP" altLang="en-US" sz="1100" dirty="0">
                <a:solidFill>
                  <a:schemeClr val="tx1">
                    <a:lumMod val="75000"/>
                    <a:lumOff val="25000"/>
                  </a:schemeClr>
                </a:solidFill>
                <a:latin typeface="+mn-ea"/>
              </a:rPr>
              <a:t>をクリックすると、</a:t>
            </a:r>
            <a:r>
              <a:rPr kumimoji="1" lang="en-US" altLang="ja-JP" sz="1100" dirty="0">
                <a:solidFill>
                  <a:schemeClr val="tx1">
                    <a:lumMod val="75000"/>
                    <a:lumOff val="25000"/>
                  </a:schemeClr>
                </a:solidFill>
                <a:latin typeface="+mn-ea"/>
              </a:rPr>
              <a:t>E</a:t>
            </a:r>
            <a:r>
              <a:rPr kumimoji="1" lang="ja-JP" altLang="en-US" sz="1100" dirty="0">
                <a:solidFill>
                  <a:schemeClr val="tx1">
                    <a:lumMod val="75000"/>
                    <a:lumOff val="25000"/>
                  </a:schemeClr>
                </a:solidFill>
                <a:latin typeface="+mn-ea"/>
              </a:rPr>
              <a:t>メール通知設定画面に遷移します。</a:t>
            </a:r>
            <a:endParaRPr kumimoji="1" lang="en-US" altLang="ja-JP" sz="1100" dirty="0">
              <a:solidFill>
                <a:schemeClr val="tx1">
                  <a:lumMod val="75000"/>
                  <a:lumOff val="25000"/>
                </a:schemeClr>
              </a:solidFill>
              <a:latin typeface="+mn-ea"/>
            </a:endParaRPr>
          </a:p>
        </p:txBody>
      </p:sp>
      <p:pic>
        <p:nvPicPr>
          <p:cNvPr id="10" name="図 9">
            <a:extLst>
              <a:ext uri="{FF2B5EF4-FFF2-40B4-BE49-F238E27FC236}">
                <a16:creationId xmlns:a16="http://schemas.microsoft.com/office/drawing/2014/main" id="{90944829-C40A-4540-A3DE-443E3A5A796E}"/>
              </a:ext>
            </a:extLst>
          </p:cNvPr>
          <p:cNvPicPr>
            <a:picLocks noChangeAspect="1"/>
          </p:cNvPicPr>
          <p:nvPr/>
        </p:nvPicPr>
        <p:blipFill>
          <a:blip r:embed="rId3"/>
          <a:stretch>
            <a:fillRect/>
          </a:stretch>
        </p:blipFill>
        <p:spPr>
          <a:xfrm>
            <a:off x="1452715" y="3624416"/>
            <a:ext cx="212329" cy="241022"/>
          </a:xfrm>
          <a:prstGeom prst="rect">
            <a:avLst/>
          </a:prstGeom>
        </p:spPr>
      </p:pic>
      <p:pic>
        <p:nvPicPr>
          <p:cNvPr id="11" name="図 10">
            <a:extLst>
              <a:ext uri="{FF2B5EF4-FFF2-40B4-BE49-F238E27FC236}">
                <a16:creationId xmlns:a16="http://schemas.microsoft.com/office/drawing/2014/main" id="{DBD83569-39B3-4ED5-BAC3-130EF3C3AA5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20349"/>
          <a:stretch/>
        </p:blipFill>
        <p:spPr>
          <a:xfrm>
            <a:off x="1814074" y="4539897"/>
            <a:ext cx="3229851" cy="1368740"/>
          </a:xfrm>
          <a:prstGeom prst="rect">
            <a:avLst/>
          </a:prstGeom>
          <a:ln>
            <a:solidFill>
              <a:schemeClr val="tx1"/>
            </a:solidFill>
          </a:ln>
        </p:spPr>
      </p:pic>
      <p:sp>
        <p:nvSpPr>
          <p:cNvPr id="12" name="正方形/長方形 11">
            <a:extLst>
              <a:ext uri="{FF2B5EF4-FFF2-40B4-BE49-F238E27FC236}">
                <a16:creationId xmlns:a16="http://schemas.microsoft.com/office/drawing/2014/main" id="{9689DBFA-6684-41EA-8E2E-0CBC3B7DC706}"/>
              </a:ext>
            </a:extLst>
          </p:cNvPr>
          <p:cNvSpPr/>
          <p:nvPr/>
        </p:nvSpPr>
        <p:spPr>
          <a:xfrm>
            <a:off x="4253891" y="5098534"/>
            <a:ext cx="746764" cy="122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E546B96-9290-4349-AA18-E9804A278D2A}"/>
              </a:ext>
            </a:extLst>
          </p:cNvPr>
          <p:cNvSpPr txBox="1"/>
          <p:nvPr/>
        </p:nvSpPr>
        <p:spPr>
          <a:xfrm>
            <a:off x="4299939" y="4908710"/>
            <a:ext cx="327334" cy="246221"/>
          </a:xfrm>
          <a:prstGeom prst="rect">
            <a:avLst/>
          </a:prstGeom>
          <a:noFill/>
        </p:spPr>
        <p:txBody>
          <a:bodyPr wrap="none" rtlCol="0">
            <a:spAutoFit/>
          </a:bodyPr>
          <a:lstStyle/>
          <a:p>
            <a:pPr algn="l"/>
            <a:r>
              <a:rPr kumimoji="1" lang="en-US" altLang="ja-JP" sz="1000" b="1" dirty="0">
                <a:solidFill>
                  <a:srgbClr val="FF0000"/>
                </a:solidFill>
              </a:rPr>
              <a:t>(a)</a:t>
            </a:r>
            <a:endParaRPr kumimoji="1" lang="ja-JP" altLang="en-US" sz="1000" b="1" dirty="0">
              <a:solidFill>
                <a:srgbClr val="FF0000"/>
              </a:solidFill>
            </a:endParaRPr>
          </a:p>
        </p:txBody>
      </p:sp>
      <p:pic>
        <p:nvPicPr>
          <p:cNvPr id="14" name="図 13">
            <a:extLst>
              <a:ext uri="{FF2B5EF4-FFF2-40B4-BE49-F238E27FC236}">
                <a16:creationId xmlns:a16="http://schemas.microsoft.com/office/drawing/2014/main" id="{C422B519-3557-45E3-9D87-B1994BEFB0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59406" y="5167440"/>
            <a:ext cx="162884" cy="206182"/>
          </a:xfrm>
          <a:prstGeom prst="rect">
            <a:avLst/>
          </a:prstGeom>
        </p:spPr>
      </p:pic>
      <p:pic>
        <p:nvPicPr>
          <p:cNvPr id="15" name="図 14">
            <a:extLst>
              <a:ext uri="{FF2B5EF4-FFF2-40B4-BE49-F238E27FC236}">
                <a16:creationId xmlns:a16="http://schemas.microsoft.com/office/drawing/2014/main" id="{B75A8C02-B7E3-4A7F-8A3B-617D53EC667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48227"/>
          <a:stretch/>
        </p:blipFill>
        <p:spPr>
          <a:xfrm>
            <a:off x="1814074" y="6221772"/>
            <a:ext cx="3229852" cy="889680"/>
          </a:xfrm>
          <a:prstGeom prst="rect">
            <a:avLst/>
          </a:prstGeom>
          <a:ln>
            <a:solidFill>
              <a:schemeClr val="tx1"/>
            </a:solidFill>
          </a:ln>
        </p:spPr>
      </p:pic>
      <p:pic>
        <p:nvPicPr>
          <p:cNvPr id="16" name="図 15">
            <a:extLst>
              <a:ext uri="{FF2B5EF4-FFF2-40B4-BE49-F238E27FC236}">
                <a16:creationId xmlns:a16="http://schemas.microsoft.com/office/drawing/2014/main" id="{CFF87544-6DB6-4576-9896-8995B699D81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54380"/>
          <a:stretch/>
        </p:blipFill>
        <p:spPr>
          <a:xfrm>
            <a:off x="1809964" y="7187129"/>
            <a:ext cx="3229851" cy="783942"/>
          </a:xfrm>
          <a:prstGeom prst="rect">
            <a:avLst/>
          </a:prstGeom>
          <a:ln>
            <a:solidFill>
              <a:schemeClr val="tx1"/>
            </a:solidFill>
          </a:ln>
        </p:spPr>
      </p:pic>
      <p:sp>
        <p:nvSpPr>
          <p:cNvPr id="17" name="正方形/長方形 16">
            <a:extLst>
              <a:ext uri="{FF2B5EF4-FFF2-40B4-BE49-F238E27FC236}">
                <a16:creationId xmlns:a16="http://schemas.microsoft.com/office/drawing/2014/main" id="{6EFE363C-8502-4BA7-819E-1E5FCB31EE48}"/>
              </a:ext>
            </a:extLst>
          </p:cNvPr>
          <p:cNvSpPr/>
          <p:nvPr/>
        </p:nvSpPr>
        <p:spPr>
          <a:xfrm>
            <a:off x="2769420" y="6731474"/>
            <a:ext cx="1857854" cy="1320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D043261D-7964-40CD-B65F-B081BF849CB4}"/>
              </a:ext>
            </a:extLst>
          </p:cNvPr>
          <p:cNvSpPr txBox="1"/>
          <p:nvPr/>
        </p:nvSpPr>
        <p:spPr>
          <a:xfrm>
            <a:off x="2815468" y="6541650"/>
            <a:ext cx="333746" cy="246221"/>
          </a:xfrm>
          <a:prstGeom prst="rect">
            <a:avLst/>
          </a:prstGeom>
          <a:noFill/>
        </p:spPr>
        <p:txBody>
          <a:bodyPr wrap="none" rtlCol="0">
            <a:spAutoFit/>
          </a:bodyPr>
          <a:lstStyle/>
          <a:p>
            <a:pPr algn="l"/>
            <a:r>
              <a:rPr kumimoji="1" lang="en-US" altLang="ja-JP" sz="1000" b="1" dirty="0">
                <a:solidFill>
                  <a:srgbClr val="FF0000"/>
                </a:solidFill>
              </a:rPr>
              <a:t>(b)</a:t>
            </a:r>
            <a:endParaRPr kumimoji="1" lang="ja-JP" altLang="en-US" sz="1000" b="1" dirty="0">
              <a:solidFill>
                <a:srgbClr val="FF0000"/>
              </a:solidFill>
            </a:endParaRPr>
          </a:p>
        </p:txBody>
      </p:sp>
      <p:pic>
        <p:nvPicPr>
          <p:cNvPr id="19" name="図 18">
            <a:extLst>
              <a:ext uri="{FF2B5EF4-FFF2-40B4-BE49-F238E27FC236}">
                <a16:creationId xmlns:a16="http://schemas.microsoft.com/office/drawing/2014/main" id="{06E9ECA9-9A85-4422-8A58-641F366C6E8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63607" y="6810935"/>
            <a:ext cx="162884" cy="206182"/>
          </a:xfrm>
          <a:prstGeom prst="rect">
            <a:avLst/>
          </a:prstGeom>
        </p:spPr>
      </p:pic>
      <p:sp>
        <p:nvSpPr>
          <p:cNvPr id="20" name="正方形/長方形 19">
            <a:extLst>
              <a:ext uri="{FF2B5EF4-FFF2-40B4-BE49-F238E27FC236}">
                <a16:creationId xmlns:a16="http://schemas.microsoft.com/office/drawing/2014/main" id="{ED8EB90B-849A-11FB-C477-991E9A226F6C}"/>
              </a:ext>
            </a:extLst>
          </p:cNvPr>
          <p:cNvSpPr/>
          <p:nvPr/>
        </p:nvSpPr>
        <p:spPr>
          <a:xfrm>
            <a:off x="1706880" y="1310373"/>
            <a:ext cx="375920" cy="142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A843BA74-0029-B18B-98C0-8862808FA5A4}"/>
              </a:ext>
            </a:extLst>
          </p:cNvPr>
          <p:cNvSpPr/>
          <p:nvPr/>
        </p:nvSpPr>
        <p:spPr>
          <a:xfrm>
            <a:off x="2393500" y="4560619"/>
            <a:ext cx="238575" cy="55831"/>
          </a:xfrm>
          <a:prstGeom prst="rect">
            <a:avLst/>
          </a:prstGeom>
          <a:solidFill>
            <a:srgbClr val="AFA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5008964-F2A5-DD01-54F8-288F67DEFE95}"/>
              </a:ext>
            </a:extLst>
          </p:cNvPr>
          <p:cNvSpPr/>
          <p:nvPr/>
        </p:nvSpPr>
        <p:spPr>
          <a:xfrm>
            <a:off x="2382069" y="6247596"/>
            <a:ext cx="243653" cy="468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272C833-9829-C56B-688F-7AD9F401914B}"/>
              </a:ext>
            </a:extLst>
          </p:cNvPr>
          <p:cNvSpPr/>
          <p:nvPr/>
        </p:nvSpPr>
        <p:spPr>
          <a:xfrm>
            <a:off x="2378891" y="7214377"/>
            <a:ext cx="243655"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5339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B90FE56-3918-21EA-E15F-29D498CFE352}"/>
              </a:ext>
            </a:extLst>
          </p:cNvPr>
          <p:cNvSpPr>
            <a:spLocks noGrp="1"/>
          </p:cNvSpPr>
          <p:nvPr>
            <p:ph type="sldNum" sz="quarter" idx="4"/>
          </p:nvPr>
        </p:nvSpPr>
        <p:spPr/>
        <p:txBody>
          <a:bodyPr/>
          <a:lstStyle/>
          <a:p>
            <a:fld id="{A0BB1BDA-CE3E-4D53-A06F-2FBA10AB65BB}" type="slidenum">
              <a:rPr kumimoji="1" lang="ja-JP" altLang="en-US" smtClean="0"/>
              <a:pPr/>
              <a:t>55</a:t>
            </a:fld>
            <a:endParaRPr kumimoji="1" lang="ja-JP" altLang="en-US"/>
          </a:p>
        </p:txBody>
      </p:sp>
      <p:grpSp>
        <p:nvGrpSpPr>
          <p:cNvPr id="3" name="グループ化 2">
            <a:extLst>
              <a:ext uri="{FF2B5EF4-FFF2-40B4-BE49-F238E27FC236}">
                <a16:creationId xmlns:a16="http://schemas.microsoft.com/office/drawing/2014/main" id="{25B02EF2-2A6C-5416-DCA4-A4F8A48E7334}"/>
              </a:ext>
            </a:extLst>
          </p:cNvPr>
          <p:cNvGrpSpPr/>
          <p:nvPr/>
        </p:nvGrpSpPr>
        <p:grpSpPr>
          <a:xfrm>
            <a:off x="314828" y="365829"/>
            <a:ext cx="6216795" cy="366486"/>
            <a:chOff x="314828" y="2448317"/>
            <a:chExt cx="6216795" cy="366486"/>
          </a:xfrm>
        </p:grpSpPr>
        <p:sp>
          <p:nvSpPr>
            <p:cNvPr id="4" name="四角形: 角を丸くする 3">
              <a:extLst>
                <a:ext uri="{FF2B5EF4-FFF2-40B4-BE49-F238E27FC236}">
                  <a16:creationId xmlns:a16="http://schemas.microsoft.com/office/drawing/2014/main" id="{6FFB3A84-8FF3-2688-412F-62686C65C61A}"/>
                </a:ext>
              </a:extLst>
            </p:cNvPr>
            <p:cNvSpPr/>
            <p:nvPr/>
          </p:nvSpPr>
          <p:spPr>
            <a:xfrm>
              <a:off x="410857" y="2448317"/>
              <a:ext cx="6120766" cy="366486"/>
            </a:xfrm>
            <a:prstGeom prst="roundRect">
              <a:avLst>
                <a:gd name="adj" fmla="val 50000"/>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38CF4288-D6E7-8FEF-9BA8-169308821D7A}"/>
                </a:ext>
              </a:extLst>
            </p:cNvPr>
            <p:cNvSpPr/>
            <p:nvPr/>
          </p:nvSpPr>
          <p:spPr>
            <a:xfrm>
              <a:off x="314828" y="2448317"/>
              <a:ext cx="366486" cy="366486"/>
            </a:xfrm>
            <a:prstGeom prst="ellipse">
              <a:avLst/>
            </a:prstGeom>
            <a:solidFill>
              <a:srgbClr val="00A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9400301A-93A3-2AB5-B97C-6F64535E0581}"/>
              </a:ext>
            </a:extLst>
          </p:cNvPr>
          <p:cNvSpPr txBox="1"/>
          <p:nvPr/>
        </p:nvSpPr>
        <p:spPr>
          <a:xfrm>
            <a:off x="662817" y="419732"/>
            <a:ext cx="1798377" cy="292388"/>
          </a:xfrm>
          <a:prstGeom prst="rect">
            <a:avLst/>
          </a:prstGeom>
          <a:noFill/>
        </p:spPr>
        <p:txBody>
          <a:bodyPr wrap="none" rtlCol="0">
            <a:spAutoFit/>
          </a:bodyPr>
          <a:lstStyle/>
          <a:p>
            <a:r>
              <a:rPr kumimoji="1" lang="ja-JP" altLang="en-US" sz="1300" b="1"/>
              <a:t>よくある質問（</a:t>
            </a:r>
            <a:r>
              <a:rPr kumimoji="1" lang="en-US" altLang="ja-JP" sz="1300" b="1"/>
              <a:t>FAQ</a:t>
            </a:r>
            <a:r>
              <a:rPr kumimoji="1" lang="ja-JP" altLang="en-US" sz="1300" b="1"/>
              <a:t>）</a:t>
            </a:r>
          </a:p>
        </p:txBody>
      </p:sp>
      <p:sp>
        <p:nvSpPr>
          <p:cNvPr id="7" name="テキスト ボックス 6">
            <a:extLst>
              <a:ext uri="{FF2B5EF4-FFF2-40B4-BE49-F238E27FC236}">
                <a16:creationId xmlns:a16="http://schemas.microsoft.com/office/drawing/2014/main" id="{B8D8DC81-6D86-0AEC-6613-0325903442C4}"/>
              </a:ext>
            </a:extLst>
          </p:cNvPr>
          <p:cNvSpPr txBox="1"/>
          <p:nvPr/>
        </p:nvSpPr>
        <p:spPr>
          <a:xfrm>
            <a:off x="357414" y="385797"/>
            <a:ext cx="276038" cy="307777"/>
          </a:xfrm>
          <a:prstGeom prst="rect">
            <a:avLst/>
          </a:prstGeom>
          <a:noFill/>
        </p:spPr>
        <p:txBody>
          <a:bodyPr wrap="none" rtlCol="0">
            <a:spAutoFit/>
          </a:bodyPr>
          <a:lstStyle/>
          <a:p>
            <a:r>
              <a:rPr kumimoji="1" lang="en-US" altLang="ja-JP" sz="1400" b="1">
                <a:solidFill>
                  <a:schemeClr val="bg1"/>
                </a:solidFill>
              </a:rPr>
              <a:t>5</a:t>
            </a:r>
            <a:endParaRPr kumimoji="1" lang="ja-JP" altLang="en-US" sz="1400" b="1">
              <a:solidFill>
                <a:schemeClr val="bg1"/>
              </a:solidFill>
            </a:endParaRPr>
          </a:p>
        </p:txBody>
      </p:sp>
      <p:sp>
        <p:nvSpPr>
          <p:cNvPr id="8" name="テキスト ボックス 7">
            <a:extLst>
              <a:ext uri="{FF2B5EF4-FFF2-40B4-BE49-F238E27FC236}">
                <a16:creationId xmlns:a16="http://schemas.microsoft.com/office/drawing/2014/main" id="{15861CE4-2100-6B43-33F0-6E9B7BF495ED}"/>
              </a:ext>
            </a:extLst>
          </p:cNvPr>
          <p:cNvSpPr txBox="1"/>
          <p:nvPr/>
        </p:nvSpPr>
        <p:spPr>
          <a:xfrm>
            <a:off x="495433" y="995628"/>
            <a:ext cx="4281941" cy="261610"/>
          </a:xfrm>
          <a:prstGeom prst="rect">
            <a:avLst/>
          </a:prstGeom>
          <a:noFill/>
        </p:spPr>
        <p:txBody>
          <a:bodyPr wrap="none" rtlCol="0">
            <a:spAutoFit/>
          </a:bodyPr>
          <a:lstStyle/>
          <a:p>
            <a:r>
              <a:rPr kumimoji="1" lang="en-US" altLang="ja-JP" sz="1100">
                <a:latin typeface="+mn-ea"/>
              </a:rPr>
              <a:t>KOSMO Web</a:t>
            </a:r>
            <a:r>
              <a:rPr kumimoji="1" lang="ja-JP" altLang="en-US" sz="1100">
                <a:latin typeface="+mn-ea"/>
              </a:rPr>
              <a:t>を利用する上で、よくある質問を記しております。</a:t>
            </a:r>
          </a:p>
        </p:txBody>
      </p:sp>
      <p:graphicFrame>
        <p:nvGraphicFramePr>
          <p:cNvPr id="9" name="表 8">
            <a:extLst>
              <a:ext uri="{FF2B5EF4-FFF2-40B4-BE49-F238E27FC236}">
                <a16:creationId xmlns:a16="http://schemas.microsoft.com/office/drawing/2014/main" id="{2F48C6EC-3B57-2C61-6CDD-E808DDC2DFE1}"/>
              </a:ext>
            </a:extLst>
          </p:cNvPr>
          <p:cNvGraphicFramePr>
            <a:graphicFrameLocks noGrp="1"/>
          </p:cNvGraphicFramePr>
          <p:nvPr>
            <p:extLst>
              <p:ext uri="{D42A27DB-BD31-4B8C-83A1-F6EECF244321}">
                <p14:modId xmlns:p14="http://schemas.microsoft.com/office/powerpoint/2010/main" val="3900853407"/>
              </p:ext>
            </p:extLst>
          </p:nvPr>
        </p:nvGraphicFramePr>
        <p:xfrm>
          <a:off x="495432" y="1214973"/>
          <a:ext cx="5929222" cy="7665720"/>
        </p:xfrm>
        <a:graphic>
          <a:graphicData uri="http://schemas.openxmlformats.org/drawingml/2006/table">
            <a:tbl>
              <a:tblPr firstRow="1" bandRow="1">
                <a:tableStyleId>{2D5ABB26-0587-4C30-8999-92F81FD0307C}</a:tableStyleId>
              </a:tblPr>
              <a:tblGrid>
                <a:gridCol w="554140">
                  <a:extLst>
                    <a:ext uri="{9D8B030D-6E8A-4147-A177-3AD203B41FA5}">
                      <a16:colId xmlns:a16="http://schemas.microsoft.com/office/drawing/2014/main" val="1988139350"/>
                    </a:ext>
                  </a:extLst>
                </a:gridCol>
                <a:gridCol w="5375082">
                  <a:extLst>
                    <a:ext uri="{9D8B030D-6E8A-4147-A177-3AD203B41FA5}">
                      <a16:colId xmlns:a16="http://schemas.microsoft.com/office/drawing/2014/main" val="1848290766"/>
                    </a:ext>
                  </a:extLst>
                </a:gridCol>
              </a:tblGrid>
              <a:tr h="0">
                <a:tc>
                  <a:txBody>
                    <a:bodyPr/>
                    <a:lstStyle/>
                    <a:p>
                      <a:r>
                        <a:rPr kumimoji="1" lang="en-US" altLang="ja-JP" sz="1100" b="1">
                          <a:solidFill>
                            <a:schemeClr val="tx1"/>
                          </a:solidFill>
                          <a:latin typeface="+mn-ea"/>
                          <a:ea typeface="+mn-ea"/>
                        </a:rPr>
                        <a:t>Q1</a:t>
                      </a:r>
                      <a:endParaRPr kumimoji="1" lang="ja-JP" altLang="en-US" sz="1100" b="1">
                        <a:solidFill>
                          <a:schemeClr val="tx1"/>
                        </a:solidFill>
                        <a:latin typeface="+mn-ea"/>
                        <a:ea typeface="+mn-ea"/>
                      </a:endParaRPr>
                    </a:p>
                  </a:txBody>
                  <a:tcPr/>
                </a:tc>
                <a:tc>
                  <a:txBody>
                    <a:bodyPr/>
                    <a:lstStyle/>
                    <a:p>
                      <a:r>
                        <a:rPr kumimoji="1" lang="ja-JP" altLang="en-US" sz="1100" b="1" dirty="0">
                          <a:solidFill>
                            <a:schemeClr val="tx1"/>
                          </a:solidFill>
                          <a:latin typeface="+mn-ea"/>
                          <a:ea typeface="+mn-ea"/>
                        </a:rPr>
                        <a:t>ユーザ</a:t>
                      </a:r>
                      <a:r>
                        <a:rPr kumimoji="1" lang="en-US" altLang="ja-JP" sz="1100" b="1" dirty="0">
                          <a:solidFill>
                            <a:schemeClr val="tx1"/>
                          </a:solidFill>
                          <a:latin typeface="+mn-ea"/>
                          <a:ea typeface="+mn-ea"/>
                        </a:rPr>
                        <a:t>ID</a:t>
                      </a:r>
                      <a:r>
                        <a:rPr kumimoji="1" lang="ja-JP" altLang="en-US" sz="1100" b="1" dirty="0">
                          <a:solidFill>
                            <a:schemeClr val="tx1"/>
                          </a:solidFill>
                          <a:latin typeface="+mn-ea"/>
                          <a:ea typeface="+mn-ea"/>
                        </a:rPr>
                        <a:t>がわからない</a:t>
                      </a:r>
                    </a:p>
                  </a:txBody>
                  <a:tcPr/>
                </a:tc>
                <a:extLst>
                  <a:ext uri="{0D108BD9-81ED-4DB2-BD59-A6C34878D82A}">
                    <a16:rowId xmlns:a16="http://schemas.microsoft.com/office/drawing/2014/main" val="1551580032"/>
                  </a:ext>
                </a:extLst>
              </a:tr>
              <a:tr h="0">
                <a:tc>
                  <a:txBody>
                    <a:bodyPr/>
                    <a:lstStyle/>
                    <a:p>
                      <a:r>
                        <a:rPr kumimoji="1" lang="en-US" altLang="ja-JP" sz="1100">
                          <a:solidFill>
                            <a:schemeClr val="tx1"/>
                          </a:solidFill>
                          <a:latin typeface="+mn-ea"/>
                          <a:ea typeface="+mn-ea"/>
                        </a:rPr>
                        <a:t>A1</a:t>
                      </a:r>
                      <a:endParaRPr kumimoji="1" lang="ja-JP" altLang="en-US" sz="1100">
                        <a:solidFill>
                          <a:schemeClr val="tx1"/>
                        </a:solidFill>
                        <a:latin typeface="+mn-ea"/>
                        <a:ea typeface="+mn-ea"/>
                      </a:endParaRPr>
                    </a:p>
                  </a:txBody>
                  <a:tcPr/>
                </a:tc>
                <a:tc>
                  <a:txBody>
                    <a:bodyPr/>
                    <a:lstStyle/>
                    <a:p>
                      <a:r>
                        <a:rPr kumimoji="1" lang="ja-JP" altLang="en-US" sz="1100">
                          <a:solidFill>
                            <a:schemeClr val="tx1"/>
                          </a:solidFill>
                          <a:latin typeface="+mn-ea"/>
                          <a:ea typeface="+mn-ea"/>
                        </a:rPr>
                        <a:t>ご加入の健保組合までお問い合わせください。</a:t>
                      </a:r>
                      <a:endParaRPr kumimoji="1" lang="en-US" altLang="ja-JP" sz="1100">
                        <a:solidFill>
                          <a:schemeClr val="tx1"/>
                        </a:solidFill>
                        <a:latin typeface="+mn-ea"/>
                        <a:ea typeface="+mn-ea"/>
                      </a:endParaRPr>
                    </a:p>
                    <a:p>
                      <a:endParaRPr kumimoji="1" lang="ja-JP" altLang="en-US" sz="1100">
                        <a:solidFill>
                          <a:schemeClr val="tx1"/>
                        </a:solidFill>
                        <a:latin typeface="+mn-ea"/>
                        <a:ea typeface="+mn-ea"/>
                      </a:endParaRPr>
                    </a:p>
                  </a:txBody>
                  <a:tcPr/>
                </a:tc>
                <a:extLst>
                  <a:ext uri="{0D108BD9-81ED-4DB2-BD59-A6C34878D82A}">
                    <a16:rowId xmlns:a16="http://schemas.microsoft.com/office/drawing/2014/main" val="2240352608"/>
                  </a:ext>
                </a:extLst>
              </a:tr>
              <a:tr h="0">
                <a:tc>
                  <a:txBody>
                    <a:bodyPr/>
                    <a:lstStyle/>
                    <a:p>
                      <a:endParaRPr kumimoji="1" lang="ja-JP" altLang="en-US" sz="1100" b="1" dirty="0">
                        <a:solidFill>
                          <a:schemeClr val="tx1"/>
                        </a:solidFill>
                        <a:latin typeface="+mn-ea"/>
                        <a:ea typeface="+mn-ea"/>
                      </a:endParaRPr>
                    </a:p>
                  </a:txBody>
                  <a:tcPr/>
                </a:tc>
                <a:tc>
                  <a:txBody>
                    <a:bodyPr/>
                    <a:lstStyle/>
                    <a:p>
                      <a:endParaRPr kumimoji="1" lang="ja-JP" altLang="en-US" sz="1100" b="1" dirty="0">
                        <a:solidFill>
                          <a:schemeClr val="tx1"/>
                        </a:solidFill>
                        <a:latin typeface="+mn-ea"/>
                        <a:ea typeface="+mn-ea"/>
                      </a:endParaRPr>
                    </a:p>
                  </a:txBody>
                  <a:tcPr/>
                </a:tc>
                <a:extLst>
                  <a:ext uri="{0D108BD9-81ED-4DB2-BD59-A6C34878D82A}">
                    <a16:rowId xmlns:a16="http://schemas.microsoft.com/office/drawing/2014/main" val="1153086449"/>
                  </a:ext>
                </a:extLst>
              </a:tr>
              <a:tr h="0">
                <a:tc>
                  <a:txBody>
                    <a:bodyPr/>
                    <a:lstStyle/>
                    <a:p>
                      <a:endParaRPr kumimoji="1" lang="ja-JP" altLang="en-US" sz="1100" dirty="0">
                        <a:solidFill>
                          <a:schemeClr val="tx1"/>
                        </a:solidFill>
                        <a:latin typeface="+mn-ea"/>
                        <a:ea typeface="+mn-ea"/>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mn-ea"/>
                        <a:ea typeface="+mn-ea"/>
                      </a:endParaRPr>
                    </a:p>
                  </a:txBody>
                  <a:tcPr/>
                </a:tc>
                <a:extLst>
                  <a:ext uri="{0D108BD9-81ED-4DB2-BD59-A6C34878D82A}">
                    <a16:rowId xmlns:a16="http://schemas.microsoft.com/office/drawing/2014/main" val="424064707"/>
                  </a:ext>
                </a:extLst>
              </a:tr>
              <a:tr h="0">
                <a:tc>
                  <a:txBody>
                    <a:bodyPr/>
                    <a:lstStyle/>
                    <a:p>
                      <a:r>
                        <a:rPr kumimoji="1" lang="en-US" altLang="ja-JP" sz="1100" b="1" dirty="0">
                          <a:solidFill>
                            <a:schemeClr val="tx1"/>
                          </a:solidFill>
                          <a:latin typeface="+mn-ea"/>
                          <a:ea typeface="+mn-ea"/>
                        </a:rPr>
                        <a:t>Q2</a:t>
                      </a:r>
                      <a:endParaRPr kumimoji="1" lang="ja-JP" altLang="en-US" sz="1100" b="1" dirty="0">
                        <a:solidFill>
                          <a:schemeClr val="tx1"/>
                        </a:solidFill>
                        <a:latin typeface="+mn-ea"/>
                        <a:ea typeface="+mn-ea"/>
                      </a:endParaRPr>
                    </a:p>
                  </a:txBody>
                  <a:tcPr/>
                </a:tc>
                <a:tc>
                  <a:txBody>
                    <a:bodyPr/>
                    <a:lstStyle/>
                    <a:p>
                      <a:r>
                        <a:rPr kumimoji="1" lang="ja-JP" altLang="en-US" sz="1100" b="1">
                          <a:solidFill>
                            <a:schemeClr val="tx1"/>
                          </a:solidFill>
                          <a:latin typeface="+mn-ea"/>
                          <a:ea typeface="+mn-ea"/>
                        </a:rPr>
                        <a:t>メールを受信できません</a:t>
                      </a:r>
                    </a:p>
                  </a:txBody>
                  <a:tcPr/>
                </a:tc>
                <a:extLst>
                  <a:ext uri="{0D108BD9-81ED-4DB2-BD59-A6C34878D82A}">
                    <a16:rowId xmlns:a16="http://schemas.microsoft.com/office/drawing/2014/main" val="2292603668"/>
                  </a:ext>
                </a:extLst>
              </a:tr>
              <a:tr h="0">
                <a:tc>
                  <a:txBody>
                    <a:bodyPr/>
                    <a:lstStyle/>
                    <a:p>
                      <a:r>
                        <a:rPr kumimoji="1" lang="en-US" altLang="ja-JP" sz="1100" dirty="0">
                          <a:solidFill>
                            <a:schemeClr val="tx1"/>
                          </a:solidFill>
                          <a:latin typeface="+mn-ea"/>
                          <a:ea typeface="+mn-ea"/>
                        </a:rPr>
                        <a:t>A2</a:t>
                      </a:r>
                      <a:endParaRPr kumimoji="1" lang="ja-JP" altLang="en-US" sz="1100" dirty="0">
                        <a:solidFill>
                          <a:schemeClr val="tx1"/>
                        </a:solidFill>
                        <a:latin typeface="+mn-ea"/>
                        <a:ea typeface="+mn-ea"/>
                      </a:endParaRPr>
                    </a:p>
                  </a:txBody>
                  <a:tcPr/>
                </a:tc>
                <a:tc>
                  <a:txBody>
                    <a:bodyPr/>
                    <a:lstStyle/>
                    <a:p>
                      <a:r>
                        <a:rPr kumimoji="1" lang="ja-JP" altLang="en-US" sz="1100" dirty="0">
                          <a:solidFill>
                            <a:schemeClr val="tx1"/>
                          </a:solidFill>
                          <a:latin typeface="+mn-ea"/>
                          <a:ea typeface="+mn-ea"/>
                        </a:rPr>
                        <a:t>以下を確認してください。</a:t>
                      </a:r>
                      <a:endParaRPr kumimoji="1" lang="en-US" altLang="ja-JP" sz="1100" dirty="0">
                        <a:solidFill>
                          <a:schemeClr val="tx1"/>
                        </a:solidFill>
                        <a:latin typeface="+mn-ea"/>
                        <a:ea typeface="+mn-ea"/>
                      </a:endParaRPr>
                    </a:p>
                    <a:p>
                      <a:pPr marL="171450" indent="-171450">
                        <a:buFont typeface="Arial" panose="020B0604020202020204" pitchFamily="34" charset="0"/>
                        <a:buChar char="•"/>
                      </a:pPr>
                      <a:r>
                        <a:rPr kumimoji="1" lang="ja-JP" altLang="en-US" sz="1100" dirty="0">
                          <a:solidFill>
                            <a:schemeClr val="tx1"/>
                          </a:solidFill>
                          <a:latin typeface="+mn-ea"/>
                          <a:ea typeface="+mn-ea"/>
                        </a:rPr>
                        <a:t>迷惑メールフォルダに受信されていないか確認します。</a:t>
                      </a:r>
                    </a:p>
                    <a:p>
                      <a:pPr marL="171450" indent="-171450">
                        <a:buFont typeface="Arial" panose="020B0604020202020204" pitchFamily="34" charset="0"/>
                        <a:buChar char="•"/>
                      </a:pPr>
                      <a:r>
                        <a:rPr kumimoji="1" lang="ja-JP" altLang="en-US" sz="1100" dirty="0">
                          <a:solidFill>
                            <a:schemeClr val="tx1"/>
                          </a:solidFill>
                          <a:latin typeface="+mn-ea"/>
                          <a:ea typeface="+mn-ea"/>
                        </a:rPr>
                        <a:t>ドメイン受信設定を確認します。</a:t>
                      </a:r>
                    </a:p>
                    <a:p>
                      <a:pPr marL="171450" indent="-171450">
                        <a:buFont typeface="Arial" panose="020B0604020202020204" pitchFamily="34" charset="0"/>
                        <a:buChar char="•"/>
                      </a:pPr>
                      <a:r>
                        <a:rPr kumimoji="1" lang="ja-JP" altLang="en-US" sz="1100" dirty="0">
                          <a:solidFill>
                            <a:schemeClr val="tx1"/>
                          </a:solidFill>
                          <a:latin typeface="+mn-ea"/>
                          <a:ea typeface="+mn-ea"/>
                        </a:rPr>
                        <a:t>メールの表示形式が「スレッド形式」になっていることで、一連のやり取りが最新の</a:t>
                      </a:r>
                      <a:r>
                        <a:rPr kumimoji="1" lang="en-US" altLang="ja-JP" sz="1100" dirty="0">
                          <a:solidFill>
                            <a:schemeClr val="tx1"/>
                          </a:solidFill>
                          <a:latin typeface="+mn-ea"/>
                          <a:ea typeface="+mn-ea"/>
                        </a:rPr>
                        <a:t>1</a:t>
                      </a:r>
                      <a:r>
                        <a:rPr kumimoji="1" lang="ja-JP" altLang="en-US" sz="1100" dirty="0">
                          <a:solidFill>
                            <a:schemeClr val="tx1"/>
                          </a:solidFill>
                          <a:latin typeface="+mn-ea"/>
                          <a:ea typeface="+mn-ea"/>
                        </a:rPr>
                        <a:t>件にまとめられていないかを確認します。</a:t>
                      </a:r>
                    </a:p>
                    <a:p>
                      <a:pPr marL="171450" indent="-171450">
                        <a:buFont typeface="Arial" panose="020B0604020202020204" pitchFamily="34" charset="0"/>
                        <a:buChar char="•"/>
                      </a:pPr>
                      <a:r>
                        <a:rPr kumimoji="1" lang="ja-JP" altLang="en-US" sz="1100" dirty="0">
                          <a:solidFill>
                            <a:schemeClr val="tx1"/>
                          </a:solidFill>
                          <a:latin typeface="+mn-ea"/>
                          <a:ea typeface="+mn-ea"/>
                        </a:rPr>
                        <a:t>メールアドレスが正しく登録されているかを確認します。</a:t>
                      </a:r>
                    </a:p>
                    <a:p>
                      <a:pPr marL="171450" indent="-171450">
                        <a:buFont typeface="Arial" panose="020B0604020202020204" pitchFamily="34" charset="0"/>
                        <a:buChar char="•"/>
                      </a:pPr>
                      <a:r>
                        <a:rPr kumimoji="1" lang="en-US" altLang="ja-JP" sz="1100" dirty="0">
                          <a:solidFill>
                            <a:schemeClr val="tx1"/>
                          </a:solidFill>
                          <a:latin typeface="+mn-ea"/>
                          <a:ea typeface="+mn-ea"/>
                        </a:rPr>
                        <a:t>KOSMO Web</a:t>
                      </a:r>
                      <a:r>
                        <a:rPr kumimoji="1" lang="ja-JP" altLang="en-US" sz="1100" dirty="0">
                          <a:solidFill>
                            <a:schemeClr val="tx1"/>
                          </a:solidFill>
                          <a:latin typeface="+mn-ea"/>
                          <a:ea typeface="+mn-ea"/>
                        </a:rPr>
                        <a:t>のパスワードを忘れてログインできない場合は、手順「</a:t>
                      </a:r>
                      <a:r>
                        <a:rPr kumimoji="1" lang="en-US" altLang="ja-JP" sz="1100" dirty="0">
                          <a:solidFill>
                            <a:schemeClr val="tx1"/>
                          </a:solidFill>
                          <a:latin typeface="+mn-ea"/>
                          <a:ea typeface="+mn-ea"/>
                        </a:rPr>
                        <a:t>3-【3】</a:t>
                      </a:r>
                      <a:r>
                        <a:rPr kumimoji="1" lang="ja-JP" altLang="en-US" sz="1100" dirty="0">
                          <a:solidFill>
                            <a:schemeClr val="tx1"/>
                          </a:solidFill>
                          <a:latin typeface="+mn-ea"/>
                          <a:ea typeface="+mn-ea"/>
                        </a:rPr>
                        <a:t>パスワードを忘れた場合」を確認し、変更をお願いします。ユーザ</a:t>
                      </a:r>
                      <a:r>
                        <a:rPr kumimoji="1" lang="en-US" altLang="ja-JP" sz="1100" dirty="0">
                          <a:solidFill>
                            <a:schemeClr val="tx1"/>
                          </a:solidFill>
                          <a:latin typeface="+mn-ea"/>
                          <a:ea typeface="+mn-ea"/>
                        </a:rPr>
                        <a:t>ID</a:t>
                      </a:r>
                      <a:r>
                        <a:rPr kumimoji="1" lang="ja-JP" altLang="en-US" sz="1100" dirty="0">
                          <a:solidFill>
                            <a:schemeClr val="tx1"/>
                          </a:solidFill>
                          <a:latin typeface="+mn-ea"/>
                          <a:ea typeface="+mn-ea"/>
                        </a:rPr>
                        <a:t>が不明な方は、ご加入の健保組合までお問い合わせください。</a:t>
                      </a: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ja-JP" altLang="en-US" sz="1100" dirty="0">
                        <a:solidFill>
                          <a:schemeClr val="tx1"/>
                        </a:solidFill>
                        <a:latin typeface="+mn-ea"/>
                        <a:ea typeface="+mn-ea"/>
                      </a:endParaRPr>
                    </a:p>
                  </a:txBody>
                  <a:tcPr/>
                </a:tc>
                <a:extLst>
                  <a:ext uri="{0D108BD9-81ED-4DB2-BD59-A6C34878D82A}">
                    <a16:rowId xmlns:a16="http://schemas.microsoft.com/office/drawing/2014/main" val="2992265125"/>
                  </a:ext>
                </a:extLst>
              </a:tr>
              <a:tr h="0">
                <a:tc>
                  <a:txBody>
                    <a:bodyPr/>
                    <a:lstStyle/>
                    <a:p>
                      <a:r>
                        <a:rPr kumimoji="1" lang="en-US" altLang="ja-JP" sz="1100" b="1" dirty="0">
                          <a:solidFill>
                            <a:schemeClr val="tx1"/>
                          </a:solidFill>
                          <a:latin typeface="+mn-ea"/>
                          <a:ea typeface="+mn-ea"/>
                        </a:rPr>
                        <a:t>Q3</a:t>
                      </a:r>
                      <a:endParaRPr kumimoji="1" lang="ja-JP" altLang="en-US" sz="1100" b="1" dirty="0">
                        <a:solidFill>
                          <a:schemeClr val="tx1"/>
                        </a:solidFill>
                        <a:latin typeface="+mn-ea"/>
                        <a:ea typeface="+mn-ea"/>
                      </a:endParaRPr>
                    </a:p>
                  </a:txBody>
                  <a:tcPr/>
                </a:tc>
                <a:tc>
                  <a:txBody>
                    <a:bodyPr/>
                    <a:lstStyle/>
                    <a:p>
                      <a:pPr marL="0" indent="0">
                        <a:buFont typeface="Arial" panose="020B0604020202020204" pitchFamily="34" charset="0"/>
                        <a:buNone/>
                      </a:pPr>
                      <a:r>
                        <a:rPr kumimoji="1" lang="ja-JP" altLang="en-US" sz="1100" b="1">
                          <a:solidFill>
                            <a:schemeClr val="tx1"/>
                          </a:solidFill>
                          <a:latin typeface="+mn-ea"/>
                          <a:ea typeface="+mn-ea"/>
                        </a:rPr>
                        <a:t>パスワードを忘れました</a:t>
                      </a:r>
                    </a:p>
                  </a:txBody>
                  <a:tcPr/>
                </a:tc>
                <a:extLst>
                  <a:ext uri="{0D108BD9-81ED-4DB2-BD59-A6C34878D82A}">
                    <a16:rowId xmlns:a16="http://schemas.microsoft.com/office/drawing/2014/main" val="2085058206"/>
                  </a:ext>
                </a:extLst>
              </a:tr>
              <a:tr h="0">
                <a:tc>
                  <a:txBody>
                    <a:bodyPr/>
                    <a:lstStyle/>
                    <a:p>
                      <a:r>
                        <a:rPr kumimoji="1" lang="en-US" altLang="ja-JP" sz="1100" dirty="0">
                          <a:solidFill>
                            <a:schemeClr val="tx1"/>
                          </a:solidFill>
                          <a:latin typeface="+mn-ea"/>
                          <a:ea typeface="+mn-ea"/>
                        </a:rPr>
                        <a:t>A3</a:t>
                      </a:r>
                      <a:endParaRPr kumimoji="1" lang="ja-JP" altLang="en-US" sz="1100" dirty="0">
                        <a:solidFill>
                          <a:schemeClr val="tx1"/>
                        </a:solidFill>
                        <a:latin typeface="+mn-ea"/>
                        <a:ea typeface="+mn-ea"/>
                      </a:endParaRPr>
                    </a:p>
                  </a:txBody>
                  <a:tcPr/>
                </a:tc>
                <a:tc>
                  <a:txBody>
                    <a:bodyPr/>
                    <a:lstStyle/>
                    <a:p>
                      <a:pPr marL="0" indent="0">
                        <a:buFont typeface="Arial" panose="020B0604020202020204" pitchFamily="34" charset="0"/>
                        <a:buNone/>
                      </a:pPr>
                      <a:r>
                        <a:rPr kumimoji="1" lang="ja-JP" altLang="en-US" sz="1100">
                          <a:solidFill>
                            <a:schemeClr val="tx1"/>
                          </a:solidFill>
                          <a:latin typeface="+mn-ea"/>
                          <a:ea typeface="+mn-ea"/>
                        </a:rPr>
                        <a:t>手順「</a:t>
                      </a:r>
                      <a:r>
                        <a:rPr kumimoji="1" lang="en-US" altLang="ja-JP" sz="1100">
                          <a:solidFill>
                            <a:schemeClr val="tx1"/>
                          </a:solidFill>
                          <a:latin typeface="+mn-ea"/>
                          <a:ea typeface="+mn-ea"/>
                        </a:rPr>
                        <a:t>3-【3】</a:t>
                      </a:r>
                      <a:r>
                        <a:rPr kumimoji="1" lang="ja-JP" altLang="en-US" sz="1100">
                          <a:solidFill>
                            <a:schemeClr val="tx1"/>
                          </a:solidFill>
                          <a:latin typeface="+mn-ea"/>
                          <a:ea typeface="+mn-ea"/>
                        </a:rPr>
                        <a:t>パスワードを忘れた場合」を確認し、変更をお願いします。</a:t>
                      </a:r>
                      <a:endParaRPr kumimoji="1" lang="en-US" altLang="ja-JP" sz="1100">
                        <a:solidFill>
                          <a:schemeClr val="tx1"/>
                        </a:solidFill>
                        <a:latin typeface="+mn-ea"/>
                        <a:ea typeface="+mn-ea"/>
                      </a:endParaRPr>
                    </a:p>
                    <a:p>
                      <a:pPr marL="0" indent="0">
                        <a:buFont typeface="Arial" panose="020B0604020202020204" pitchFamily="34" charset="0"/>
                        <a:buNone/>
                      </a:pPr>
                      <a:endParaRPr kumimoji="1" lang="ja-JP" altLang="en-US" sz="1100">
                        <a:solidFill>
                          <a:schemeClr val="tx1"/>
                        </a:solidFill>
                        <a:latin typeface="+mn-ea"/>
                        <a:ea typeface="+mn-ea"/>
                      </a:endParaRPr>
                    </a:p>
                  </a:txBody>
                  <a:tcPr/>
                </a:tc>
                <a:extLst>
                  <a:ext uri="{0D108BD9-81ED-4DB2-BD59-A6C34878D82A}">
                    <a16:rowId xmlns:a16="http://schemas.microsoft.com/office/drawing/2014/main" val="1251055581"/>
                  </a:ext>
                </a:extLst>
              </a:tr>
              <a:tr h="0">
                <a:tc>
                  <a:txBody>
                    <a:bodyPr/>
                    <a:lstStyle/>
                    <a:p>
                      <a:endParaRPr kumimoji="1" lang="ja-JP" altLang="en-US" sz="1100" b="1" dirty="0">
                        <a:solidFill>
                          <a:schemeClr val="tx1"/>
                        </a:solidFill>
                        <a:latin typeface="+mn-ea"/>
                        <a:ea typeface="+mn-ea"/>
                      </a:endParaRPr>
                    </a:p>
                  </a:txBody>
                  <a:tcPr/>
                </a:tc>
                <a:tc>
                  <a:txBody>
                    <a:bodyPr/>
                    <a:lstStyle/>
                    <a:p>
                      <a:pPr marL="0" indent="0">
                        <a:buFont typeface="Arial" panose="020B0604020202020204" pitchFamily="34" charset="0"/>
                        <a:buNone/>
                      </a:pPr>
                      <a:endParaRPr kumimoji="1" lang="ja-JP" altLang="en-US" sz="1100" b="1" dirty="0">
                        <a:solidFill>
                          <a:schemeClr val="tx1"/>
                        </a:solidFill>
                        <a:latin typeface="+mn-ea"/>
                        <a:ea typeface="+mn-ea"/>
                      </a:endParaRPr>
                    </a:p>
                  </a:txBody>
                  <a:tcPr/>
                </a:tc>
                <a:extLst>
                  <a:ext uri="{0D108BD9-81ED-4DB2-BD59-A6C34878D82A}">
                    <a16:rowId xmlns:a16="http://schemas.microsoft.com/office/drawing/2014/main" val="797458530"/>
                  </a:ext>
                </a:extLst>
              </a:tr>
              <a:tr h="0">
                <a:tc>
                  <a:txBody>
                    <a:bodyPr/>
                    <a:lstStyle/>
                    <a:p>
                      <a:endParaRPr kumimoji="1" lang="ja-JP" altLang="en-US" sz="1100" dirty="0">
                        <a:solidFill>
                          <a:schemeClr val="tx1"/>
                        </a:solidFill>
                        <a:latin typeface="+mn-ea"/>
                        <a:ea typeface="+mn-ea"/>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100" dirty="0">
                        <a:solidFill>
                          <a:schemeClr val="tx1"/>
                        </a:solidFill>
                        <a:latin typeface="+mn-ea"/>
                        <a:ea typeface="+mn-ea"/>
                      </a:endParaRPr>
                    </a:p>
                  </a:txBody>
                  <a:tcPr/>
                </a:tc>
                <a:extLst>
                  <a:ext uri="{0D108BD9-81ED-4DB2-BD59-A6C34878D82A}">
                    <a16:rowId xmlns:a16="http://schemas.microsoft.com/office/drawing/2014/main" val="25536572"/>
                  </a:ext>
                </a:extLst>
              </a:tr>
              <a:tr h="0">
                <a:tc>
                  <a:txBody>
                    <a:bodyPr/>
                    <a:lstStyle/>
                    <a:p>
                      <a:r>
                        <a:rPr kumimoji="1" lang="en-US" altLang="ja-JP" sz="1100" b="1" dirty="0">
                          <a:solidFill>
                            <a:schemeClr val="tx1"/>
                          </a:solidFill>
                          <a:latin typeface="+mn-ea"/>
                          <a:ea typeface="+mn-ea"/>
                        </a:rPr>
                        <a:t>Q4</a:t>
                      </a:r>
                      <a:endParaRPr kumimoji="1" lang="ja-JP" altLang="en-US" sz="1100" b="1" dirty="0">
                        <a:solidFill>
                          <a:schemeClr val="tx1"/>
                        </a:solidFill>
                        <a:latin typeface="+mn-ea"/>
                        <a:ea typeface="+mn-ea"/>
                      </a:endParaRPr>
                    </a:p>
                  </a:txBody>
                  <a:tcPr/>
                </a:tc>
                <a:tc>
                  <a:txBody>
                    <a:bodyPr/>
                    <a:lstStyle/>
                    <a:p>
                      <a:pPr marL="0" indent="0">
                        <a:buFont typeface="Arial" panose="020B0604020202020204" pitchFamily="34" charset="0"/>
                        <a:buNone/>
                      </a:pPr>
                      <a:r>
                        <a:rPr kumimoji="1" lang="ja-JP" altLang="en-US" sz="1100" b="1">
                          <a:solidFill>
                            <a:schemeClr val="tx1"/>
                          </a:solidFill>
                          <a:latin typeface="+mn-ea"/>
                          <a:ea typeface="+mn-ea"/>
                        </a:rPr>
                        <a:t>アカウントがロックされました</a:t>
                      </a:r>
                    </a:p>
                  </a:txBody>
                  <a:tcPr/>
                </a:tc>
                <a:extLst>
                  <a:ext uri="{0D108BD9-81ED-4DB2-BD59-A6C34878D82A}">
                    <a16:rowId xmlns:a16="http://schemas.microsoft.com/office/drawing/2014/main" val="2908631356"/>
                  </a:ext>
                </a:extLst>
              </a:tr>
              <a:tr h="0">
                <a:tc>
                  <a:txBody>
                    <a:bodyPr/>
                    <a:lstStyle/>
                    <a:p>
                      <a:r>
                        <a:rPr kumimoji="1" lang="en-US" altLang="ja-JP" sz="1100" dirty="0">
                          <a:solidFill>
                            <a:schemeClr val="tx1"/>
                          </a:solidFill>
                          <a:latin typeface="+mn-ea"/>
                          <a:ea typeface="+mn-ea"/>
                        </a:rPr>
                        <a:t>A4</a:t>
                      </a:r>
                      <a:endParaRPr kumimoji="1" lang="ja-JP" altLang="en-US" sz="1100" dirty="0">
                        <a:solidFill>
                          <a:schemeClr val="tx1"/>
                        </a:solidFill>
                        <a:latin typeface="+mn-ea"/>
                        <a:ea typeface="+mn-ea"/>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a:solidFill>
                            <a:schemeClr val="tx1"/>
                          </a:solidFill>
                          <a:latin typeface="+mn-ea"/>
                          <a:ea typeface="+mn-ea"/>
                        </a:rPr>
                        <a:t>ご加入の健保組合までお問い合わせください。</a:t>
                      </a:r>
                      <a:endParaRPr kumimoji="1" lang="en-US" altLang="ja-JP" sz="1100">
                        <a:solidFill>
                          <a:schemeClr val="tx1"/>
                        </a:solidFill>
                        <a:latin typeface="+mn-ea"/>
                        <a:ea typeface="+mn-ea"/>
                      </a:endParaRPr>
                    </a:p>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100">
                        <a:solidFill>
                          <a:schemeClr val="tx1"/>
                        </a:solidFill>
                        <a:latin typeface="+mn-ea"/>
                        <a:ea typeface="+mn-ea"/>
                      </a:endParaRPr>
                    </a:p>
                  </a:txBody>
                  <a:tcPr/>
                </a:tc>
                <a:extLst>
                  <a:ext uri="{0D108BD9-81ED-4DB2-BD59-A6C34878D82A}">
                    <a16:rowId xmlns:a16="http://schemas.microsoft.com/office/drawing/2014/main" val="1707236984"/>
                  </a:ext>
                </a:extLst>
              </a:tr>
              <a:tr h="0">
                <a:tc>
                  <a:txBody>
                    <a:bodyPr/>
                    <a:lstStyle/>
                    <a:p>
                      <a:r>
                        <a:rPr kumimoji="1" lang="en-US" altLang="ja-JP" sz="1100" b="1" dirty="0">
                          <a:solidFill>
                            <a:schemeClr val="tx1"/>
                          </a:solidFill>
                          <a:latin typeface="+mn-ea"/>
                          <a:ea typeface="+mn-ea"/>
                        </a:rPr>
                        <a:t>Q5</a:t>
                      </a:r>
                      <a:endParaRPr kumimoji="1" lang="ja-JP" altLang="en-US" sz="1100" b="1" dirty="0">
                        <a:solidFill>
                          <a:schemeClr val="tx1"/>
                        </a:solidFill>
                        <a:latin typeface="+mn-ea"/>
                        <a:ea typeface="+mn-ea"/>
                      </a:endParaRPr>
                    </a:p>
                  </a:txBody>
                  <a:tcPr/>
                </a:tc>
                <a:tc>
                  <a:txBody>
                    <a:bodyPr/>
                    <a:lstStyle/>
                    <a:p>
                      <a:pPr marL="0" indent="0">
                        <a:buFont typeface="Arial" panose="020B0604020202020204" pitchFamily="34" charset="0"/>
                        <a:buNone/>
                      </a:pPr>
                      <a:r>
                        <a:rPr kumimoji="1" lang="en-US" altLang="ja-JP" sz="1100" b="1">
                          <a:solidFill>
                            <a:schemeClr val="tx1"/>
                          </a:solidFill>
                          <a:latin typeface="+mn-ea"/>
                          <a:ea typeface="+mn-ea"/>
                        </a:rPr>
                        <a:t>KOSMO Web</a:t>
                      </a:r>
                      <a:r>
                        <a:rPr kumimoji="1" lang="ja-JP" altLang="en-US" sz="1100" b="1">
                          <a:solidFill>
                            <a:schemeClr val="tx1"/>
                          </a:solidFill>
                          <a:latin typeface="+mn-ea"/>
                          <a:ea typeface="+mn-ea"/>
                        </a:rPr>
                        <a:t>パスワードポリシーを教えてください</a:t>
                      </a:r>
                    </a:p>
                  </a:txBody>
                  <a:tcPr/>
                </a:tc>
                <a:extLst>
                  <a:ext uri="{0D108BD9-81ED-4DB2-BD59-A6C34878D82A}">
                    <a16:rowId xmlns:a16="http://schemas.microsoft.com/office/drawing/2014/main" val="55758113"/>
                  </a:ext>
                </a:extLst>
              </a:tr>
              <a:tr h="0">
                <a:tc>
                  <a:txBody>
                    <a:bodyPr/>
                    <a:lstStyle/>
                    <a:p>
                      <a:r>
                        <a:rPr kumimoji="1" lang="en-US" altLang="ja-JP" sz="1100" dirty="0">
                          <a:solidFill>
                            <a:schemeClr val="tx1"/>
                          </a:solidFill>
                          <a:latin typeface="+mn-ea"/>
                          <a:ea typeface="+mn-ea"/>
                        </a:rPr>
                        <a:t>A5</a:t>
                      </a:r>
                      <a:endParaRPr kumimoji="1" lang="ja-JP" altLang="en-US" sz="1100" dirty="0">
                        <a:solidFill>
                          <a:schemeClr val="tx1"/>
                        </a:solidFill>
                        <a:latin typeface="+mn-ea"/>
                        <a:ea typeface="+mn-ea"/>
                      </a:endParaRPr>
                    </a:p>
                  </a:txBody>
                  <a:tcPr/>
                </a:tc>
                <a:tc>
                  <a:txBody>
                    <a:bodyPr/>
                    <a:lstStyle/>
                    <a:p>
                      <a:pPr marL="0" indent="0">
                        <a:buFont typeface="Arial" panose="020B0604020202020204" pitchFamily="34" charset="0"/>
                        <a:buNone/>
                      </a:pPr>
                      <a:r>
                        <a:rPr kumimoji="1" lang="en-US" altLang="ja-JP" sz="1100">
                          <a:solidFill>
                            <a:schemeClr val="tx1"/>
                          </a:solidFill>
                          <a:latin typeface="+mn-ea"/>
                          <a:ea typeface="+mn-ea"/>
                        </a:rPr>
                        <a:t>KOSMO Web</a:t>
                      </a:r>
                      <a:r>
                        <a:rPr kumimoji="1" lang="ja-JP" altLang="en-US" sz="1100">
                          <a:solidFill>
                            <a:schemeClr val="tx1"/>
                          </a:solidFill>
                          <a:latin typeface="+mn-ea"/>
                          <a:ea typeface="+mn-ea"/>
                        </a:rPr>
                        <a:t>にて設定可能なパスワードポリシーはこちらを参照ください。</a:t>
                      </a:r>
                    </a:p>
                    <a:p>
                      <a:pPr marL="0" indent="0">
                        <a:buFont typeface="Arial" panose="020B0604020202020204" pitchFamily="34" charset="0"/>
                        <a:buNone/>
                      </a:pPr>
                      <a:r>
                        <a:rPr kumimoji="1" lang="ja-JP" altLang="en-US" sz="1100">
                          <a:solidFill>
                            <a:schemeClr val="tx1"/>
                          </a:solidFill>
                          <a:latin typeface="+mn-ea"/>
                          <a:ea typeface="+mn-ea"/>
                        </a:rPr>
                        <a:t>なおパスワードはユーザ</a:t>
                      </a:r>
                      <a:r>
                        <a:rPr kumimoji="1" lang="en-US" altLang="ja-JP" sz="1100">
                          <a:solidFill>
                            <a:schemeClr val="tx1"/>
                          </a:solidFill>
                          <a:latin typeface="+mn-ea"/>
                          <a:ea typeface="+mn-ea"/>
                        </a:rPr>
                        <a:t>ID</a:t>
                      </a:r>
                      <a:r>
                        <a:rPr kumimoji="1" lang="ja-JP" altLang="en-US" sz="1100">
                          <a:solidFill>
                            <a:schemeClr val="tx1"/>
                          </a:solidFill>
                          <a:latin typeface="+mn-ea"/>
                          <a:ea typeface="+mn-ea"/>
                        </a:rPr>
                        <a:t>と同じ文字列の設定は、禁止しております。　 </a:t>
                      </a:r>
                    </a:p>
                    <a:p>
                      <a:pPr marL="0" indent="0">
                        <a:buFont typeface="Arial" panose="020B0604020202020204" pitchFamily="34" charset="0"/>
                        <a:buNone/>
                      </a:pPr>
                      <a:r>
                        <a:rPr kumimoji="1" lang="en-US" altLang="ja-JP" sz="1100">
                          <a:solidFill>
                            <a:schemeClr val="tx1"/>
                          </a:solidFill>
                          <a:latin typeface="+mn-ea"/>
                          <a:ea typeface="+mn-ea"/>
                        </a:rPr>
                        <a:t>※</a:t>
                      </a:r>
                      <a:r>
                        <a:rPr kumimoji="1" lang="ja-JP" altLang="en-US" sz="1100">
                          <a:solidFill>
                            <a:schemeClr val="tx1"/>
                          </a:solidFill>
                          <a:latin typeface="+mn-ea"/>
                          <a:ea typeface="+mn-ea"/>
                        </a:rPr>
                        <a:t>パスワードの最大文字数、利用可能文字はご加入の健保組合からのご案内に沿って登録をお願いします。</a:t>
                      </a:r>
                      <a:br>
                        <a:rPr kumimoji="1" lang="en-US" altLang="ja-JP" sz="1100">
                          <a:solidFill>
                            <a:schemeClr val="tx1"/>
                          </a:solidFill>
                          <a:latin typeface="+mn-ea"/>
                          <a:ea typeface="+mn-ea"/>
                        </a:rPr>
                      </a:br>
                      <a:br>
                        <a:rPr kumimoji="1" lang="en-US" altLang="ja-JP" sz="1100">
                          <a:solidFill>
                            <a:schemeClr val="tx1"/>
                          </a:solidFill>
                          <a:latin typeface="+mn-ea"/>
                          <a:ea typeface="+mn-ea"/>
                        </a:rPr>
                      </a:br>
                      <a:br>
                        <a:rPr kumimoji="1" lang="en-US" altLang="ja-JP" sz="1100">
                          <a:solidFill>
                            <a:schemeClr val="tx1"/>
                          </a:solidFill>
                          <a:latin typeface="+mn-ea"/>
                          <a:ea typeface="+mn-ea"/>
                        </a:rPr>
                      </a:br>
                      <a:br>
                        <a:rPr kumimoji="1" lang="en-US" altLang="ja-JP" sz="1100">
                          <a:solidFill>
                            <a:schemeClr val="tx1"/>
                          </a:solidFill>
                          <a:latin typeface="+mn-ea"/>
                          <a:ea typeface="+mn-ea"/>
                        </a:rPr>
                      </a:br>
                      <a:br>
                        <a:rPr kumimoji="1" lang="en-US" altLang="ja-JP" sz="1100">
                          <a:solidFill>
                            <a:schemeClr val="tx1"/>
                          </a:solidFill>
                          <a:latin typeface="+mn-ea"/>
                          <a:ea typeface="+mn-ea"/>
                        </a:rPr>
                      </a:br>
                      <a:endParaRPr kumimoji="1" lang="ja-JP" altLang="en-US" sz="1100">
                        <a:solidFill>
                          <a:schemeClr val="tx1"/>
                        </a:solidFill>
                        <a:latin typeface="+mn-ea"/>
                        <a:ea typeface="+mn-ea"/>
                      </a:endParaRPr>
                    </a:p>
                  </a:txBody>
                  <a:tcPr/>
                </a:tc>
                <a:extLst>
                  <a:ext uri="{0D108BD9-81ED-4DB2-BD59-A6C34878D82A}">
                    <a16:rowId xmlns:a16="http://schemas.microsoft.com/office/drawing/2014/main" val="3598396282"/>
                  </a:ext>
                </a:extLst>
              </a:tr>
              <a:tr h="0">
                <a:tc>
                  <a:txBody>
                    <a:bodyPr/>
                    <a:lstStyle/>
                    <a:p>
                      <a:r>
                        <a:rPr kumimoji="1" lang="en-US" altLang="ja-JP" sz="1100" b="1" dirty="0">
                          <a:solidFill>
                            <a:schemeClr val="tx1"/>
                          </a:solidFill>
                          <a:latin typeface="+mn-ea"/>
                          <a:ea typeface="+mn-ea"/>
                        </a:rPr>
                        <a:t>Q6</a:t>
                      </a:r>
                      <a:endParaRPr kumimoji="1" lang="ja-JP" altLang="en-US" sz="1100" b="1" dirty="0">
                        <a:solidFill>
                          <a:schemeClr val="tx1"/>
                        </a:solidFill>
                        <a:latin typeface="+mn-ea"/>
                        <a:ea typeface="+mn-ea"/>
                      </a:endParaRPr>
                    </a:p>
                  </a:txBody>
                  <a:tcPr/>
                </a:tc>
                <a:tc>
                  <a:txBody>
                    <a:bodyPr/>
                    <a:lstStyle/>
                    <a:p>
                      <a:pPr marL="0" indent="0">
                        <a:buFont typeface="Arial" panose="020B0604020202020204" pitchFamily="34" charset="0"/>
                        <a:buNone/>
                      </a:pPr>
                      <a:r>
                        <a:rPr kumimoji="1" lang="ja-JP" altLang="en-US" sz="1100" b="1">
                          <a:solidFill>
                            <a:schemeClr val="tx1"/>
                          </a:solidFill>
                          <a:latin typeface="+mn-ea"/>
                          <a:ea typeface="+mn-ea"/>
                        </a:rPr>
                        <a:t>「無効なユーザ</a:t>
                      </a:r>
                      <a:r>
                        <a:rPr kumimoji="1" lang="en-US" altLang="ja-JP" sz="1100" b="1">
                          <a:solidFill>
                            <a:schemeClr val="tx1"/>
                          </a:solidFill>
                          <a:latin typeface="+mn-ea"/>
                          <a:ea typeface="+mn-ea"/>
                        </a:rPr>
                        <a:t>ID</a:t>
                      </a:r>
                      <a:r>
                        <a:rPr kumimoji="1" lang="ja-JP" altLang="en-US" sz="1100" b="1">
                          <a:solidFill>
                            <a:schemeClr val="tx1"/>
                          </a:solidFill>
                          <a:latin typeface="+mn-ea"/>
                          <a:ea typeface="+mn-ea"/>
                        </a:rPr>
                        <a:t>またはパスワードです。」と表示されログインできません。</a:t>
                      </a:r>
                    </a:p>
                  </a:txBody>
                  <a:tcPr/>
                </a:tc>
                <a:extLst>
                  <a:ext uri="{0D108BD9-81ED-4DB2-BD59-A6C34878D82A}">
                    <a16:rowId xmlns:a16="http://schemas.microsoft.com/office/drawing/2014/main" val="2719123962"/>
                  </a:ext>
                </a:extLst>
              </a:tr>
              <a:tr h="0">
                <a:tc>
                  <a:txBody>
                    <a:bodyPr/>
                    <a:lstStyle/>
                    <a:p>
                      <a:r>
                        <a:rPr kumimoji="1" lang="en-US" altLang="ja-JP" sz="1100" dirty="0">
                          <a:solidFill>
                            <a:schemeClr val="tx1"/>
                          </a:solidFill>
                          <a:latin typeface="+mn-ea"/>
                          <a:ea typeface="+mn-ea"/>
                        </a:rPr>
                        <a:t>A6</a:t>
                      </a:r>
                      <a:endParaRPr kumimoji="1" lang="ja-JP" altLang="en-US" sz="1100" dirty="0">
                        <a:solidFill>
                          <a:schemeClr val="tx1"/>
                        </a:solidFill>
                        <a:latin typeface="+mn-ea"/>
                        <a:ea typeface="+mn-ea"/>
                      </a:endParaRPr>
                    </a:p>
                  </a:txBody>
                  <a:tcPr/>
                </a:tc>
                <a:tc>
                  <a:txBody>
                    <a:bodyPr/>
                    <a:lstStyle/>
                    <a:p>
                      <a:pPr marL="0" indent="0">
                        <a:buFont typeface="Arial" panose="020B0604020202020204" pitchFamily="34" charset="0"/>
                        <a:buNone/>
                      </a:pPr>
                      <a:r>
                        <a:rPr kumimoji="1" lang="ja-JP" altLang="en-US" sz="1100" dirty="0">
                          <a:solidFill>
                            <a:schemeClr val="tx1"/>
                          </a:solidFill>
                          <a:latin typeface="+mn-ea"/>
                          <a:ea typeface="+mn-ea"/>
                        </a:rPr>
                        <a:t>入力したユーザ</a:t>
                      </a:r>
                      <a:r>
                        <a:rPr kumimoji="1" lang="en-US" altLang="ja-JP" sz="1100" dirty="0">
                          <a:solidFill>
                            <a:schemeClr val="tx1"/>
                          </a:solidFill>
                          <a:latin typeface="+mn-ea"/>
                          <a:ea typeface="+mn-ea"/>
                        </a:rPr>
                        <a:t>ID</a:t>
                      </a:r>
                      <a:r>
                        <a:rPr kumimoji="1" lang="ja-JP" altLang="en-US" sz="1100" dirty="0">
                          <a:solidFill>
                            <a:schemeClr val="tx1"/>
                          </a:solidFill>
                          <a:latin typeface="+mn-ea"/>
                          <a:ea typeface="+mn-ea"/>
                        </a:rPr>
                        <a:t>、もしくはパスワードに誤りがある場合があるます。</a:t>
                      </a:r>
                    </a:p>
                    <a:p>
                      <a:pPr marL="0" indent="0">
                        <a:buFont typeface="Arial" panose="020B0604020202020204" pitchFamily="34" charset="0"/>
                        <a:buNone/>
                      </a:pPr>
                      <a:r>
                        <a:rPr kumimoji="1" lang="ja-JP" altLang="en-US" sz="1100" dirty="0">
                          <a:solidFill>
                            <a:schemeClr val="tx1"/>
                          </a:solidFill>
                          <a:latin typeface="+mn-ea"/>
                          <a:ea typeface="+mn-ea"/>
                        </a:rPr>
                        <a:t>入力内容を改めてご確認ください。</a:t>
                      </a:r>
                    </a:p>
                  </a:txBody>
                  <a:tcPr/>
                </a:tc>
                <a:extLst>
                  <a:ext uri="{0D108BD9-81ED-4DB2-BD59-A6C34878D82A}">
                    <a16:rowId xmlns:a16="http://schemas.microsoft.com/office/drawing/2014/main" val="3334617723"/>
                  </a:ext>
                </a:extLst>
              </a:tr>
            </a:tbl>
          </a:graphicData>
        </a:graphic>
      </p:graphicFrame>
      <p:graphicFrame>
        <p:nvGraphicFramePr>
          <p:cNvPr id="11" name="表 10">
            <a:extLst>
              <a:ext uri="{FF2B5EF4-FFF2-40B4-BE49-F238E27FC236}">
                <a16:creationId xmlns:a16="http://schemas.microsoft.com/office/drawing/2014/main" id="{2E8F7231-B39A-ADCE-F167-865B5EC96FF5}"/>
              </a:ext>
            </a:extLst>
          </p:cNvPr>
          <p:cNvGraphicFramePr>
            <a:graphicFrameLocks noGrp="1"/>
          </p:cNvGraphicFramePr>
          <p:nvPr>
            <p:extLst>
              <p:ext uri="{D42A27DB-BD31-4B8C-83A1-F6EECF244321}">
                <p14:modId xmlns:p14="http://schemas.microsoft.com/office/powerpoint/2010/main" val="3632931659"/>
              </p:ext>
            </p:extLst>
          </p:nvPr>
        </p:nvGraphicFramePr>
        <p:xfrm>
          <a:off x="1134258" y="7390135"/>
          <a:ext cx="4283782" cy="670560"/>
        </p:xfrm>
        <a:graphic>
          <a:graphicData uri="http://schemas.openxmlformats.org/drawingml/2006/table">
            <a:tbl>
              <a:tblPr firstRow="1" firstCol="1" bandRow="1">
                <a:tableStyleId>{5940675A-B579-460E-94D1-54222C63F5DA}</a:tableStyleId>
              </a:tblPr>
              <a:tblGrid>
                <a:gridCol w="1852400">
                  <a:extLst>
                    <a:ext uri="{9D8B030D-6E8A-4147-A177-3AD203B41FA5}">
                      <a16:colId xmlns:a16="http://schemas.microsoft.com/office/drawing/2014/main" val="3006821320"/>
                    </a:ext>
                  </a:extLst>
                </a:gridCol>
                <a:gridCol w="2431382">
                  <a:extLst>
                    <a:ext uri="{9D8B030D-6E8A-4147-A177-3AD203B41FA5}">
                      <a16:colId xmlns:a16="http://schemas.microsoft.com/office/drawing/2014/main" val="968419642"/>
                    </a:ext>
                  </a:extLst>
                </a:gridCol>
              </a:tblGrid>
              <a:tr h="0">
                <a:tc>
                  <a:txBody>
                    <a:bodyPr/>
                    <a:lstStyle/>
                    <a:p>
                      <a:pPr algn="just">
                        <a:spcAft>
                          <a:spcPts val="0"/>
                        </a:spcAft>
                      </a:pPr>
                      <a:r>
                        <a:rPr lang="ja-JP" altLang="en-US" sz="1100" kern="100" dirty="0">
                          <a:effectLst/>
                          <a:latin typeface="+mn-ea"/>
                          <a:ea typeface="+mn-ea"/>
                        </a:rPr>
                        <a:t>パスワード</a:t>
                      </a:r>
                      <a:r>
                        <a:rPr lang="ja-JP" sz="1100" kern="100" dirty="0">
                          <a:effectLst/>
                          <a:latin typeface="+mn-ea"/>
                          <a:ea typeface="+mn-ea"/>
                        </a:rPr>
                        <a:t>の最小文字数</a:t>
                      </a:r>
                      <a:endParaRPr lang="ja-JP" sz="1100" kern="100" dirty="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just">
                        <a:spcAft>
                          <a:spcPts val="0"/>
                        </a:spcAft>
                      </a:pPr>
                      <a:r>
                        <a:rPr lang="en-US" sz="1100" kern="100">
                          <a:effectLst/>
                          <a:latin typeface="+mn-ea"/>
                          <a:ea typeface="+mn-ea"/>
                        </a:rPr>
                        <a:t> 8</a:t>
                      </a:r>
                      <a:r>
                        <a:rPr lang="ja-JP" sz="1100" kern="100">
                          <a:effectLst/>
                          <a:latin typeface="+mn-ea"/>
                          <a:ea typeface="+mn-ea"/>
                        </a:rPr>
                        <a:t>文字</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348902850"/>
                  </a:ext>
                </a:extLst>
              </a:tr>
              <a:tr h="0">
                <a:tc>
                  <a:txBody>
                    <a:bodyPr/>
                    <a:lstStyle/>
                    <a:p>
                      <a:pPr algn="just">
                        <a:spcAft>
                          <a:spcPts val="0"/>
                        </a:spcAft>
                      </a:pPr>
                      <a:r>
                        <a:rPr lang="ja-JP" altLang="en-US" sz="1100" kern="100">
                          <a:effectLst/>
                          <a:latin typeface="+mn-ea"/>
                          <a:ea typeface="+mn-ea"/>
                        </a:rPr>
                        <a:t>パスワード</a:t>
                      </a:r>
                      <a:r>
                        <a:rPr lang="ja-JP" sz="1100" kern="100">
                          <a:effectLst/>
                          <a:latin typeface="+mn-ea"/>
                          <a:ea typeface="+mn-ea"/>
                        </a:rPr>
                        <a:t>の最大文字数</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just">
                        <a:spcAft>
                          <a:spcPts val="0"/>
                        </a:spcAft>
                      </a:pPr>
                      <a:r>
                        <a:rPr lang="en-US" altLang="ja-JP" sz="1100" kern="100">
                          <a:effectLst/>
                          <a:latin typeface="+mn-ea"/>
                          <a:ea typeface="+mn-ea"/>
                        </a:rPr>
                        <a:t>64</a:t>
                      </a:r>
                      <a:r>
                        <a:rPr lang="ja-JP" sz="1100" kern="100">
                          <a:effectLst/>
                          <a:latin typeface="+mn-ea"/>
                          <a:ea typeface="+mn-ea"/>
                        </a:rPr>
                        <a:t>文字</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05711628"/>
                  </a:ext>
                </a:extLst>
              </a:tr>
              <a:tr h="0">
                <a:tc>
                  <a:txBody>
                    <a:bodyPr/>
                    <a:lstStyle/>
                    <a:p>
                      <a:pPr algn="just">
                        <a:spcAft>
                          <a:spcPts val="0"/>
                        </a:spcAft>
                      </a:pPr>
                      <a:r>
                        <a:rPr lang="ja-JP" sz="1100" kern="100">
                          <a:effectLst/>
                          <a:latin typeface="+mn-ea"/>
                          <a:ea typeface="+mn-ea"/>
                        </a:rPr>
                        <a:t>利用可能文字</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r>
                        <a:rPr kumimoji="1" lang="ja-JP" altLang="ja-JP" sz="1100" kern="1200" dirty="0">
                          <a:solidFill>
                            <a:schemeClr val="tx1"/>
                          </a:solidFill>
                          <a:effectLst/>
                          <a:latin typeface="+mn-ea"/>
                          <a:ea typeface="+mn-ea"/>
                          <a:cs typeface="+mn-cs"/>
                        </a:rPr>
                        <a:t>半角英数字</a:t>
                      </a:r>
                    </a:p>
                    <a:p>
                      <a:r>
                        <a:rPr kumimoji="1" lang="en-US" altLang="ja-JP" sz="1100" kern="1200" dirty="0">
                          <a:solidFill>
                            <a:schemeClr val="tx1"/>
                          </a:solidFill>
                          <a:effectLst/>
                          <a:latin typeface="+mn-ea"/>
                          <a:ea typeface="+mn-ea"/>
                          <a:cs typeface="+mn-cs"/>
                        </a:rPr>
                        <a:t>!"#$%&amp;'()=~|`{+*}&lt;&gt;?_-^\@[;:],./</a:t>
                      </a:r>
                      <a:endParaRPr lang="ja-JP" sz="1100" kern="100" dirty="0">
                        <a:effectLst/>
                        <a:latin typeface="+mn-ea"/>
                        <a:ea typeface="+mn-ea"/>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88229716"/>
                  </a:ext>
                </a:extLst>
              </a:tr>
            </a:tbl>
          </a:graphicData>
        </a:graphic>
      </p:graphicFrame>
      <p:sp>
        <p:nvSpPr>
          <p:cNvPr id="12" name="テキスト ボックス 11">
            <a:extLst>
              <a:ext uri="{FF2B5EF4-FFF2-40B4-BE49-F238E27FC236}">
                <a16:creationId xmlns:a16="http://schemas.microsoft.com/office/drawing/2014/main" id="{53150E3F-1CFC-4766-8D78-8032D99C3D82}"/>
              </a:ext>
            </a:extLst>
          </p:cNvPr>
          <p:cNvSpPr txBox="1"/>
          <p:nvPr/>
        </p:nvSpPr>
        <p:spPr>
          <a:xfrm>
            <a:off x="315400" y="758832"/>
            <a:ext cx="4966856" cy="307777"/>
          </a:xfrm>
          <a:prstGeom prst="rect">
            <a:avLst/>
          </a:prstGeom>
          <a:noFill/>
        </p:spPr>
        <p:txBody>
          <a:bodyPr wrap="square">
            <a:spAutoFit/>
          </a:bodyPr>
          <a:lstStyle/>
          <a:p>
            <a:r>
              <a:rPr lang="en-US" altLang="ja-JP" sz="1400" b="1">
                <a:solidFill>
                  <a:srgbClr val="00A1EE"/>
                </a:solidFill>
              </a:rPr>
              <a:t>【1】</a:t>
            </a:r>
            <a:r>
              <a:rPr lang="ja-JP" altLang="en-US" sz="1400" b="1">
                <a:solidFill>
                  <a:srgbClr val="00A1EE"/>
                </a:solidFill>
              </a:rPr>
              <a:t>ログインに関するよくある質問</a:t>
            </a:r>
          </a:p>
        </p:txBody>
      </p:sp>
    </p:spTree>
    <p:extLst>
      <p:ext uri="{BB962C8B-B14F-4D97-AF65-F5344CB8AC3E}">
        <p14:creationId xmlns:p14="http://schemas.microsoft.com/office/powerpoint/2010/main" val="2112105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4B2A2C6-D9F4-CFE1-6D32-23DEB2B31097}"/>
              </a:ext>
            </a:extLst>
          </p:cNvPr>
          <p:cNvSpPr>
            <a:spLocks noGrp="1"/>
          </p:cNvSpPr>
          <p:nvPr>
            <p:ph type="sldNum" sz="quarter" idx="4"/>
          </p:nvPr>
        </p:nvSpPr>
        <p:spPr/>
        <p:txBody>
          <a:bodyPr/>
          <a:lstStyle/>
          <a:p>
            <a:fld id="{A0BB1BDA-CE3E-4D53-A06F-2FBA10AB65BB}" type="slidenum">
              <a:rPr kumimoji="1" lang="ja-JP" altLang="en-US" smtClean="0"/>
              <a:pPr/>
              <a:t>56</a:t>
            </a:fld>
            <a:endParaRPr kumimoji="1" lang="ja-JP" altLang="en-US"/>
          </a:p>
        </p:txBody>
      </p:sp>
      <p:graphicFrame>
        <p:nvGraphicFramePr>
          <p:cNvPr id="4" name="表 3">
            <a:extLst>
              <a:ext uri="{FF2B5EF4-FFF2-40B4-BE49-F238E27FC236}">
                <a16:creationId xmlns:a16="http://schemas.microsoft.com/office/drawing/2014/main" id="{0B6E19C8-85C2-D260-69C5-8E0C2A4320AE}"/>
              </a:ext>
            </a:extLst>
          </p:cNvPr>
          <p:cNvGraphicFramePr>
            <a:graphicFrameLocks noGrp="1"/>
          </p:cNvGraphicFramePr>
          <p:nvPr>
            <p:extLst>
              <p:ext uri="{D42A27DB-BD31-4B8C-83A1-F6EECF244321}">
                <p14:modId xmlns:p14="http://schemas.microsoft.com/office/powerpoint/2010/main" val="4172890096"/>
              </p:ext>
            </p:extLst>
          </p:nvPr>
        </p:nvGraphicFramePr>
        <p:xfrm>
          <a:off x="495432" y="364184"/>
          <a:ext cx="5929222" cy="8458200"/>
        </p:xfrm>
        <a:graphic>
          <a:graphicData uri="http://schemas.openxmlformats.org/drawingml/2006/table">
            <a:tbl>
              <a:tblPr firstRow="1" bandRow="1">
                <a:tableStyleId>{2D5ABB26-0587-4C30-8999-92F81FD0307C}</a:tableStyleId>
              </a:tblPr>
              <a:tblGrid>
                <a:gridCol w="562091">
                  <a:extLst>
                    <a:ext uri="{9D8B030D-6E8A-4147-A177-3AD203B41FA5}">
                      <a16:colId xmlns:a16="http://schemas.microsoft.com/office/drawing/2014/main" val="1988139350"/>
                    </a:ext>
                  </a:extLst>
                </a:gridCol>
                <a:gridCol w="5367131">
                  <a:extLst>
                    <a:ext uri="{9D8B030D-6E8A-4147-A177-3AD203B41FA5}">
                      <a16:colId xmlns:a16="http://schemas.microsoft.com/office/drawing/2014/main" val="1848290766"/>
                    </a:ext>
                  </a:extLst>
                </a:gridCol>
              </a:tblGrid>
              <a:tr h="0">
                <a:tc>
                  <a:txBody>
                    <a:bodyPr/>
                    <a:lstStyle/>
                    <a:p>
                      <a:r>
                        <a:rPr kumimoji="1" lang="en-US" altLang="ja-JP" sz="1100" b="1" dirty="0">
                          <a:solidFill>
                            <a:schemeClr val="tx1"/>
                          </a:solidFill>
                          <a:latin typeface="+mn-ea"/>
                          <a:ea typeface="+mn-ea"/>
                        </a:rPr>
                        <a:t>Q7</a:t>
                      </a:r>
                      <a:endParaRPr kumimoji="1" lang="ja-JP" altLang="en-US" sz="1100" b="1" dirty="0">
                        <a:solidFill>
                          <a:schemeClr val="tx1"/>
                        </a:solidFill>
                        <a:latin typeface="+mn-ea"/>
                        <a:ea typeface="+mn-ea"/>
                      </a:endParaRPr>
                    </a:p>
                  </a:txBody>
                  <a:tcPr/>
                </a:tc>
                <a:tc>
                  <a:txBody>
                    <a:bodyPr/>
                    <a:lstStyle/>
                    <a:p>
                      <a:r>
                        <a:rPr kumimoji="1" lang="ja-JP" altLang="en-US" sz="1100" b="1">
                          <a:solidFill>
                            <a:schemeClr val="tx1"/>
                          </a:solidFill>
                          <a:latin typeface="+mn-ea"/>
                          <a:ea typeface="+mn-ea"/>
                        </a:rPr>
                        <a:t>ワンタイムパスワード</a:t>
                      </a:r>
                      <a:r>
                        <a:rPr kumimoji="1" lang="en-US" altLang="ja-JP" sz="1100" b="1">
                          <a:solidFill>
                            <a:schemeClr val="tx1"/>
                          </a:solidFill>
                          <a:latin typeface="+mn-ea"/>
                          <a:ea typeface="+mn-ea"/>
                        </a:rPr>
                        <a:t>6</a:t>
                      </a:r>
                      <a:r>
                        <a:rPr kumimoji="1" lang="ja-JP" altLang="en-US" sz="1100" b="1">
                          <a:solidFill>
                            <a:schemeClr val="tx1"/>
                          </a:solidFill>
                          <a:latin typeface="+mn-ea"/>
                          <a:ea typeface="+mn-ea"/>
                        </a:rPr>
                        <a:t>桁を入力してもログインできません</a:t>
                      </a:r>
                    </a:p>
                  </a:txBody>
                  <a:tcPr/>
                </a:tc>
                <a:extLst>
                  <a:ext uri="{0D108BD9-81ED-4DB2-BD59-A6C34878D82A}">
                    <a16:rowId xmlns:a16="http://schemas.microsoft.com/office/drawing/2014/main" val="1551580032"/>
                  </a:ext>
                </a:extLst>
              </a:tr>
              <a:tr h="0">
                <a:tc>
                  <a:txBody>
                    <a:bodyPr/>
                    <a:lstStyle/>
                    <a:p>
                      <a:r>
                        <a:rPr kumimoji="1" lang="en-US" altLang="ja-JP" sz="1100" dirty="0">
                          <a:solidFill>
                            <a:schemeClr val="tx1"/>
                          </a:solidFill>
                          <a:latin typeface="+mn-ea"/>
                          <a:ea typeface="+mn-ea"/>
                        </a:rPr>
                        <a:t>A7</a:t>
                      </a:r>
                      <a:endParaRPr kumimoji="1" lang="ja-JP" altLang="en-US" sz="1100" dirty="0">
                        <a:solidFill>
                          <a:schemeClr val="tx1"/>
                        </a:solidFill>
                        <a:latin typeface="+mn-ea"/>
                        <a:ea typeface="+mn-ea"/>
                      </a:endParaRPr>
                    </a:p>
                  </a:txBody>
                  <a:tcPr/>
                </a:tc>
                <a:tc>
                  <a:txBody>
                    <a:bodyPr/>
                    <a:lstStyle/>
                    <a:p>
                      <a:r>
                        <a:rPr kumimoji="1" lang="ja-JP" altLang="en-US" sz="1100">
                          <a:solidFill>
                            <a:schemeClr val="tx1"/>
                          </a:solidFill>
                          <a:latin typeface="+mn-ea"/>
                          <a:ea typeface="+mn-ea"/>
                        </a:rPr>
                        <a:t>以下を確認してください。</a:t>
                      </a:r>
                      <a:endParaRPr kumimoji="1" lang="en-US" altLang="ja-JP" sz="1100">
                        <a:solidFill>
                          <a:schemeClr val="tx1"/>
                        </a:solidFill>
                        <a:latin typeface="+mn-ea"/>
                        <a:ea typeface="+mn-ea"/>
                      </a:endParaRPr>
                    </a:p>
                    <a:p>
                      <a:pPr marL="171450" indent="-171450">
                        <a:buFont typeface="Arial" panose="020B0604020202020204" pitchFamily="34" charset="0"/>
                        <a:buChar char="•"/>
                      </a:pPr>
                      <a:r>
                        <a:rPr kumimoji="1" lang="ja-JP" altLang="en-US" sz="1100">
                          <a:solidFill>
                            <a:schemeClr val="tx1"/>
                          </a:solidFill>
                          <a:latin typeface="+mn-ea"/>
                          <a:ea typeface="+mn-ea"/>
                        </a:rPr>
                        <a:t>最新のワンタイムパスワードを再度入力します。</a:t>
                      </a:r>
                      <a:br>
                        <a:rPr kumimoji="1" lang="en-US" altLang="ja-JP" sz="1100">
                          <a:solidFill>
                            <a:schemeClr val="tx1"/>
                          </a:solidFill>
                          <a:latin typeface="+mn-ea"/>
                          <a:ea typeface="+mn-ea"/>
                        </a:rPr>
                      </a:br>
                      <a:r>
                        <a:rPr kumimoji="1" lang="ja-JP" altLang="en-US" sz="1100">
                          <a:solidFill>
                            <a:schemeClr val="tx1"/>
                          </a:solidFill>
                          <a:latin typeface="+mn-ea"/>
                          <a:ea typeface="+mn-ea"/>
                        </a:rPr>
                        <a:t>ワンタイムパスワードは一定時間ごとに常時更新されるため、古いワンタイムパスワードは使用できません。また時間内に入力ができず切り替わっている可能性があります。</a:t>
                      </a:r>
                      <a:br>
                        <a:rPr kumimoji="1" lang="en-US" altLang="ja-JP" sz="1100">
                          <a:solidFill>
                            <a:schemeClr val="tx1"/>
                          </a:solidFill>
                          <a:latin typeface="+mn-ea"/>
                          <a:ea typeface="+mn-ea"/>
                        </a:rPr>
                      </a:br>
                      <a:r>
                        <a:rPr kumimoji="1" lang="ja-JP" altLang="en-US" sz="1100">
                          <a:solidFill>
                            <a:schemeClr val="tx1"/>
                          </a:solidFill>
                          <a:latin typeface="+mn-ea"/>
                          <a:ea typeface="+mn-ea"/>
                        </a:rPr>
                        <a:t>その際は、お手数ですがパスワードが切り替わった直後にコピーして試してください。</a:t>
                      </a:r>
                      <a:endParaRPr kumimoji="1" lang="en-US" altLang="ja-JP" sz="1100">
                        <a:solidFill>
                          <a:schemeClr val="tx1"/>
                        </a:solidFill>
                        <a:latin typeface="+mn-ea"/>
                        <a:ea typeface="+mn-ea"/>
                      </a:endParaRPr>
                    </a:p>
                    <a:p>
                      <a:pPr marL="171450" indent="-171450">
                        <a:buFont typeface="Arial" panose="020B0604020202020204" pitchFamily="34" charset="0"/>
                        <a:buChar char="•"/>
                      </a:pPr>
                      <a:r>
                        <a:rPr kumimoji="1" lang="ja-JP" altLang="en-US" sz="1100">
                          <a:solidFill>
                            <a:schemeClr val="tx1"/>
                          </a:solidFill>
                          <a:latin typeface="+mn-ea"/>
                          <a:ea typeface="+mn-ea"/>
                        </a:rPr>
                        <a:t>認証アプリを再起動します。</a:t>
                      </a:r>
                      <a:br>
                        <a:rPr kumimoji="1" lang="en-US" altLang="ja-JP" sz="1100">
                          <a:solidFill>
                            <a:schemeClr val="tx1"/>
                          </a:solidFill>
                          <a:latin typeface="+mn-ea"/>
                          <a:ea typeface="+mn-ea"/>
                        </a:rPr>
                      </a:br>
                      <a:r>
                        <a:rPr kumimoji="1" lang="ja-JP" altLang="en-US" sz="1100">
                          <a:solidFill>
                            <a:schemeClr val="tx1"/>
                          </a:solidFill>
                          <a:latin typeface="+mn-ea"/>
                          <a:ea typeface="+mn-ea"/>
                        </a:rPr>
                        <a:t>インストール済みの</a:t>
                      </a:r>
                      <a:r>
                        <a:rPr kumimoji="1" lang="en-US" altLang="ja-JP" sz="1100">
                          <a:solidFill>
                            <a:schemeClr val="tx1"/>
                          </a:solidFill>
                          <a:latin typeface="+mn-ea"/>
                          <a:ea typeface="+mn-ea"/>
                        </a:rPr>
                        <a:t>Google Authenticator</a:t>
                      </a:r>
                      <a:r>
                        <a:rPr kumimoji="1" lang="ja-JP" altLang="en-US" sz="1100">
                          <a:solidFill>
                            <a:schemeClr val="tx1"/>
                          </a:solidFill>
                          <a:latin typeface="+mn-ea"/>
                          <a:ea typeface="+mn-ea"/>
                        </a:rPr>
                        <a:t>または </a:t>
                      </a:r>
                      <a:r>
                        <a:rPr kumimoji="1" lang="en-US" altLang="ja-JP" sz="1100">
                          <a:solidFill>
                            <a:schemeClr val="tx1"/>
                          </a:solidFill>
                          <a:latin typeface="+mn-ea"/>
                          <a:ea typeface="+mn-ea"/>
                        </a:rPr>
                        <a:t>Microsoft Authenticator</a:t>
                      </a:r>
                      <a:r>
                        <a:rPr kumimoji="1" lang="ja-JP" altLang="en-US" sz="1100">
                          <a:solidFill>
                            <a:schemeClr val="tx1"/>
                          </a:solidFill>
                          <a:latin typeface="+mn-ea"/>
                          <a:ea typeface="+mn-ea"/>
                        </a:rPr>
                        <a:t>が正しく動作していない可能性があります。一度アプリを閉じ、再起動してください。</a:t>
                      </a:r>
                      <a:endParaRPr kumimoji="1" lang="en-US" altLang="ja-JP" sz="1100">
                        <a:solidFill>
                          <a:schemeClr val="tx1"/>
                        </a:solidFill>
                        <a:latin typeface="+mn-ea"/>
                        <a:ea typeface="+mn-ea"/>
                      </a:endParaRPr>
                    </a:p>
                    <a:p>
                      <a:pPr marL="171450" indent="-171450">
                        <a:buFont typeface="Arial" panose="020B0604020202020204" pitchFamily="34" charset="0"/>
                        <a:buChar char="•"/>
                      </a:pPr>
                      <a:r>
                        <a:rPr kumimoji="1" lang="ja-JP" altLang="en-US" sz="1100">
                          <a:solidFill>
                            <a:schemeClr val="tx1"/>
                          </a:solidFill>
                          <a:latin typeface="+mn-ea"/>
                          <a:ea typeface="+mn-ea"/>
                        </a:rPr>
                        <a:t>時刻の自動補正機能を有効化する。</a:t>
                      </a:r>
                      <a:br>
                        <a:rPr kumimoji="1" lang="en-US" altLang="ja-JP" sz="1100">
                          <a:solidFill>
                            <a:schemeClr val="tx1"/>
                          </a:solidFill>
                          <a:latin typeface="+mn-ea"/>
                          <a:ea typeface="+mn-ea"/>
                        </a:rPr>
                      </a:br>
                      <a:r>
                        <a:rPr kumimoji="1" lang="en-US" altLang="ja-JP" sz="1100">
                          <a:solidFill>
                            <a:schemeClr val="tx1"/>
                          </a:solidFill>
                          <a:latin typeface="+mn-ea"/>
                          <a:ea typeface="+mn-ea"/>
                        </a:rPr>
                        <a:t>Google Authenticator</a:t>
                      </a:r>
                      <a:r>
                        <a:rPr kumimoji="1" lang="ja-JP" altLang="en-US" sz="1100">
                          <a:solidFill>
                            <a:schemeClr val="tx1"/>
                          </a:solidFill>
                          <a:latin typeface="+mn-ea"/>
                          <a:ea typeface="+mn-ea"/>
                        </a:rPr>
                        <a:t>または </a:t>
                      </a:r>
                      <a:r>
                        <a:rPr kumimoji="1" lang="en-US" altLang="ja-JP" sz="1100">
                          <a:solidFill>
                            <a:schemeClr val="tx1"/>
                          </a:solidFill>
                          <a:latin typeface="+mn-ea"/>
                          <a:ea typeface="+mn-ea"/>
                        </a:rPr>
                        <a:t>Microsoft Authenticator</a:t>
                      </a:r>
                      <a:r>
                        <a:rPr kumimoji="1" lang="ja-JP" altLang="en-US" sz="1100">
                          <a:solidFill>
                            <a:schemeClr val="tx1"/>
                          </a:solidFill>
                          <a:latin typeface="+mn-ea"/>
                          <a:ea typeface="+mn-ea"/>
                        </a:rPr>
                        <a:t>などを利用する際は、利用のスマートデバイスの時刻が正しく設定されている必要があります。</a:t>
                      </a:r>
                      <a:br>
                        <a:rPr kumimoji="1" lang="en-US" altLang="ja-JP" sz="1100">
                          <a:solidFill>
                            <a:schemeClr val="tx1"/>
                          </a:solidFill>
                          <a:latin typeface="+mn-ea"/>
                          <a:ea typeface="+mn-ea"/>
                        </a:rPr>
                      </a:br>
                      <a:r>
                        <a:rPr kumimoji="1" lang="ja-JP" altLang="en-US" sz="1100">
                          <a:solidFill>
                            <a:schemeClr val="tx1"/>
                          </a:solidFill>
                          <a:latin typeface="+mn-ea"/>
                          <a:ea typeface="+mn-ea"/>
                        </a:rPr>
                        <a:t>ご利用のスマートデバイスで時計の自動補正機能が</a:t>
                      </a:r>
                      <a:r>
                        <a:rPr kumimoji="1" lang="en-US" altLang="ja-JP" sz="1100">
                          <a:solidFill>
                            <a:schemeClr val="tx1"/>
                          </a:solidFill>
                          <a:latin typeface="+mn-ea"/>
                          <a:ea typeface="+mn-ea"/>
                        </a:rPr>
                        <a:t>ON</a:t>
                      </a:r>
                      <a:r>
                        <a:rPr kumimoji="1" lang="ja-JP" altLang="en-US" sz="1100">
                          <a:solidFill>
                            <a:schemeClr val="tx1"/>
                          </a:solidFill>
                          <a:latin typeface="+mn-ea"/>
                          <a:ea typeface="+mn-ea"/>
                        </a:rPr>
                        <a:t>になっているかを確認ください。</a:t>
                      </a:r>
                      <a:endParaRPr kumimoji="1" lang="en-US" altLang="ja-JP" sz="1100">
                        <a:solidFill>
                          <a:schemeClr val="tx1"/>
                        </a:solidFill>
                        <a:latin typeface="+mn-ea"/>
                        <a:ea typeface="+mn-ea"/>
                      </a:endParaRPr>
                    </a:p>
                    <a:p>
                      <a:pPr marL="171450" indent="-171450">
                        <a:buFont typeface="Arial" panose="020B0604020202020204" pitchFamily="34" charset="0"/>
                        <a:buChar char="•"/>
                      </a:pPr>
                      <a:r>
                        <a:rPr kumimoji="1" lang="ja-JP" altLang="en-US" sz="1100">
                          <a:solidFill>
                            <a:schemeClr val="tx1"/>
                          </a:solidFill>
                          <a:latin typeface="+mn-ea"/>
                          <a:ea typeface="+mn-ea"/>
                        </a:rPr>
                        <a:t>複数台でワンタイムパスワード認証を設定されている方は、認証時のスマートデバイス選択を再度ご確認ください。</a:t>
                      </a:r>
                      <a:endParaRPr kumimoji="1" lang="en-US" altLang="ja-JP" sz="1100">
                        <a:solidFill>
                          <a:schemeClr val="tx1"/>
                        </a:solidFill>
                        <a:latin typeface="+mn-ea"/>
                        <a:ea typeface="+mn-ea"/>
                      </a:endParaRPr>
                    </a:p>
                    <a:p>
                      <a:pPr marL="0" indent="0">
                        <a:buFont typeface="Arial" panose="020B0604020202020204" pitchFamily="34" charset="0"/>
                        <a:buNone/>
                      </a:pPr>
                      <a:endParaRPr kumimoji="1" lang="ja-JP" altLang="en-US" sz="1100">
                        <a:solidFill>
                          <a:schemeClr val="tx1"/>
                        </a:solidFill>
                        <a:latin typeface="+mn-ea"/>
                        <a:ea typeface="+mn-ea"/>
                      </a:endParaRPr>
                    </a:p>
                  </a:txBody>
                  <a:tcPr/>
                </a:tc>
                <a:extLst>
                  <a:ext uri="{0D108BD9-81ED-4DB2-BD59-A6C34878D82A}">
                    <a16:rowId xmlns:a16="http://schemas.microsoft.com/office/drawing/2014/main" val="2240352608"/>
                  </a:ext>
                </a:extLst>
              </a:tr>
              <a:tr h="0">
                <a:tc>
                  <a:txBody>
                    <a:bodyPr/>
                    <a:lstStyle/>
                    <a:p>
                      <a:r>
                        <a:rPr kumimoji="1" lang="en-US" altLang="ja-JP" sz="1100" b="1" dirty="0">
                          <a:solidFill>
                            <a:schemeClr val="tx1"/>
                          </a:solidFill>
                          <a:latin typeface="+mn-ea"/>
                          <a:ea typeface="+mn-ea"/>
                        </a:rPr>
                        <a:t>Q8</a:t>
                      </a:r>
                      <a:endParaRPr kumimoji="1" lang="ja-JP" altLang="en-US" sz="1100" b="1" dirty="0">
                        <a:solidFill>
                          <a:schemeClr val="tx1"/>
                        </a:solidFill>
                        <a:latin typeface="+mn-ea"/>
                        <a:ea typeface="+mn-ea"/>
                      </a:endParaRPr>
                    </a:p>
                  </a:txBody>
                  <a:tcPr/>
                </a:tc>
                <a:tc>
                  <a:txBody>
                    <a:bodyPr/>
                    <a:lstStyle/>
                    <a:p>
                      <a:r>
                        <a:rPr kumimoji="1" lang="ja-JP" altLang="en-US" sz="1100" b="1" dirty="0">
                          <a:solidFill>
                            <a:schemeClr val="tx1"/>
                          </a:solidFill>
                          <a:latin typeface="+mn-ea"/>
                          <a:ea typeface="+mn-ea"/>
                        </a:rPr>
                        <a:t>「ワンタイムパスワードが正しくありません」と表示されログインできません</a:t>
                      </a:r>
                    </a:p>
                  </a:txBody>
                  <a:tcPr/>
                </a:tc>
                <a:extLst>
                  <a:ext uri="{0D108BD9-81ED-4DB2-BD59-A6C34878D82A}">
                    <a16:rowId xmlns:a16="http://schemas.microsoft.com/office/drawing/2014/main" val="1153086449"/>
                  </a:ext>
                </a:extLst>
              </a:tr>
              <a:tr h="0">
                <a:tc>
                  <a:txBody>
                    <a:bodyPr/>
                    <a:lstStyle/>
                    <a:p>
                      <a:r>
                        <a:rPr kumimoji="1" lang="en-US" altLang="ja-JP" sz="1100" dirty="0">
                          <a:solidFill>
                            <a:schemeClr val="tx1"/>
                          </a:solidFill>
                          <a:latin typeface="+mn-ea"/>
                          <a:ea typeface="+mn-ea"/>
                        </a:rPr>
                        <a:t>A8</a:t>
                      </a:r>
                      <a:endParaRPr kumimoji="1" lang="ja-JP" altLang="en-US" sz="1100" dirty="0">
                        <a:solidFill>
                          <a:schemeClr val="tx1"/>
                        </a:solidFill>
                        <a:latin typeface="+mn-ea"/>
                        <a:ea typeface="+mn-ea"/>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以下を確認してください。</a:t>
                      </a:r>
                      <a:endParaRPr kumimoji="1" lang="en-US" altLang="ja-JP" sz="1100" dirty="0">
                        <a:solidFill>
                          <a:schemeClr val="tx1"/>
                        </a:solidFill>
                        <a:latin typeface="+mn-ea"/>
                        <a:ea typeface="+mn-ea"/>
                      </a:endParaRPr>
                    </a:p>
                    <a:p>
                      <a:pPr marL="171450" marR="0" lvl="0" indent="-17145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dirty="0">
                          <a:solidFill>
                            <a:schemeClr val="tx1"/>
                          </a:solidFill>
                          <a:latin typeface="+mn-ea"/>
                          <a:ea typeface="+mn-ea"/>
                        </a:rPr>
                        <a:t>入力が誤っている。</a:t>
                      </a:r>
                      <a:br>
                        <a:rPr kumimoji="1" lang="en-US" altLang="ja-JP" sz="1100" dirty="0">
                          <a:solidFill>
                            <a:schemeClr val="tx1"/>
                          </a:solidFill>
                          <a:latin typeface="+mn-ea"/>
                          <a:ea typeface="+mn-ea"/>
                        </a:rPr>
                      </a:br>
                      <a:r>
                        <a:rPr kumimoji="1" lang="ja-JP" altLang="en-US" sz="1100" dirty="0">
                          <a:solidFill>
                            <a:schemeClr val="tx1"/>
                          </a:solidFill>
                          <a:latin typeface="+mn-ea"/>
                          <a:ea typeface="+mn-ea"/>
                        </a:rPr>
                        <a:t>入力したワンタイムパスワードが間違っている可能性があります。</a:t>
                      </a:r>
                      <a:br>
                        <a:rPr kumimoji="1" lang="en-US" altLang="ja-JP" sz="1100" dirty="0">
                          <a:solidFill>
                            <a:schemeClr val="tx1"/>
                          </a:solidFill>
                          <a:latin typeface="+mn-ea"/>
                          <a:ea typeface="+mn-ea"/>
                        </a:rPr>
                      </a:br>
                      <a:r>
                        <a:rPr kumimoji="1" lang="ja-JP" altLang="en-US" sz="1100" dirty="0">
                          <a:solidFill>
                            <a:schemeClr val="tx1"/>
                          </a:solidFill>
                          <a:latin typeface="+mn-ea"/>
                          <a:ea typeface="+mn-ea"/>
                        </a:rPr>
                        <a:t>ワンタイムパスワードを再度確認し、正しいワンタイムパスワードを入力してください。</a:t>
                      </a:r>
                      <a:endParaRPr kumimoji="1" lang="en-US" altLang="ja-JP" sz="1100" dirty="0">
                        <a:solidFill>
                          <a:schemeClr val="tx1"/>
                        </a:solidFill>
                        <a:latin typeface="+mn-ea"/>
                        <a:ea typeface="+mn-ea"/>
                      </a:endParaRPr>
                    </a:p>
                    <a:p>
                      <a:pPr marL="171450" marR="0" lvl="0" indent="-17145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dirty="0">
                          <a:solidFill>
                            <a:schemeClr val="tx1"/>
                          </a:solidFill>
                          <a:latin typeface="+mn-ea"/>
                          <a:ea typeface="+mn-ea"/>
                        </a:rPr>
                        <a:t>有効期限が切れている。</a:t>
                      </a:r>
                      <a:br>
                        <a:rPr kumimoji="1" lang="en-US" altLang="ja-JP" sz="1100" dirty="0">
                          <a:solidFill>
                            <a:schemeClr val="tx1"/>
                          </a:solidFill>
                          <a:latin typeface="+mn-ea"/>
                          <a:ea typeface="+mn-ea"/>
                        </a:rPr>
                      </a:br>
                      <a:r>
                        <a:rPr kumimoji="1" lang="ja-JP" altLang="en-US" sz="1100" dirty="0">
                          <a:solidFill>
                            <a:schemeClr val="tx1"/>
                          </a:solidFill>
                          <a:latin typeface="+mn-ea"/>
                          <a:ea typeface="+mn-ea"/>
                        </a:rPr>
                        <a:t>ワンタイムパスワードが発行されてから</a:t>
                      </a:r>
                      <a:r>
                        <a:rPr kumimoji="1" lang="en-US" altLang="ja-JP" sz="1100" dirty="0">
                          <a:solidFill>
                            <a:schemeClr val="tx1"/>
                          </a:solidFill>
                          <a:latin typeface="+mn-ea"/>
                          <a:ea typeface="+mn-ea"/>
                        </a:rPr>
                        <a:t>30</a:t>
                      </a:r>
                      <a:r>
                        <a:rPr kumimoji="1" lang="ja-JP" altLang="en-US" sz="1100" dirty="0">
                          <a:solidFill>
                            <a:schemeClr val="tx1"/>
                          </a:solidFill>
                          <a:latin typeface="+mn-ea"/>
                          <a:ea typeface="+mn-ea"/>
                        </a:rPr>
                        <a:t>秒以上経過すると、発行されたワンタイムパスワードは無効になります。お手数ですがパスワードが切り替わった直後にコピーして試してください。</a:t>
                      </a:r>
                      <a:endParaRPr kumimoji="1" lang="en-US" altLang="ja-JP" sz="1100" dirty="0">
                        <a:solidFill>
                          <a:schemeClr val="tx1"/>
                        </a:solidFill>
                        <a:latin typeface="+mn-ea"/>
                        <a:ea typeface="+mn-ea"/>
                      </a:endParaRPr>
                    </a:p>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100" dirty="0">
                        <a:solidFill>
                          <a:schemeClr val="tx1"/>
                        </a:solidFill>
                        <a:latin typeface="+mn-ea"/>
                        <a:ea typeface="+mn-ea"/>
                      </a:endParaRPr>
                    </a:p>
                  </a:txBody>
                  <a:tcPr/>
                </a:tc>
                <a:extLst>
                  <a:ext uri="{0D108BD9-81ED-4DB2-BD59-A6C34878D82A}">
                    <a16:rowId xmlns:a16="http://schemas.microsoft.com/office/drawing/2014/main" val="424064707"/>
                  </a:ext>
                </a:extLst>
              </a:tr>
              <a:tr h="0">
                <a:tc>
                  <a:txBody>
                    <a:bodyPr/>
                    <a:lstStyle/>
                    <a:p>
                      <a:r>
                        <a:rPr kumimoji="1" lang="en-US" altLang="ja-JP" sz="1100" b="1" dirty="0">
                          <a:solidFill>
                            <a:schemeClr val="tx1"/>
                          </a:solidFill>
                          <a:latin typeface="+mn-ea"/>
                          <a:ea typeface="+mn-ea"/>
                        </a:rPr>
                        <a:t>Q9</a:t>
                      </a:r>
                      <a:endParaRPr kumimoji="1" lang="ja-JP" altLang="en-US" sz="1100" b="1" dirty="0">
                        <a:solidFill>
                          <a:schemeClr val="tx1"/>
                        </a:solidFill>
                        <a:latin typeface="+mn-ea"/>
                        <a:ea typeface="+mn-ea"/>
                      </a:endParaRPr>
                    </a:p>
                  </a:txBody>
                  <a:tcPr/>
                </a:tc>
                <a:tc>
                  <a:txBody>
                    <a:bodyPr/>
                    <a:lstStyle/>
                    <a:p>
                      <a:r>
                        <a:rPr kumimoji="1" lang="ja-JP" altLang="en-US" sz="1100" b="1">
                          <a:solidFill>
                            <a:schemeClr val="tx1"/>
                          </a:solidFill>
                          <a:latin typeface="+mn-ea"/>
                          <a:ea typeface="+mn-ea"/>
                        </a:rPr>
                        <a:t>多要素認証で利用するスマートデバイスは、社給用・個人用の</a:t>
                      </a:r>
                      <a:r>
                        <a:rPr kumimoji="1" lang="en-US" altLang="ja-JP" sz="1100" b="1">
                          <a:solidFill>
                            <a:schemeClr val="tx1"/>
                          </a:solidFill>
                          <a:latin typeface="+mn-ea"/>
                          <a:ea typeface="+mn-ea"/>
                        </a:rPr>
                        <a:t>2</a:t>
                      </a:r>
                      <a:r>
                        <a:rPr kumimoji="1" lang="ja-JP" altLang="en-US" sz="1100" b="1">
                          <a:solidFill>
                            <a:schemeClr val="tx1"/>
                          </a:solidFill>
                          <a:latin typeface="+mn-ea"/>
                          <a:ea typeface="+mn-ea"/>
                        </a:rPr>
                        <a:t>台を設定しても認証できますか</a:t>
                      </a:r>
                    </a:p>
                  </a:txBody>
                  <a:tcPr/>
                </a:tc>
                <a:extLst>
                  <a:ext uri="{0D108BD9-81ED-4DB2-BD59-A6C34878D82A}">
                    <a16:rowId xmlns:a16="http://schemas.microsoft.com/office/drawing/2014/main" val="2292603668"/>
                  </a:ext>
                </a:extLst>
              </a:tr>
              <a:tr h="0">
                <a:tc>
                  <a:txBody>
                    <a:bodyPr/>
                    <a:lstStyle/>
                    <a:p>
                      <a:r>
                        <a:rPr kumimoji="1" lang="en-US" altLang="ja-JP" sz="1100" dirty="0">
                          <a:solidFill>
                            <a:schemeClr val="tx1"/>
                          </a:solidFill>
                          <a:latin typeface="+mn-ea"/>
                          <a:ea typeface="+mn-ea"/>
                        </a:rPr>
                        <a:t>A9</a:t>
                      </a:r>
                      <a:endParaRPr kumimoji="1" lang="ja-JP" altLang="en-US" sz="1100" dirty="0">
                        <a:solidFill>
                          <a:schemeClr val="tx1"/>
                        </a:solidFill>
                        <a:latin typeface="+mn-ea"/>
                        <a:ea typeface="+mn-ea"/>
                      </a:endParaRPr>
                    </a:p>
                  </a:txBody>
                  <a:tcPr/>
                </a:tc>
                <a:tc>
                  <a:txBody>
                    <a:bodyPr/>
                    <a:lstStyle/>
                    <a:p>
                      <a:r>
                        <a:rPr kumimoji="1" lang="en-US" altLang="ja-JP" sz="1100">
                          <a:solidFill>
                            <a:schemeClr val="tx1"/>
                          </a:solidFill>
                          <a:latin typeface="+mn-ea"/>
                          <a:ea typeface="+mn-ea"/>
                        </a:rPr>
                        <a:t>Authenticator</a:t>
                      </a:r>
                      <a:r>
                        <a:rPr kumimoji="1" lang="ja-JP" altLang="en-US" sz="1100">
                          <a:solidFill>
                            <a:schemeClr val="tx1"/>
                          </a:solidFill>
                          <a:latin typeface="+mn-ea"/>
                          <a:ea typeface="+mn-ea"/>
                        </a:rPr>
                        <a:t>を社給用・個人用と</a:t>
                      </a:r>
                      <a:r>
                        <a:rPr kumimoji="1" lang="en-US" altLang="ja-JP" sz="1100">
                          <a:solidFill>
                            <a:schemeClr val="tx1"/>
                          </a:solidFill>
                          <a:latin typeface="+mn-ea"/>
                          <a:ea typeface="+mn-ea"/>
                        </a:rPr>
                        <a:t>2</a:t>
                      </a:r>
                      <a:r>
                        <a:rPr kumimoji="1" lang="ja-JP" altLang="en-US" sz="1100">
                          <a:solidFill>
                            <a:schemeClr val="tx1"/>
                          </a:solidFill>
                          <a:latin typeface="+mn-ea"/>
                          <a:ea typeface="+mn-ea"/>
                        </a:rPr>
                        <a:t>台のスマートデバイスで設定し、認証することも可能です。２台目のスマートデバイスを登録する際は、手順「</a:t>
                      </a:r>
                      <a:r>
                        <a:rPr kumimoji="1" lang="en-US" altLang="ja-JP" sz="1100">
                          <a:solidFill>
                            <a:schemeClr val="tx1"/>
                          </a:solidFill>
                          <a:latin typeface="+mn-ea"/>
                          <a:ea typeface="+mn-ea"/>
                        </a:rPr>
                        <a:t>3-【7】Authenticator</a:t>
                      </a:r>
                      <a:r>
                        <a:rPr kumimoji="1" lang="ja-JP" altLang="en-US" sz="1100">
                          <a:solidFill>
                            <a:schemeClr val="tx1"/>
                          </a:solidFill>
                          <a:latin typeface="+mn-ea"/>
                          <a:ea typeface="+mn-ea"/>
                        </a:rPr>
                        <a:t>の追加登録」を参照して設定ください。</a:t>
                      </a:r>
                      <a:endParaRPr kumimoji="1" lang="en-US" altLang="ja-JP" sz="1100">
                        <a:solidFill>
                          <a:schemeClr val="tx1"/>
                        </a:solidFill>
                        <a:latin typeface="+mn-ea"/>
                        <a:ea typeface="+mn-ea"/>
                      </a:endParaRPr>
                    </a:p>
                    <a:p>
                      <a:endParaRPr kumimoji="1" lang="ja-JP" altLang="en-US" sz="1100">
                        <a:solidFill>
                          <a:schemeClr val="tx1"/>
                        </a:solidFill>
                        <a:latin typeface="+mn-ea"/>
                        <a:ea typeface="+mn-ea"/>
                      </a:endParaRPr>
                    </a:p>
                  </a:txBody>
                  <a:tcPr/>
                </a:tc>
                <a:extLst>
                  <a:ext uri="{0D108BD9-81ED-4DB2-BD59-A6C34878D82A}">
                    <a16:rowId xmlns:a16="http://schemas.microsoft.com/office/drawing/2014/main" val="2992265125"/>
                  </a:ext>
                </a:extLst>
              </a:tr>
              <a:tr h="0">
                <a:tc>
                  <a:txBody>
                    <a:bodyPr/>
                    <a:lstStyle/>
                    <a:p>
                      <a:r>
                        <a:rPr kumimoji="1" lang="en-US" altLang="ja-JP" sz="1100" b="1" dirty="0">
                          <a:solidFill>
                            <a:schemeClr val="tx1"/>
                          </a:solidFill>
                          <a:latin typeface="+mn-ea"/>
                          <a:ea typeface="+mn-ea"/>
                        </a:rPr>
                        <a:t>Q10</a:t>
                      </a:r>
                      <a:endParaRPr kumimoji="1" lang="ja-JP" altLang="en-US" sz="1100" b="1" dirty="0">
                        <a:solidFill>
                          <a:schemeClr val="tx1"/>
                        </a:solidFill>
                        <a:latin typeface="+mn-ea"/>
                        <a:ea typeface="+mn-ea"/>
                      </a:endParaRPr>
                    </a:p>
                  </a:txBody>
                  <a:tcPr/>
                </a:tc>
                <a:tc>
                  <a:txBody>
                    <a:bodyPr/>
                    <a:lstStyle/>
                    <a:p>
                      <a:pPr marL="0" indent="0">
                        <a:buFont typeface="Arial" panose="020B0604020202020204" pitchFamily="34" charset="0"/>
                        <a:buNone/>
                      </a:pPr>
                      <a:r>
                        <a:rPr kumimoji="1" lang="ja-JP" altLang="en-US" sz="1100" b="1">
                          <a:solidFill>
                            <a:schemeClr val="tx1"/>
                          </a:solidFill>
                          <a:latin typeface="+mn-ea"/>
                          <a:ea typeface="+mn-ea"/>
                        </a:rPr>
                        <a:t>利用しなくなったスマートデバイスの多要素認証を削除できますか</a:t>
                      </a:r>
                    </a:p>
                  </a:txBody>
                  <a:tcPr/>
                </a:tc>
                <a:extLst>
                  <a:ext uri="{0D108BD9-81ED-4DB2-BD59-A6C34878D82A}">
                    <a16:rowId xmlns:a16="http://schemas.microsoft.com/office/drawing/2014/main" val="2085058206"/>
                  </a:ext>
                </a:extLst>
              </a:tr>
              <a:tr h="0">
                <a:tc>
                  <a:txBody>
                    <a:bodyPr/>
                    <a:lstStyle/>
                    <a:p>
                      <a:r>
                        <a:rPr kumimoji="1" lang="en-US" altLang="ja-JP" sz="1100" dirty="0">
                          <a:solidFill>
                            <a:schemeClr val="tx1"/>
                          </a:solidFill>
                          <a:latin typeface="+mn-ea"/>
                          <a:ea typeface="+mn-ea"/>
                        </a:rPr>
                        <a:t>A10</a:t>
                      </a:r>
                      <a:endParaRPr kumimoji="1" lang="ja-JP" altLang="en-US" sz="1100" dirty="0">
                        <a:solidFill>
                          <a:schemeClr val="tx1"/>
                        </a:solidFill>
                        <a:latin typeface="+mn-ea"/>
                        <a:ea typeface="+mn-ea"/>
                      </a:endParaRPr>
                    </a:p>
                  </a:txBody>
                  <a:tcPr/>
                </a:tc>
                <a:tc>
                  <a:txBody>
                    <a:bodyPr/>
                    <a:lstStyle/>
                    <a:p>
                      <a:pPr marL="0" indent="0">
                        <a:buFont typeface="Arial" panose="020B0604020202020204" pitchFamily="34" charset="0"/>
                        <a:buNone/>
                      </a:pPr>
                      <a:r>
                        <a:rPr kumimoji="1" lang="ja-JP" altLang="en-US" sz="1100">
                          <a:solidFill>
                            <a:schemeClr val="tx1"/>
                          </a:solidFill>
                          <a:latin typeface="+mn-ea"/>
                          <a:ea typeface="+mn-ea"/>
                        </a:rPr>
                        <a:t>手順「</a:t>
                      </a:r>
                      <a:r>
                        <a:rPr kumimoji="1" lang="en-US" altLang="ja-JP" sz="1100">
                          <a:solidFill>
                            <a:schemeClr val="tx1"/>
                          </a:solidFill>
                          <a:latin typeface="+mn-ea"/>
                          <a:ea typeface="+mn-ea"/>
                        </a:rPr>
                        <a:t>3-【7】Authenticator</a:t>
                      </a:r>
                      <a:r>
                        <a:rPr kumimoji="1" lang="ja-JP" altLang="en-US" sz="1100">
                          <a:solidFill>
                            <a:schemeClr val="tx1"/>
                          </a:solidFill>
                          <a:latin typeface="+mn-ea"/>
                          <a:ea typeface="+mn-ea"/>
                        </a:rPr>
                        <a:t>の削除」を参照し、削除してください。その際、誤ってご使用のスマートデバイスを削除しないようご注意ください。</a:t>
                      </a:r>
                      <a:endParaRPr kumimoji="1" lang="en-US" altLang="ja-JP" sz="1100">
                        <a:solidFill>
                          <a:schemeClr val="tx1"/>
                        </a:solidFill>
                        <a:latin typeface="+mn-ea"/>
                        <a:ea typeface="+mn-ea"/>
                      </a:endParaRPr>
                    </a:p>
                    <a:p>
                      <a:pPr marL="0" indent="0">
                        <a:buFont typeface="Arial" panose="020B0604020202020204" pitchFamily="34" charset="0"/>
                        <a:buNone/>
                      </a:pPr>
                      <a:endParaRPr kumimoji="1" lang="ja-JP" altLang="en-US" sz="1100">
                        <a:solidFill>
                          <a:schemeClr val="tx1"/>
                        </a:solidFill>
                        <a:latin typeface="+mn-ea"/>
                        <a:ea typeface="+mn-ea"/>
                      </a:endParaRPr>
                    </a:p>
                  </a:txBody>
                  <a:tcPr/>
                </a:tc>
                <a:extLst>
                  <a:ext uri="{0D108BD9-81ED-4DB2-BD59-A6C34878D82A}">
                    <a16:rowId xmlns:a16="http://schemas.microsoft.com/office/drawing/2014/main" val="1251055581"/>
                  </a:ext>
                </a:extLst>
              </a:tr>
              <a:tr h="0">
                <a:tc>
                  <a:txBody>
                    <a:bodyPr/>
                    <a:lstStyle/>
                    <a:p>
                      <a:r>
                        <a:rPr kumimoji="1" lang="en-US" altLang="ja-JP" sz="1100" b="1" dirty="0">
                          <a:solidFill>
                            <a:schemeClr val="tx1"/>
                          </a:solidFill>
                          <a:latin typeface="+mn-ea"/>
                          <a:ea typeface="+mn-ea"/>
                        </a:rPr>
                        <a:t>Q11</a:t>
                      </a:r>
                      <a:endParaRPr kumimoji="1" lang="ja-JP" altLang="en-US" sz="1100" b="1" dirty="0">
                        <a:solidFill>
                          <a:schemeClr val="tx1"/>
                        </a:solidFill>
                        <a:latin typeface="+mn-ea"/>
                        <a:ea typeface="+mn-ea"/>
                      </a:endParaRPr>
                    </a:p>
                  </a:txBody>
                  <a:tcPr/>
                </a:tc>
                <a:tc>
                  <a:txBody>
                    <a:bodyPr/>
                    <a:lstStyle/>
                    <a:p>
                      <a:pPr marL="0" indent="0">
                        <a:buFont typeface="Arial" panose="020B0604020202020204" pitchFamily="34" charset="0"/>
                        <a:buNone/>
                      </a:pPr>
                      <a:r>
                        <a:rPr kumimoji="1" lang="ja-JP" altLang="en-US" sz="1100" b="1">
                          <a:solidFill>
                            <a:schemeClr val="tx1"/>
                          </a:solidFill>
                          <a:latin typeface="+mn-ea"/>
                          <a:ea typeface="+mn-ea"/>
                        </a:rPr>
                        <a:t>プロフィール変更画面に表示している「ユーザー名」が異なります</a:t>
                      </a:r>
                    </a:p>
                  </a:txBody>
                  <a:tcPr/>
                </a:tc>
                <a:extLst>
                  <a:ext uri="{0D108BD9-81ED-4DB2-BD59-A6C34878D82A}">
                    <a16:rowId xmlns:a16="http://schemas.microsoft.com/office/drawing/2014/main" val="797458530"/>
                  </a:ext>
                </a:extLst>
              </a:tr>
              <a:tr h="0">
                <a:tc>
                  <a:txBody>
                    <a:bodyPr/>
                    <a:lstStyle/>
                    <a:p>
                      <a:r>
                        <a:rPr kumimoji="1" lang="en-US" altLang="ja-JP" sz="1100" dirty="0">
                          <a:solidFill>
                            <a:schemeClr val="tx1"/>
                          </a:solidFill>
                          <a:latin typeface="+mn-ea"/>
                          <a:ea typeface="+mn-ea"/>
                        </a:rPr>
                        <a:t>A11</a:t>
                      </a:r>
                      <a:endParaRPr kumimoji="1" lang="ja-JP" altLang="en-US" sz="1100" dirty="0">
                        <a:solidFill>
                          <a:schemeClr val="tx1"/>
                        </a:solidFill>
                        <a:latin typeface="+mn-ea"/>
                        <a:ea typeface="+mn-ea"/>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chemeClr val="tx1"/>
                          </a:solidFill>
                          <a:latin typeface="+mn-ea"/>
                          <a:ea typeface="+mn-ea"/>
                        </a:rPr>
                        <a:t>ユーザー名の修正は、ご加入の健保組合までお問い合わせの上、お手続きをお願いします。</a:t>
                      </a:r>
                      <a:endParaRPr kumimoji="1" lang="en-US" altLang="ja-JP" sz="1100" dirty="0">
                        <a:solidFill>
                          <a:schemeClr val="tx1"/>
                        </a:solidFill>
                        <a:latin typeface="+mn-ea"/>
                        <a:ea typeface="+mn-ea"/>
                      </a:endParaRPr>
                    </a:p>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100" dirty="0">
                        <a:solidFill>
                          <a:schemeClr val="tx1"/>
                        </a:solidFill>
                        <a:latin typeface="+mn-ea"/>
                        <a:ea typeface="+mn-ea"/>
                      </a:endParaRPr>
                    </a:p>
                  </a:txBody>
                  <a:tcPr/>
                </a:tc>
                <a:extLst>
                  <a:ext uri="{0D108BD9-81ED-4DB2-BD59-A6C34878D82A}">
                    <a16:rowId xmlns:a16="http://schemas.microsoft.com/office/drawing/2014/main" val="25536572"/>
                  </a:ext>
                </a:extLst>
              </a:tr>
            </a:tbl>
          </a:graphicData>
        </a:graphic>
      </p:graphicFrame>
    </p:spTree>
    <p:extLst>
      <p:ext uri="{BB962C8B-B14F-4D97-AF65-F5344CB8AC3E}">
        <p14:creationId xmlns:p14="http://schemas.microsoft.com/office/powerpoint/2010/main" val="2153781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9877913-9C6D-FFC6-98D2-2C5B9A875E89}"/>
              </a:ext>
            </a:extLst>
          </p:cNvPr>
          <p:cNvSpPr>
            <a:spLocks noGrp="1"/>
          </p:cNvSpPr>
          <p:nvPr>
            <p:ph type="sldNum" sz="quarter" idx="4"/>
          </p:nvPr>
        </p:nvSpPr>
        <p:spPr/>
        <p:txBody>
          <a:bodyPr/>
          <a:lstStyle/>
          <a:p>
            <a:fld id="{A0BB1BDA-CE3E-4D53-A06F-2FBA10AB65BB}" type="slidenum">
              <a:rPr kumimoji="1" lang="ja-JP" altLang="en-US" smtClean="0"/>
              <a:pPr/>
              <a:t>57</a:t>
            </a:fld>
            <a:endParaRPr kumimoji="1" lang="ja-JP" altLang="en-US" dirty="0"/>
          </a:p>
        </p:txBody>
      </p:sp>
      <p:graphicFrame>
        <p:nvGraphicFramePr>
          <p:cNvPr id="5" name="表 4">
            <a:extLst>
              <a:ext uri="{FF2B5EF4-FFF2-40B4-BE49-F238E27FC236}">
                <a16:creationId xmlns:a16="http://schemas.microsoft.com/office/drawing/2014/main" id="{AD644861-9ACB-F35F-D1EA-BCCDDCA58904}"/>
              </a:ext>
            </a:extLst>
          </p:cNvPr>
          <p:cNvGraphicFramePr>
            <a:graphicFrameLocks noGrp="1"/>
          </p:cNvGraphicFramePr>
          <p:nvPr>
            <p:extLst>
              <p:ext uri="{D42A27DB-BD31-4B8C-83A1-F6EECF244321}">
                <p14:modId xmlns:p14="http://schemas.microsoft.com/office/powerpoint/2010/main" val="2446338953"/>
              </p:ext>
            </p:extLst>
          </p:nvPr>
        </p:nvGraphicFramePr>
        <p:xfrm>
          <a:off x="495432" y="364184"/>
          <a:ext cx="5929222" cy="7787640"/>
        </p:xfrm>
        <a:graphic>
          <a:graphicData uri="http://schemas.openxmlformats.org/drawingml/2006/table">
            <a:tbl>
              <a:tblPr firstRow="1" bandRow="1">
                <a:tableStyleId>{2D5ABB26-0587-4C30-8999-92F81FD0307C}</a:tableStyleId>
              </a:tblPr>
              <a:tblGrid>
                <a:gridCol w="562091">
                  <a:extLst>
                    <a:ext uri="{9D8B030D-6E8A-4147-A177-3AD203B41FA5}">
                      <a16:colId xmlns:a16="http://schemas.microsoft.com/office/drawing/2014/main" val="1988139350"/>
                    </a:ext>
                  </a:extLst>
                </a:gridCol>
                <a:gridCol w="5367131">
                  <a:extLst>
                    <a:ext uri="{9D8B030D-6E8A-4147-A177-3AD203B41FA5}">
                      <a16:colId xmlns:a16="http://schemas.microsoft.com/office/drawing/2014/main" val="1848290766"/>
                    </a:ext>
                  </a:extLst>
                </a:gridCol>
              </a:tblGrid>
              <a:tr h="0">
                <a:tc>
                  <a:txBody>
                    <a:bodyPr/>
                    <a:lstStyle/>
                    <a:p>
                      <a:r>
                        <a:rPr kumimoji="1" lang="en-US" altLang="ja-JP" sz="1100" b="1" dirty="0">
                          <a:solidFill>
                            <a:schemeClr val="tx1"/>
                          </a:solidFill>
                          <a:latin typeface="+mn-ea"/>
                          <a:ea typeface="+mn-ea"/>
                        </a:rPr>
                        <a:t>Q12</a:t>
                      </a:r>
                      <a:endParaRPr kumimoji="1" lang="ja-JP" altLang="en-US" sz="1100" b="1" dirty="0">
                        <a:solidFill>
                          <a:schemeClr val="tx1"/>
                        </a:solidFill>
                        <a:latin typeface="+mn-ea"/>
                        <a:ea typeface="+mn-ea"/>
                      </a:endParaRPr>
                    </a:p>
                  </a:txBody>
                  <a:tcPr>
                    <a:lnR w="12700" cap="flat" cmpd="sng" algn="ctr">
                      <a:noFill/>
                      <a:prstDash val="solid"/>
                      <a:round/>
                      <a:headEnd type="none" w="med" len="med"/>
                      <a:tailEnd type="none" w="med" len="med"/>
                    </a:lnR>
                  </a:tcPr>
                </a:tc>
                <a:tc>
                  <a:txBody>
                    <a:bodyPr/>
                    <a:lstStyle/>
                    <a:p>
                      <a:pPr marL="0" indent="0">
                        <a:buFont typeface="Arial" panose="020B0604020202020204" pitchFamily="34" charset="0"/>
                        <a:buNone/>
                      </a:pPr>
                      <a:r>
                        <a:rPr kumimoji="1" lang="ja-JP" altLang="en-US" sz="1100" b="1" dirty="0">
                          <a:solidFill>
                            <a:schemeClr val="tx1"/>
                          </a:solidFill>
                          <a:latin typeface="+mn-ea"/>
                          <a:ea typeface="+mn-ea"/>
                        </a:rPr>
                        <a:t>多要素認証を設定したスマートデバイス機種変更、または紛失しました</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8631356"/>
                  </a:ext>
                </a:extLst>
              </a:tr>
              <a:tr h="0">
                <a:tc>
                  <a:txBody>
                    <a:bodyPr/>
                    <a:lstStyle/>
                    <a:p>
                      <a:r>
                        <a:rPr kumimoji="1" lang="en-US" altLang="ja-JP" sz="1100" dirty="0">
                          <a:solidFill>
                            <a:schemeClr val="tx1"/>
                          </a:solidFill>
                          <a:latin typeface="+mn-ea"/>
                          <a:ea typeface="+mn-ea"/>
                        </a:rPr>
                        <a:t>A12</a:t>
                      </a:r>
                      <a:endParaRPr kumimoji="1" lang="ja-JP" altLang="en-US" sz="1100" dirty="0">
                        <a:solidFill>
                          <a:schemeClr val="tx1"/>
                        </a:solidFill>
                        <a:latin typeface="+mn-ea"/>
                        <a:ea typeface="+mn-ea"/>
                      </a:endParaRPr>
                    </a:p>
                  </a:txBody>
                  <a:tcPr>
                    <a:lnR w="12700" cap="flat" cmpd="sng" algn="ctr">
                      <a:noFill/>
                      <a:prstDash val="solid"/>
                      <a:round/>
                      <a:headEnd type="none" w="med" len="med"/>
                      <a:tailEnd type="none" w="med" len="med"/>
                    </a:lnR>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chemeClr val="tx1"/>
                          </a:solidFill>
                          <a:latin typeface="+mn-ea"/>
                          <a:ea typeface="+mn-ea"/>
                        </a:rPr>
                        <a:t>３－８．スマートデバイス機種変更、または紛失した場合を参照し、再度設定をお願いします。</a:t>
                      </a:r>
                      <a:endParaRPr kumimoji="1" lang="en-US" altLang="ja-JP" sz="1100" dirty="0">
                        <a:solidFill>
                          <a:schemeClr val="tx1"/>
                        </a:solidFill>
                        <a:latin typeface="+mn-ea"/>
                        <a:ea typeface="+mn-ea"/>
                      </a:endParaRPr>
                    </a:p>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100" dirty="0">
                        <a:solidFill>
                          <a:schemeClr val="tx1"/>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7236984"/>
                  </a:ext>
                </a:extLst>
              </a:tr>
              <a:tr h="0">
                <a:tc>
                  <a:txBody>
                    <a:bodyPr/>
                    <a:lstStyle/>
                    <a:p>
                      <a:r>
                        <a:rPr kumimoji="1" lang="en-US" altLang="ja-JP" sz="1100" b="1" dirty="0">
                          <a:solidFill>
                            <a:schemeClr val="tx1"/>
                          </a:solidFill>
                          <a:latin typeface="+mn-ea"/>
                          <a:ea typeface="+mn-ea"/>
                        </a:rPr>
                        <a:t>Q13</a:t>
                      </a:r>
                      <a:endParaRPr kumimoji="1" lang="ja-JP" altLang="en-US" sz="1100" b="1" dirty="0">
                        <a:solidFill>
                          <a:schemeClr val="tx1"/>
                        </a:solidFill>
                        <a:latin typeface="+mn-ea"/>
                        <a:ea typeface="+mn-ea"/>
                      </a:endParaRPr>
                    </a:p>
                  </a:txBody>
                  <a:tcPr>
                    <a:lnR w="12700" cap="flat" cmpd="sng" algn="ctr">
                      <a:noFill/>
                      <a:prstDash val="solid"/>
                      <a:round/>
                      <a:headEnd type="none" w="med" len="med"/>
                      <a:tailEnd type="none" w="med" len="med"/>
                    </a:lnR>
                  </a:tcPr>
                </a:tc>
                <a:tc>
                  <a:txBody>
                    <a:bodyPr/>
                    <a:lstStyle/>
                    <a:p>
                      <a:pPr marL="0" indent="0">
                        <a:buFont typeface="Arial" panose="020B0604020202020204" pitchFamily="34" charset="0"/>
                        <a:buNone/>
                      </a:pPr>
                      <a:r>
                        <a:rPr kumimoji="1" lang="en-US" altLang="ja-JP" sz="1100" b="1">
                          <a:solidFill>
                            <a:schemeClr val="tx1"/>
                          </a:solidFill>
                          <a:latin typeface="+mn-ea"/>
                          <a:ea typeface="+mn-ea"/>
                        </a:rPr>
                        <a:t>KOSMO Web</a:t>
                      </a:r>
                      <a:r>
                        <a:rPr kumimoji="1" lang="ja-JP" altLang="en-US" sz="1100" b="1">
                          <a:solidFill>
                            <a:schemeClr val="tx1"/>
                          </a:solidFill>
                          <a:latin typeface="+mn-ea"/>
                          <a:ea typeface="+mn-ea"/>
                        </a:rPr>
                        <a:t>は、スマートデバイス以外にパソコン利用も可能でしょうか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758113"/>
                  </a:ext>
                </a:extLst>
              </a:tr>
              <a:tr h="0">
                <a:tc>
                  <a:txBody>
                    <a:bodyPr/>
                    <a:lstStyle/>
                    <a:p>
                      <a:r>
                        <a:rPr kumimoji="1" lang="en-US" altLang="ja-JP" sz="1100" dirty="0">
                          <a:solidFill>
                            <a:schemeClr val="tx1"/>
                          </a:solidFill>
                          <a:latin typeface="+mn-ea"/>
                          <a:ea typeface="+mn-ea"/>
                        </a:rPr>
                        <a:t>A13</a:t>
                      </a:r>
                      <a:endParaRPr kumimoji="1" lang="ja-JP" altLang="en-US" sz="1100" dirty="0">
                        <a:solidFill>
                          <a:schemeClr val="tx1"/>
                        </a:solidFill>
                        <a:latin typeface="+mn-ea"/>
                        <a:ea typeface="+mn-ea"/>
                      </a:endParaRPr>
                    </a:p>
                  </a:txBody>
                  <a:tcPr>
                    <a:lnR w="12700" cap="flat" cmpd="sng" algn="ctr">
                      <a:noFill/>
                      <a:prstDash val="solid"/>
                      <a:round/>
                      <a:headEnd type="none" w="med" len="med"/>
                      <a:tailEnd type="none" w="med" len="med"/>
                    </a:lnR>
                  </a:tcPr>
                </a:tc>
                <a:tc>
                  <a:txBody>
                    <a:bodyPr/>
                    <a:lstStyle/>
                    <a:p>
                      <a:pPr marL="0" indent="0">
                        <a:buFont typeface="Arial" panose="020B0604020202020204" pitchFamily="34" charset="0"/>
                        <a:buNone/>
                      </a:pPr>
                      <a:r>
                        <a:rPr kumimoji="1" lang="ja-JP" altLang="en-US" sz="1100" dirty="0">
                          <a:solidFill>
                            <a:schemeClr val="tx1"/>
                          </a:solidFill>
                          <a:latin typeface="+mn-ea"/>
                          <a:ea typeface="+mn-ea"/>
                        </a:rPr>
                        <a:t>利用可能です。ただし、多要素認証を利用している場合は、スマートデバイスに認証アプリの登録が必要です。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8396282"/>
                  </a:ext>
                </a:extLst>
              </a:tr>
              <a:tr h="0">
                <a:tc>
                  <a:txBody>
                    <a:bodyPr/>
                    <a:lstStyle/>
                    <a:p>
                      <a:r>
                        <a:rPr kumimoji="1" lang="ja-JP" altLang="en-US" sz="1100" b="1" dirty="0">
                          <a:solidFill>
                            <a:schemeClr val="tx1"/>
                          </a:solidFill>
                          <a:latin typeface="+mn-ea"/>
                          <a:ea typeface="+mn-ea"/>
                        </a:rPr>
                        <a:t> </a:t>
                      </a:r>
                      <a:r>
                        <a:rPr kumimoji="1" lang="en-US" altLang="ja-JP" sz="1100" b="1" dirty="0">
                          <a:solidFill>
                            <a:schemeClr val="tx1"/>
                          </a:solidFill>
                          <a:latin typeface="+mn-ea"/>
                          <a:ea typeface="+mn-ea"/>
                        </a:rPr>
                        <a:t>Q14</a:t>
                      </a:r>
                      <a:endParaRPr kumimoji="1" lang="ja-JP" altLang="en-US" sz="1100" b="1" dirty="0">
                        <a:solidFill>
                          <a:schemeClr val="tx1"/>
                        </a:solidFill>
                        <a:latin typeface="+mn-ea"/>
                        <a:ea typeface="+mn-ea"/>
                      </a:endParaRPr>
                    </a:p>
                  </a:txBody>
                  <a:tcPr marL="45720" marR="45720">
                    <a:lnR w="12700" cap="flat" cmpd="sng" algn="ctr">
                      <a:noFill/>
                      <a:prstDash val="solid"/>
                      <a:round/>
                      <a:headEnd type="none" w="med" len="med"/>
                      <a:tailEnd type="none" w="med" len="med"/>
                    </a:lnR>
                  </a:tcPr>
                </a:tc>
                <a:tc>
                  <a:txBody>
                    <a:bodyPr/>
                    <a:lstStyle/>
                    <a:p>
                      <a:pPr marL="0" marR="0" lvl="0" indent="0" algn="l" defTabSz="1320759" rtl="0" eaLnBrk="1" fontAlgn="ctr" latinLnBrk="0" hangingPunct="1">
                        <a:lnSpc>
                          <a:spcPct val="100000"/>
                        </a:lnSpc>
                        <a:spcBef>
                          <a:spcPts val="0"/>
                        </a:spcBef>
                        <a:spcAft>
                          <a:spcPts val="0"/>
                        </a:spcAft>
                        <a:buClrTx/>
                        <a:buSzTx/>
                        <a:buFontTx/>
                        <a:buNone/>
                        <a:tabLst/>
                        <a:defRPr/>
                      </a:pPr>
                      <a:r>
                        <a:rPr kumimoji="0" lang="ja-JP" altLang="en-US" sz="1100" b="1" i="0" u="none" strike="noStrike" cap="none" normalizeH="0" baseline="0">
                          <a:ln>
                            <a:noFill/>
                          </a:ln>
                          <a:solidFill>
                            <a:schemeClr val="tx1"/>
                          </a:solidFill>
                          <a:effectLst/>
                          <a:latin typeface="+mn-ea"/>
                          <a:cs typeface="Times New Roman" panose="02020603050405020304" pitchFamily="18" charset="0"/>
                        </a:rPr>
                        <a:t>生体認証の際に「セキュリティキーの登録が無効です」のエラーが表示されてログインときの対処法はありますか</a:t>
                      </a:r>
                      <a:endParaRPr kumimoji="0" lang="ja-JP" altLang="en-US" sz="300" b="0" i="0" u="none" strike="noStrike" cap="none" normalizeH="0" baseline="0">
                        <a:ln>
                          <a:noFill/>
                        </a:ln>
                        <a:solidFill>
                          <a:schemeClr val="tx1"/>
                        </a:solidFill>
                        <a:effectLst/>
                        <a:latin typeface="+mn-e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0957088"/>
                  </a:ext>
                </a:extLst>
              </a:tr>
              <a:tr h="0">
                <a:tc>
                  <a:txBody>
                    <a:bodyPr/>
                    <a:lstStyle/>
                    <a:p>
                      <a:pPr marL="0" marR="0" lvl="0" indent="0" algn="l" defTabSz="1320759" rtl="0" eaLnBrk="1" fontAlgn="ctr" latinLnBrk="0" hangingPunct="1">
                        <a:lnSpc>
                          <a:spcPct val="100000"/>
                        </a:lnSpc>
                        <a:spcBef>
                          <a:spcPts val="0"/>
                        </a:spcBef>
                        <a:spcAft>
                          <a:spcPts val="0"/>
                        </a:spcAft>
                        <a:buClrTx/>
                        <a:buSzTx/>
                        <a:buFontTx/>
                        <a:buNone/>
                        <a:tabLst/>
                        <a:defRPr/>
                      </a:pPr>
                      <a:r>
                        <a:rPr kumimoji="0" lang="en-US" altLang="ja-JP" sz="1100" b="0" i="0" u="none" strike="noStrike" cap="none" normalizeH="0" baseline="0" dirty="0">
                          <a:ln>
                            <a:noFill/>
                          </a:ln>
                          <a:solidFill>
                            <a:schemeClr val="tx1"/>
                          </a:solidFill>
                          <a:effectLst/>
                          <a:latin typeface="+mn-ea"/>
                          <a:cs typeface="Times New Roman"/>
                        </a:rPr>
                        <a:t> A14</a:t>
                      </a:r>
                      <a:endParaRPr lang="en-US" altLang="ja-JP" sz="1100" b="1" i="0" u="none" strike="noStrike" dirty="0">
                        <a:solidFill>
                          <a:srgbClr val="000000"/>
                        </a:solidFill>
                        <a:effectLst/>
                        <a:latin typeface="+mn-ea"/>
                        <a:ea typeface="+mn-ea"/>
                        <a:cs typeface="Times New Roman"/>
                      </a:endParaRPr>
                    </a:p>
                  </a:txBody>
                  <a:tcPr marL="45720" marR="45720">
                    <a:lnR w="12700" cap="flat" cmpd="sng" algn="ctr">
                      <a:noFill/>
                      <a:prstDash val="solid"/>
                      <a:round/>
                      <a:headEnd type="none" w="med" len="med"/>
                      <a:tailEnd type="none" w="med" len="med"/>
                    </a:lnR>
                  </a:tcPr>
                </a:tc>
                <a:tc>
                  <a:txBody>
                    <a:bodyPr/>
                    <a:lstStyle/>
                    <a:p>
                      <a:pPr marL="0" marR="0" lvl="0" indent="0" algn="l" rtl="0">
                        <a:lnSpc>
                          <a:spcPct val="100000"/>
                        </a:lnSpc>
                        <a:spcBef>
                          <a:spcPts val="0"/>
                        </a:spcBef>
                        <a:spcAft>
                          <a:spcPts val="0"/>
                        </a:spcAft>
                        <a:buClrTx/>
                        <a:buSzTx/>
                        <a:buFontTx/>
                        <a:buNone/>
                      </a:pPr>
                      <a:r>
                        <a:rPr lang="ja-JP" altLang="en-US" sz="1100" b="0" i="0" u="none" strike="noStrike" cap="none" normalizeH="0" baseline="0" dirty="0">
                          <a:ln>
                            <a:noFill/>
                          </a:ln>
                          <a:solidFill>
                            <a:schemeClr val="tx1"/>
                          </a:solidFill>
                          <a:effectLst/>
                          <a:latin typeface="+mn-ea"/>
                          <a:cs typeface="Times New Roman"/>
                        </a:rPr>
                        <a:t>端末にパスワード管理アプリが入っていない、もしくは、登録されてない、使用できない仕様になっている可能性があります。</a:t>
                      </a:r>
                      <a:endParaRPr lang="en-US" altLang="ja-JP" sz="1100" b="0" i="0" u="none" strike="noStrike" cap="none" normalizeH="0" baseline="0" dirty="0">
                        <a:ln>
                          <a:noFill/>
                        </a:ln>
                        <a:solidFill>
                          <a:schemeClr val="tx1"/>
                        </a:solidFill>
                        <a:effectLst/>
                        <a:latin typeface="+mn-ea"/>
                        <a:cs typeface="Times New Roman"/>
                      </a:endParaRPr>
                    </a:p>
                    <a:p>
                      <a:pPr marL="0" marR="0" lvl="0" indent="0" algn="l" rtl="0">
                        <a:lnSpc>
                          <a:spcPct val="100000"/>
                        </a:lnSpc>
                        <a:spcBef>
                          <a:spcPts val="0"/>
                        </a:spcBef>
                        <a:spcAft>
                          <a:spcPts val="0"/>
                        </a:spcAft>
                        <a:buClrTx/>
                        <a:buSzTx/>
                        <a:buFontTx/>
                        <a:buNone/>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r>
                        <a:rPr lang="ja-JP" altLang="en-US" sz="1100" b="0" i="0" u="none" strike="noStrike" cap="none" normalizeH="0" baseline="0" dirty="0">
                          <a:ln>
                            <a:noFill/>
                          </a:ln>
                          <a:solidFill>
                            <a:schemeClr val="tx1"/>
                          </a:solidFill>
                          <a:effectLst/>
                          <a:latin typeface="+mn-ea"/>
                          <a:cs typeface="Times New Roman"/>
                        </a:rPr>
                        <a:t>会社の端末をご利用の場合は、その端末でパスワード管理アプリが利用可能か確認してください</a:t>
                      </a: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r>
                        <a:rPr lang="ja-JP" altLang="en-US" sz="1100" b="0" i="0" u="none" strike="noStrike" cap="none" normalizeH="0" baseline="0" dirty="0">
                          <a:ln>
                            <a:noFill/>
                          </a:ln>
                          <a:solidFill>
                            <a:schemeClr val="tx1"/>
                          </a:solidFill>
                          <a:effectLst/>
                          <a:latin typeface="+mn-ea"/>
                          <a:cs typeface="Times New Roman"/>
                        </a:rPr>
                        <a:t>端末にパスワード管理アプリが入っているか確認してください</a:t>
                      </a: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endParaRPr lang="en-US" altLang="ja-JP" sz="1100" b="0" i="0" u="none" strike="noStrike" cap="none" normalizeH="0" baseline="0" dirty="0">
                        <a:ln>
                          <a:noFill/>
                        </a:ln>
                        <a:solidFill>
                          <a:schemeClr val="tx1"/>
                        </a:solidFill>
                        <a:effectLst/>
                        <a:latin typeface="+mn-ea"/>
                        <a:cs typeface="Times New Roman"/>
                      </a:endParaRPr>
                    </a:p>
                    <a:p>
                      <a:pPr marL="228600" marR="0" lvl="0" indent="-228600" algn="l" rtl="0">
                        <a:lnSpc>
                          <a:spcPct val="100000"/>
                        </a:lnSpc>
                        <a:spcBef>
                          <a:spcPts val="0"/>
                        </a:spcBef>
                        <a:spcAft>
                          <a:spcPts val="0"/>
                        </a:spcAft>
                        <a:buClrTx/>
                        <a:buSzTx/>
                        <a:buAutoNum type="circleNumDbPlain"/>
                      </a:pPr>
                      <a:r>
                        <a:rPr lang="ja-JP" altLang="en-US" sz="1100" b="0" i="0" u="none" strike="noStrike" cap="none" normalizeH="0" baseline="0" dirty="0">
                          <a:ln>
                            <a:noFill/>
                          </a:ln>
                          <a:solidFill>
                            <a:schemeClr val="tx1"/>
                          </a:solidFill>
                          <a:effectLst/>
                          <a:latin typeface="+mn-ea"/>
                          <a:cs typeface="Times New Roman"/>
                        </a:rPr>
                        <a:t>パスワードアプリが設定されているか確認してください</a:t>
                      </a:r>
                    </a:p>
                    <a:p>
                      <a:pPr marL="0" marR="0" lvl="0" indent="0" algn="l" defTabSz="1320759">
                        <a:lnSpc>
                          <a:spcPct val="100000"/>
                        </a:lnSpc>
                        <a:spcBef>
                          <a:spcPts val="0"/>
                        </a:spcBef>
                        <a:spcAft>
                          <a:spcPts val="0"/>
                        </a:spcAft>
                        <a:buClrTx/>
                        <a:buSzTx/>
                        <a:buNone/>
                        <a:tabLst/>
                        <a:defRPr/>
                      </a:pPr>
                      <a:endParaRPr lang="ja-JP" altLang="en-US" sz="1100" b="0" i="0" u="none" strike="noStrike" cap="none" normalizeH="0" baseline="0" dirty="0">
                        <a:ln>
                          <a:noFill/>
                        </a:ln>
                        <a:solidFill>
                          <a:schemeClr val="tx1"/>
                        </a:solidFill>
                        <a:effectLst/>
                        <a:latin typeface="+mn-ea"/>
                        <a:cs typeface="Times New Roman"/>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753713"/>
                  </a:ext>
                </a:extLst>
              </a:tr>
              <a:tr h="0">
                <a:tc>
                  <a:txBody>
                    <a:bodyPr/>
                    <a:lstStyle/>
                    <a:p>
                      <a:r>
                        <a:rPr kumimoji="1" lang="en-US" altLang="ja-JP" sz="1100" b="1" dirty="0">
                          <a:solidFill>
                            <a:schemeClr val="tx1"/>
                          </a:solidFill>
                          <a:latin typeface="+mn-ea"/>
                          <a:ea typeface="+mn-ea"/>
                        </a:rPr>
                        <a:t>Q15</a:t>
                      </a:r>
                      <a:endParaRPr kumimoji="1" lang="ja-JP" altLang="en-US" sz="1100" b="1" dirty="0">
                        <a:solidFill>
                          <a:schemeClr val="tx1"/>
                        </a:solidFill>
                        <a:latin typeface="+mn-ea"/>
                        <a:ea typeface="+mn-ea"/>
                      </a:endParaRPr>
                    </a:p>
                  </a:txBody>
                  <a:tcPr>
                    <a:lnR w="12700" cap="flat" cmpd="sng" algn="ctr">
                      <a:noFill/>
                      <a:prstDash val="solid"/>
                      <a:round/>
                      <a:headEnd type="none" w="med" len="med"/>
                      <a:tailEnd type="none" w="med" len="med"/>
                    </a:lnR>
                  </a:tcPr>
                </a:tc>
                <a:tc>
                  <a:txBody>
                    <a:bodyPr/>
                    <a:lstStyle/>
                    <a:p>
                      <a:r>
                        <a:rPr lang="ja-JP" altLang="en-US" sz="1100" b="1" i="0" u="none" strike="noStrike">
                          <a:solidFill>
                            <a:srgbClr val="000000"/>
                          </a:solidFill>
                          <a:effectLst/>
                          <a:latin typeface="游ゴシック"/>
                          <a:ea typeface="+mn-ea"/>
                        </a:rPr>
                        <a:t>スマートフォンで</a:t>
                      </a:r>
                      <a:r>
                        <a:rPr lang="en-US" altLang="ja-JP" sz="1100" b="1" i="0" u="none" strike="noStrike">
                          <a:solidFill>
                            <a:srgbClr val="000000"/>
                          </a:solidFill>
                          <a:effectLst/>
                          <a:latin typeface="游ゴシック"/>
                          <a:ea typeface="+mn-ea"/>
                        </a:rPr>
                        <a:t>QR</a:t>
                      </a:r>
                      <a:r>
                        <a:rPr lang="ja-JP" altLang="en-US" sz="1100" b="1" i="0" u="none" strike="noStrike">
                          <a:solidFill>
                            <a:srgbClr val="000000"/>
                          </a:solidFill>
                          <a:effectLst/>
                          <a:latin typeface="游ゴシック"/>
                          <a:ea typeface="+mn-ea"/>
                        </a:rPr>
                        <a:t>コードが読み取れない場合の対処方法はありますか</a:t>
                      </a:r>
                      <a:endParaRPr kumimoji="1" lang="ja-JP" altLang="en-US" sz="1100" b="1">
                        <a:solidFill>
                          <a:schemeClr val="tx1"/>
                        </a:solidFill>
                        <a:latin typeface="游ゴシック"/>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9491064"/>
                  </a:ext>
                </a:extLst>
              </a:tr>
              <a:tr h="131116">
                <a:tc>
                  <a:txBody>
                    <a:bodyPr/>
                    <a:lstStyle/>
                    <a:p>
                      <a:r>
                        <a:rPr kumimoji="1" lang="en-US" altLang="ja-JP" sz="1100" dirty="0">
                          <a:solidFill>
                            <a:schemeClr val="tx1"/>
                          </a:solidFill>
                          <a:latin typeface="+mn-ea"/>
                          <a:ea typeface="+mn-ea"/>
                        </a:rPr>
                        <a:t>A15</a:t>
                      </a:r>
                      <a:endParaRPr kumimoji="1" lang="ja-JP" altLang="en-US" sz="1100" dirty="0">
                        <a:solidFill>
                          <a:schemeClr val="tx1"/>
                        </a:solidFill>
                        <a:latin typeface="+mn-ea"/>
                        <a:ea typeface="+mn-ea"/>
                      </a:endParaRPr>
                    </a:p>
                  </a:txBody>
                  <a:tcPr>
                    <a:lnR w="12700" cap="flat" cmpd="sng" algn="ctr">
                      <a:noFill/>
                      <a:prstDash val="solid"/>
                      <a:round/>
                      <a:headEnd type="none" w="med" len="med"/>
                      <a:tailEnd type="none" w="med" len="med"/>
                    </a:lnR>
                  </a:tcPr>
                </a:tc>
                <a:tc>
                  <a:txBody>
                    <a:bodyPr/>
                    <a:lstStyle/>
                    <a:p>
                      <a:pPr algn="l" rtl="0" fontAlgn="base">
                        <a:lnSpc>
                          <a:spcPct val="100000"/>
                        </a:lnSpc>
                        <a:buNone/>
                      </a:pPr>
                      <a:r>
                        <a:rPr lang="en-US" altLang="ja-JP" sz="1100" b="0" i="0" u="none" strike="noStrike" err="1">
                          <a:solidFill>
                            <a:srgbClr val="000000"/>
                          </a:solidFill>
                          <a:effectLst/>
                          <a:latin typeface="游ゴシック"/>
                          <a:ea typeface="+mn-ea"/>
                        </a:rPr>
                        <a:t>端末に標準装備されているQRコードリーダーで読み取ってください</a:t>
                      </a:r>
                      <a:r>
                        <a:rPr lang="en-US" altLang="ja-JP" sz="1100" b="0" i="0" u="none" strike="noStrike">
                          <a:solidFill>
                            <a:srgbClr val="000000"/>
                          </a:solidFill>
                          <a:effectLst/>
                          <a:latin typeface="游ゴシック"/>
                          <a:ea typeface="+mn-ea"/>
                        </a:rPr>
                        <a:t>。</a:t>
                      </a:r>
                      <a:endParaRPr lang="en-US" altLang="ja-JP" sz="1100" b="0" i="0" u="none" strike="noStrike">
                        <a:solidFill>
                          <a:srgbClr val="000000"/>
                        </a:solidFill>
                        <a:effectLst/>
                        <a:latin typeface="游ゴシック" panose="020B0400000000000000" pitchFamily="50" charset="-128"/>
                        <a:ea typeface="+mn-ea"/>
                      </a:endParaRPr>
                    </a:p>
                    <a:p>
                      <a:pPr lvl="0" algn="l">
                        <a:lnSpc>
                          <a:spcPct val="100000"/>
                        </a:lnSpc>
                        <a:buNone/>
                      </a:pPr>
                      <a:r>
                        <a:rPr lang="en-US" altLang="ja-JP" sz="1100" b="0" i="0" u="none" strike="noStrike" err="1">
                          <a:solidFill>
                            <a:srgbClr val="000000"/>
                          </a:solidFill>
                          <a:effectLst/>
                          <a:latin typeface="游ゴシック"/>
                          <a:ea typeface="+mn-ea"/>
                        </a:rPr>
                        <a:t>それでも解決しない場合は、FIDO</a:t>
                      </a:r>
                      <a:r>
                        <a:rPr lang="ja-JP" altLang="en-US" sz="1100" b="0" i="0" u="none" strike="noStrike">
                          <a:solidFill>
                            <a:srgbClr val="000000"/>
                          </a:solidFill>
                          <a:effectLst/>
                          <a:latin typeface="游ゴシック"/>
                          <a:ea typeface="+mn-ea"/>
                        </a:rPr>
                        <a:t>認証に完全対応していない可能性があります。</a:t>
                      </a:r>
                      <a:endParaRPr lang="en-US" altLang="ja-JP" sz="1100" b="0" i="0" u="none" strike="noStrike">
                        <a:solidFill>
                          <a:srgbClr val="000000"/>
                        </a:solidFill>
                        <a:effectLst/>
                        <a:latin typeface="游ゴシック"/>
                        <a:ea typeface="+mn-ea"/>
                      </a:endParaRPr>
                    </a:p>
                    <a:p>
                      <a:pPr lvl="0" algn="l">
                        <a:lnSpc>
                          <a:spcPct val="100000"/>
                        </a:lnSpc>
                        <a:buNone/>
                      </a:pPr>
                      <a:r>
                        <a:rPr lang="ja-JP" altLang="en-US" sz="1100" b="0" i="0" u="none" strike="noStrike">
                          <a:solidFill>
                            <a:srgbClr val="000000"/>
                          </a:solidFill>
                          <a:effectLst/>
                          <a:latin typeface="游ゴシック"/>
                          <a:ea typeface="+mn-ea"/>
                        </a:rPr>
                        <a:t>お手数ですが、端末のメーカーにお問い合わせください。</a:t>
                      </a:r>
                      <a:endParaRPr lang="en-US" altLang="ja-JP" sz="1100" b="0" i="0" u="none" strike="noStrike">
                        <a:solidFill>
                          <a:srgbClr val="000000"/>
                        </a:solidFill>
                        <a:effectLst/>
                        <a:latin typeface="游ゴシック"/>
                        <a:ea typeface="+mn-ea"/>
                      </a:endParaRPr>
                    </a:p>
                    <a:p>
                      <a:pPr lvl="0" algn="l">
                        <a:lnSpc>
                          <a:spcPct val="100000"/>
                        </a:lnSpc>
                        <a:buNone/>
                      </a:pPr>
                      <a:endParaRPr kumimoji="1" lang="en-US" altLang="ja-JP" sz="1100" b="0" i="0" u="none" strike="noStrike">
                        <a:solidFill>
                          <a:srgbClr val="000000"/>
                        </a:solidFill>
                        <a:effectLst/>
                        <a:latin typeface="游ゴシック"/>
                        <a:ea typeface="+mn-ea"/>
                      </a:endParaRPr>
                    </a:p>
                    <a:p>
                      <a:pPr lvl="0" algn="l">
                        <a:lnSpc>
                          <a:spcPct val="100000"/>
                        </a:lnSpc>
                        <a:buNone/>
                      </a:pPr>
                      <a:endParaRPr kumimoji="1" lang="ja-JP" altLang="en-US" sz="1100">
                        <a:solidFill>
                          <a:schemeClr val="tx1"/>
                        </a:solidFill>
                        <a:latin typeface="游ゴシック"/>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472546"/>
                  </a:ext>
                </a:extLst>
              </a:tr>
              <a:tr h="0">
                <a:tc>
                  <a:txBody>
                    <a:bodyPr/>
                    <a:lstStyle/>
                    <a:p>
                      <a:r>
                        <a:rPr kumimoji="1" lang="en-US" altLang="ja-JP" sz="1100" b="1" dirty="0">
                          <a:solidFill>
                            <a:schemeClr val="tx1"/>
                          </a:solidFill>
                          <a:latin typeface="+mn-ea"/>
                          <a:ea typeface="+mn-ea"/>
                        </a:rPr>
                        <a:t>Q16</a:t>
                      </a:r>
                      <a:endParaRPr kumimoji="1" lang="ja-JP" altLang="en-US" sz="1100" b="1" dirty="0">
                        <a:solidFill>
                          <a:schemeClr val="tx1"/>
                        </a:solidFill>
                        <a:latin typeface="+mn-ea"/>
                        <a:ea typeface="+mn-ea"/>
                      </a:endParaRPr>
                    </a:p>
                  </a:txBody>
                  <a:tcPr>
                    <a:lnR w="12700" cap="flat" cmpd="sng" algn="ctr">
                      <a:noFill/>
                      <a:prstDash val="solid"/>
                      <a:round/>
                      <a:headEnd type="none" w="med" len="med"/>
                      <a:tailEnd type="none" w="med" len="med"/>
                    </a:lnR>
                  </a:tcPr>
                </a:tc>
                <a:tc>
                  <a:txBody>
                    <a:bodyPr/>
                    <a:lstStyle/>
                    <a:p>
                      <a:r>
                        <a:rPr lang="ja-JP" altLang="en-US" sz="1100" b="1" i="0" u="none" strike="noStrike">
                          <a:solidFill>
                            <a:srgbClr val="000000"/>
                          </a:solidFill>
                          <a:effectLst/>
                          <a:latin typeface="游ゴシック"/>
                          <a:ea typeface="+mn-ea"/>
                        </a:rPr>
                        <a:t>認証方法の変更はどのように行いますか。</a:t>
                      </a:r>
                      <a:endParaRPr kumimoji="1" lang="ja-JP" altLang="en-US" sz="1100" b="1">
                        <a:solidFill>
                          <a:schemeClr val="tx1"/>
                        </a:solidFill>
                        <a:latin typeface="游ゴシック"/>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3905068"/>
                  </a:ext>
                </a:extLst>
              </a:tr>
              <a:tr h="0">
                <a:tc>
                  <a:txBody>
                    <a:bodyPr/>
                    <a:lstStyle/>
                    <a:p>
                      <a:r>
                        <a:rPr kumimoji="1" lang="en-US" altLang="ja-JP" sz="1100" dirty="0">
                          <a:solidFill>
                            <a:schemeClr val="tx1"/>
                          </a:solidFill>
                          <a:latin typeface="+mn-ea"/>
                          <a:ea typeface="+mn-ea"/>
                        </a:rPr>
                        <a:t>A16</a:t>
                      </a:r>
                      <a:endParaRPr kumimoji="1" lang="ja-JP" altLang="en-US" sz="1100" dirty="0">
                        <a:solidFill>
                          <a:schemeClr val="tx1"/>
                        </a:solidFill>
                        <a:latin typeface="+mn-ea"/>
                        <a:ea typeface="+mn-ea"/>
                      </a:endParaRPr>
                    </a:p>
                  </a:txBody>
                  <a:tcPr>
                    <a:lnR w="12700" cap="flat" cmpd="sng" algn="ctr">
                      <a:noFill/>
                      <a:prstDash val="solid"/>
                      <a:round/>
                      <a:headEnd type="none" w="med" len="med"/>
                      <a:tailEnd type="none" w="med" len="med"/>
                    </a:lnR>
                  </a:tcPr>
                </a:tc>
                <a:tc>
                  <a:txBody>
                    <a:bodyPr/>
                    <a:lstStyle/>
                    <a:p>
                      <a:pPr algn="l" rtl="0" fontAlgn="base">
                        <a:lnSpc>
                          <a:spcPct val="100000"/>
                        </a:lnSpc>
                        <a:buNone/>
                      </a:pPr>
                      <a:r>
                        <a:rPr kumimoji="1" lang="en-US" altLang="ja-JP" sz="1100" b="0" i="0" u="none" strike="noStrike" dirty="0">
                          <a:solidFill>
                            <a:srgbClr val="000000"/>
                          </a:solidFill>
                          <a:effectLst/>
                          <a:latin typeface="游ゴシック"/>
                          <a:ea typeface="+mn-ea"/>
                        </a:rPr>
                        <a:t>KOSMO</a:t>
                      </a:r>
                      <a:r>
                        <a:rPr kumimoji="1" lang="ja-JP" altLang="en-US" sz="1100" b="0" i="0" u="none" strike="noStrike" dirty="0">
                          <a:solidFill>
                            <a:srgbClr val="000000"/>
                          </a:solidFill>
                          <a:effectLst/>
                          <a:latin typeface="游ゴシック"/>
                          <a:ea typeface="+mn-ea"/>
                        </a:rPr>
                        <a:t> </a:t>
                      </a:r>
                      <a:r>
                        <a:rPr kumimoji="1" lang="en-US" altLang="ja-JP" sz="1100" b="0" i="0" u="none" strike="noStrike" dirty="0">
                          <a:solidFill>
                            <a:srgbClr val="000000"/>
                          </a:solidFill>
                          <a:effectLst/>
                          <a:latin typeface="游ゴシック"/>
                          <a:ea typeface="+mn-ea"/>
                        </a:rPr>
                        <a:t>Web</a:t>
                      </a:r>
                      <a:r>
                        <a:rPr kumimoji="1" lang="ja-JP" altLang="en-US" sz="1100" b="0" i="0" u="none" strike="noStrike" dirty="0">
                          <a:solidFill>
                            <a:srgbClr val="000000"/>
                          </a:solidFill>
                          <a:effectLst/>
                          <a:latin typeface="游ゴシック"/>
                          <a:ea typeface="+mn-ea"/>
                        </a:rPr>
                        <a:t>のトップページから「プロフィール変更」を押下して、「認証方法」のプルダウンから変更したい認証方法を選択してください。</a:t>
                      </a:r>
                      <a:br>
                        <a:rPr kumimoji="1" lang="en-US" altLang="ja-JP" sz="1100" b="0" i="0" u="none" strike="noStrike" dirty="0">
                          <a:solidFill>
                            <a:srgbClr val="000000"/>
                          </a:solidFill>
                          <a:effectLst/>
                          <a:latin typeface="游ゴシック"/>
                          <a:ea typeface="+mn-ea"/>
                        </a:rPr>
                      </a:br>
                      <a:r>
                        <a:rPr kumimoji="1" lang="ja-JP" altLang="en-US" sz="1100" b="0" i="0" u="none" strike="noStrike" dirty="0">
                          <a:solidFill>
                            <a:srgbClr val="000000"/>
                          </a:solidFill>
                          <a:effectLst/>
                          <a:latin typeface="游ゴシック"/>
                          <a:ea typeface="+mn-ea"/>
                        </a:rPr>
                        <a:t>現在登録のない認証方法を選択した場合、そのまま認証方法を追加で登録する必要があります。（認証方法の追加登録は、手順「</a:t>
                      </a:r>
                      <a:r>
                        <a:rPr kumimoji="1" lang="ja-JP" altLang="en-US" sz="1100" b="0" i="0" u="none" strike="noStrike" kern="1200" cap="none" spc="0" normalizeH="0" baseline="0" noProof="0" dirty="0">
                          <a:ln>
                            <a:noFill/>
                          </a:ln>
                          <a:solidFill>
                            <a:prstClr val="black"/>
                          </a:solidFill>
                          <a:effectLst/>
                          <a:uLnTx/>
                          <a:uFillTx/>
                          <a:latin typeface="+mn-lt"/>
                          <a:ea typeface="+mn-ea"/>
                          <a:cs typeface="+mn-cs"/>
                        </a:rPr>
                        <a:t>３－６．多要素認証の追加登録 </a:t>
                      </a:r>
                      <a:r>
                        <a:rPr kumimoji="1" lang="ja-JP" altLang="en-US" sz="1100" b="0" i="0" u="none" strike="noStrike" dirty="0">
                          <a:solidFill>
                            <a:srgbClr val="000000"/>
                          </a:solidFill>
                          <a:effectLst/>
                          <a:latin typeface="游ゴシック"/>
                          <a:ea typeface="+mn-ea"/>
                        </a:rPr>
                        <a:t>」を参照し、設定してください。）</a:t>
                      </a:r>
                      <a:endParaRPr kumimoji="1" lang="en-US" altLang="ja-JP" sz="1100" b="0" i="0" u="none" strike="noStrike" dirty="0">
                        <a:solidFill>
                          <a:srgbClr val="000000"/>
                        </a:solidFill>
                        <a:effectLst/>
                        <a:latin typeface="游ゴシック"/>
                        <a:ea typeface="+mn-ea"/>
                      </a:endParaRPr>
                    </a:p>
                    <a:p>
                      <a:pPr lvl="0" algn="l">
                        <a:lnSpc>
                          <a:spcPct val="100000"/>
                        </a:lnSpc>
                        <a:buNone/>
                      </a:pPr>
                      <a:endParaRPr kumimoji="1" lang="en-US" altLang="ja-JP" sz="1100" b="0" i="0" u="none" strike="noStrike" dirty="0">
                        <a:solidFill>
                          <a:srgbClr val="000000"/>
                        </a:solidFill>
                        <a:effectLst/>
                        <a:latin typeface="游ゴシック"/>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1142285"/>
                  </a:ext>
                </a:extLst>
              </a:tr>
            </a:tbl>
          </a:graphicData>
        </a:graphic>
      </p:graphicFrame>
      <p:pic>
        <p:nvPicPr>
          <p:cNvPr id="16" name="図 15">
            <a:extLst>
              <a:ext uri="{FF2B5EF4-FFF2-40B4-BE49-F238E27FC236}">
                <a16:creationId xmlns:a16="http://schemas.microsoft.com/office/drawing/2014/main" id="{3A2AFD7D-57EE-BA5F-EFED-C9A122D29D55}"/>
              </a:ext>
            </a:extLst>
          </p:cNvPr>
          <p:cNvPicPr>
            <a:picLocks noChangeAspect="1"/>
          </p:cNvPicPr>
          <p:nvPr/>
        </p:nvPicPr>
        <p:blipFill>
          <a:blip r:embed="rId2"/>
          <a:stretch>
            <a:fillRect/>
          </a:stretch>
        </p:blipFill>
        <p:spPr>
          <a:xfrm>
            <a:off x="3553460" y="3608122"/>
            <a:ext cx="1218271" cy="444043"/>
          </a:xfrm>
          <a:prstGeom prst="rect">
            <a:avLst/>
          </a:prstGeom>
          <a:ln>
            <a:noFill/>
          </a:ln>
        </p:spPr>
      </p:pic>
      <p:sp>
        <p:nvSpPr>
          <p:cNvPr id="17" name="四角形: 角を丸くする 16">
            <a:extLst>
              <a:ext uri="{FF2B5EF4-FFF2-40B4-BE49-F238E27FC236}">
                <a16:creationId xmlns:a16="http://schemas.microsoft.com/office/drawing/2014/main" id="{16E6335B-CBA4-4EC3-64D6-7DFAD389CE3E}"/>
              </a:ext>
            </a:extLst>
          </p:cNvPr>
          <p:cNvSpPr/>
          <p:nvPr/>
        </p:nvSpPr>
        <p:spPr>
          <a:xfrm>
            <a:off x="1432560" y="3672625"/>
            <a:ext cx="1678560" cy="315035"/>
          </a:xfrm>
          <a:prstGeom prst="roundRect">
            <a:avLst>
              <a:gd name="adj" fmla="val 50000"/>
            </a:avLst>
          </a:prstGeom>
          <a:solidFill>
            <a:srgbClr val="FE6181"/>
          </a:solidFill>
          <a:ln>
            <a:solidFill>
              <a:srgbClr val="FE6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288D8D3-D30D-74C4-2AA7-5F886AD4992E}"/>
              </a:ext>
            </a:extLst>
          </p:cNvPr>
          <p:cNvSpPr txBox="1"/>
          <p:nvPr/>
        </p:nvSpPr>
        <p:spPr>
          <a:xfrm>
            <a:off x="1505636" y="3699337"/>
            <a:ext cx="1678560" cy="261610"/>
          </a:xfrm>
          <a:prstGeom prst="rect">
            <a:avLst/>
          </a:prstGeom>
          <a:noFill/>
        </p:spPr>
        <p:txBody>
          <a:bodyPr wrap="square">
            <a:spAutoFit/>
          </a:bodyPr>
          <a:lstStyle/>
          <a:p>
            <a:r>
              <a:rPr lang="en-US" altLang="ja-JP" sz="1100">
                <a:solidFill>
                  <a:schemeClr val="bg1"/>
                </a:solidFill>
                <a:latin typeface="+mn-ea"/>
              </a:rPr>
              <a:t>iPhone</a:t>
            </a:r>
            <a:r>
              <a:rPr lang="ja-JP" altLang="en-US" sz="1100">
                <a:solidFill>
                  <a:schemeClr val="bg1"/>
                </a:solidFill>
                <a:latin typeface="+mn-ea"/>
              </a:rPr>
              <a:t>（</a:t>
            </a:r>
            <a:r>
              <a:rPr lang="en-US" altLang="ja-JP" sz="1100">
                <a:solidFill>
                  <a:schemeClr val="bg1"/>
                </a:solidFill>
                <a:latin typeface="+mn-ea"/>
              </a:rPr>
              <a:t>iOS</a:t>
            </a:r>
            <a:r>
              <a:rPr lang="ja-JP" altLang="en-US" sz="1100">
                <a:solidFill>
                  <a:schemeClr val="bg1"/>
                </a:solidFill>
                <a:latin typeface="+mn-ea"/>
              </a:rPr>
              <a:t>）の端末</a:t>
            </a:r>
            <a:endParaRPr lang="ja-JP" altLang="en-US">
              <a:solidFill>
                <a:schemeClr val="bg1"/>
              </a:solidFill>
              <a:latin typeface="+mn-ea"/>
            </a:endParaRPr>
          </a:p>
        </p:txBody>
      </p:sp>
      <p:sp>
        <p:nvSpPr>
          <p:cNvPr id="19" name="矢印: 右 18">
            <a:extLst>
              <a:ext uri="{FF2B5EF4-FFF2-40B4-BE49-F238E27FC236}">
                <a16:creationId xmlns:a16="http://schemas.microsoft.com/office/drawing/2014/main" id="{43FCC652-EEFB-7C4D-E6E0-753C25E782A9}"/>
              </a:ext>
            </a:extLst>
          </p:cNvPr>
          <p:cNvSpPr/>
          <p:nvPr/>
        </p:nvSpPr>
        <p:spPr>
          <a:xfrm>
            <a:off x="2996293" y="3734705"/>
            <a:ext cx="493667" cy="165149"/>
          </a:xfrm>
          <a:prstGeom prst="rightArrow">
            <a:avLst/>
          </a:prstGeom>
          <a:solidFill>
            <a:srgbClr val="00C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2FB7548D-5158-3CE4-0EFE-5BB305E5DDFC}"/>
              </a:ext>
            </a:extLst>
          </p:cNvPr>
          <p:cNvSpPr/>
          <p:nvPr/>
        </p:nvSpPr>
        <p:spPr>
          <a:xfrm>
            <a:off x="1432560" y="4174275"/>
            <a:ext cx="1678560" cy="315035"/>
          </a:xfrm>
          <a:prstGeom prst="roundRect">
            <a:avLst>
              <a:gd name="adj" fmla="val 50000"/>
            </a:avLst>
          </a:prstGeom>
          <a:solidFill>
            <a:srgbClr val="FE6181"/>
          </a:solidFill>
          <a:ln>
            <a:solidFill>
              <a:srgbClr val="FE6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72F90C5-A748-3B57-DE75-F05EB2A01DBF}"/>
              </a:ext>
            </a:extLst>
          </p:cNvPr>
          <p:cNvSpPr txBox="1"/>
          <p:nvPr/>
        </p:nvSpPr>
        <p:spPr>
          <a:xfrm>
            <a:off x="1625490" y="4200987"/>
            <a:ext cx="1177874" cy="261610"/>
          </a:xfrm>
          <a:prstGeom prst="rect">
            <a:avLst/>
          </a:prstGeom>
          <a:noFill/>
        </p:spPr>
        <p:txBody>
          <a:bodyPr wrap="square">
            <a:spAutoFit/>
          </a:bodyPr>
          <a:lstStyle/>
          <a:p>
            <a:r>
              <a:rPr lang="en-US" altLang="ja-JP" sz="1100">
                <a:solidFill>
                  <a:schemeClr val="bg1"/>
                </a:solidFill>
                <a:latin typeface="+mn-ea"/>
              </a:rPr>
              <a:t>Android</a:t>
            </a:r>
            <a:r>
              <a:rPr lang="ja-JP" altLang="en-US" sz="1100">
                <a:solidFill>
                  <a:schemeClr val="bg1"/>
                </a:solidFill>
                <a:latin typeface="+mn-ea"/>
              </a:rPr>
              <a:t> の端末</a:t>
            </a:r>
            <a:endParaRPr lang="ja-JP" altLang="en-US">
              <a:solidFill>
                <a:schemeClr val="bg1"/>
              </a:solidFill>
              <a:latin typeface="+mn-ea"/>
            </a:endParaRPr>
          </a:p>
        </p:txBody>
      </p:sp>
      <p:sp>
        <p:nvSpPr>
          <p:cNvPr id="22" name="矢印: 右 21">
            <a:extLst>
              <a:ext uri="{FF2B5EF4-FFF2-40B4-BE49-F238E27FC236}">
                <a16:creationId xmlns:a16="http://schemas.microsoft.com/office/drawing/2014/main" id="{E53EB906-B5AA-3CDE-FE1B-0F8134AF214E}"/>
              </a:ext>
            </a:extLst>
          </p:cNvPr>
          <p:cNvSpPr/>
          <p:nvPr/>
        </p:nvSpPr>
        <p:spPr>
          <a:xfrm>
            <a:off x="2996293" y="4236355"/>
            <a:ext cx="493667" cy="165149"/>
          </a:xfrm>
          <a:prstGeom prst="rightArrow">
            <a:avLst/>
          </a:prstGeom>
          <a:solidFill>
            <a:srgbClr val="00C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D86415E0-C218-9B2B-CFEF-E21B2E3AB763}"/>
              </a:ext>
            </a:extLst>
          </p:cNvPr>
          <p:cNvSpPr txBox="1"/>
          <p:nvPr/>
        </p:nvSpPr>
        <p:spPr>
          <a:xfrm>
            <a:off x="3423891" y="4572845"/>
            <a:ext cx="2749786" cy="415498"/>
          </a:xfrm>
          <a:prstGeom prst="rect">
            <a:avLst/>
          </a:prstGeom>
          <a:noFill/>
        </p:spPr>
        <p:txBody>
          <a:bodyPr wrap="square" lIns="91440" tIns="45720" rIns="91440" bIns="45720" rtlCol="0" anchor="t">
            <a:spAutoFit/>
          </a:bodyPr>
          <a:lstStyle/>
          <a:p>
            <a:pPr algn="l"/>
            <a:r>
              <a:rPr kumimoji="1" lang="en-US" altLang="ja-JP" sz="700">
                <a:ea typeface="游ゴシック"/>
              </a:rPr>
              <a:t>※</a:t>
            </a:r>
            <a:r>
              <a:rPr kumimoji="1" lang="ja-JP" altLang="en-US" sz="700">
                <a:ea typeface="游ゴシック"/>
              </a:rPr>
              <a:t>お手持ちの端末の「設定」に</a:t>
            </a:r>
            <a:endParaRPr kumimoji="1" lang="en-US" altLang="ja-JP" sz="700">
              <a:ea typeface="游ゴシック"/>
            </a:endParaRPr>
          </a:p>
          <a:p>
            <a:r>
              <a:rPr kumimoji="1" lang="ja-JP" altLang="en-US" sz="700">
                <a:ea typeface="游ゴシック"/>
              </a:rPr>
              <a:t>「パスワードマネージャー」がない場合は</a:t>
            </a:r>
            <a:r>
              <a:rPr kumimoji="1" lang="ja-JP" sz="700">
                <a:ea typeface="游ゴシック"/>
              </a:rPr>
              <a:t>端末のメーカーに</a:t>
            </a:r>
            <a:endParaRPr kumimoji="1" lang="ja-JP" altLang="en-US" sz="700">
              <a:ea typeface="游ゴシック"/>
            </a:endParaRPr>
          </a:p>
          <a:p>
            <a:r>
              <a:rPr kumimoji="1" lang="ja-JP" sz="700">
                <a:ea typeface="游ゴシック"/>
              </a:rPr>
              <a:t>お問い合わせください。</a:t>
            </a:r>
            <a:endParaRPr lang="ja-JP"/>
          </a:p>
        </p:txBody>
      </p:sp>
      <p:sp>
        <p:nvSpPr>
          <p:cNvPr id="26" name="テキスト ボックス 25">
            <a:extLst>
              <a:ext uri="{FF2B5EF4-FFF2-40B4-BE49-F238E27FC236}">
                <a16:creationId xmlns:a16="http://schemas.microsoft.com/office/drawing/2014/main" id="{F06D16B2-2E55-FC8C-EC9B-B32D981A77D9}"/>
              </a:ext>
            </a:extLst>
          </p:cNvPr>
          <p:cNvSpPr txBox="1"/>
          <p:nvPr/>
        </p:nvSpPr>
        <p:spPr>
          <a:xfrm>
            <a:off x="3553459" y="4111180"/>
            <a:ext cx="2498725" cy="461665"/>
          </a:xfrm>
          <a:prstGeom prst="rect">
            <a:avLst/>
          </a:prstGeom>
          <a:noFill/>
        </p:spPr>
        <p:txBody>
          <a:bodyPr wrap="square" rtlCol="0">
            <a:spAutoFit/>
          </a:bodyPr>
          <a:lstStyle/>
          <a:p>
            <a:pPr algn="l"/>
            <a:r>
              <a:rPr kumimoji="1" lang="ja-JP" altLang="en-US" sz="800"/>
              <a:t>お手持ちの端末の「設定」から</a:t>
            </a:r>
            <a:endParaRPr kumimoji="1" lang="en-US" altLang="ja-JP" sz="800"/>
          </a:p>
          <a:p>
            <a:pPr algn="l"/>
            <a:r>
              <a:rPr kumimoji="1" lang="ja-JP" altLang="en-US" sz="800"/>
              <a:t>「パスワードマネージャー」が有効になっているか確認してください</a:t>
            </a:r>
          </a:p>
        </p:txBody>
      </p:sp>
      <p:sp>
        <p:nvSpPr>
          <p:cNvPr id="6" name="テキスト ボックス 4">
            <a:extLst>
              <a:ext uri="{FF2B5EF4-FFF2-40B4-BE49-F238E27FC236}">
                <a16:creationId xmlns:a16="http://schemas.microsoft.com/office/drawing/2014/main" id="{419B967D-71B0-7794-5F79-BB10AA46CEF5}"/>
              </a:ext>
            </a:extLst>
          </p:cNvPr>
          <p:cNvSpPr txBox="1"/>
          <p:nvPr/>
        </p:nvSpPr>
        <p:spPr>
          <a:xfrm>
            <a:off x="1069473" y="6448240"/>
            <a:ext cx="4982711" cy="2308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18110" indent="-118110">
              <a:buFont typeface="游ゴシック" panose="020B0400000000000000" pitchFamily="50" charset="-128"/>
              <a:buChar char="※"/>
            </a:pPr>
            <a:r>
              <a:rPr lang="ja-JP" altLang="en-US" sz="900">
                <a:ea typeface="メイリオ"/>
                <a:cs typeface="Calibri"/>
              </a:rPr>
              <a:t>FIDOとは、（Fast IDentity Online）の略で従来のパスワード認証に代わる認証技術です。</a:t>
            </a:r>
          </a:p>
        </p:txBody>
      </p:sp>
    </p:spTree>
    <p:extLst>
      <p:ext uri="{BB962C8B-B14F-4D97-AF65-F5344CB8AC3E}">
        <p14:creationId xmlns:p14="http://schemas.microsoft.com/office/powerpoint/2010/main" val="2706372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9877913-9C6D-FFC6-98D2-2C5B9A875E89}"/>
              </a:ext>
            </a:extLst>
          </p:cNvPr>
          <p:cNvSpPr>
            <a:spLocks noGrp="1"/>
          </p:cNvSpPr>
          <p:nvPr>
            <p:ph type="sldNum" sz="quarter" idx="4"/>
          </p:nvPr>
        </p:nvSpPr>
        <p:spPr/>
        <p:txBody>
          <a:bodyPr/>
          <a:lstStyle/>
          <a:p>
            <a:pPr defTabSz="257177"/>
            <a:fld id="{A0BB1BDA-CE3E-4D53-A06F-2FBA10AB65BB}" type="slidenum">
              <a:rPr lang="ja-JP" altLang="en-US">
                <a:latin typeface="Calibri" panose="020F0502020204030204"/>
                <a:ea typeface="游ゴシック" panose="020B0400000000000000" pitchFamily="50" charset="-128"/>
              </a:rPr>
              <a:pPr defTabSz="257177"/>
              <a:t>58</a:t>
            </a:fld>
            <a:endParaRPr lang="ja-JP" altLang="en-US">
              <a:latin typeface="Calibri" panose="020F0502020204030204"/>
              <a:ea typeface="游ゴシック" panose="020B0400000000000000" pitchFamily="50" charset="-128"/>
            </a:endParaRPr>
          </a:p>
        </p:txBody>
      </p:sp>
      <p:graphicFrame>
        <p:nvGraphicFramePr>
          <p:cNvPr id="5" name="表 4">
            <a:extLst>
              <a:ext uri="{FF2B5EF4-FFF2-40B4-BE49-F238E27FC236}">
                <a16:creationId xmlns:a16="http://schemas.microsoft.com/office/drawing/2014/main" id="{AD644861-9ACB-F35F-D1EA-BCCDDCA58904}"/>
              </a:ext>
            </a:extLst>
          </p:cNvPr>
          <p:cNvGraphicFramePr>
            <a:graphicFrameLocks noGrp="1"/>
          </p:cNvGraphicFramePr>
          <p:nvPr>
            <p:extLst>
              <p:ext uri="{D42A27DB-BD31-4B8C-83A1-F6EECF244321}">
                <p14:modId xmlns:p14="http://schemas.microsoft.com/office/powerpoint/2010/main" val="2042286203"/>
              </p:ext>
            </p:extLst>
          </p:nvPr>
        </p:nvGraphicFramePr>
        <p:xfrm>
          <a:off x="469900" y="402431"/>
          <a:ext cx="5892800" cy="8567562"/>
        </p:xfrm>
        <a:graphic>
          <a:graphicData uri="http://schemas.openxmlformats.org/drawingml/2006/table">
            <a:tbl>
              <a:tblPr firstRow="1" bandRow="1">
                <a:tableStyleId>{2D5ABB26-0587-4C30-8999-92F81FD0307C}</a:tableStyleId>
              </a:tblPr>
              <a:tblGrid>
                <a:gridCol w="484330">
                  <a:extLst>
                    <a:ext uri="{9D8B030D-6E8A-4147-A177-3AD203B41FA5}">
                      <a16:colId xmlns:a16="http://schemas.microsoft.com/office/drawing/2014/main" val="1988139350"/>
                    </a:ext>
                  </a:extLst>
                </a:gridCol>
                <a:gridCol w="5408470">
                  <a:extLst>
                    <a:ext uri="{9D8B030D-6E8A-4147-A177-3AD203B41FA5}">
                      <a16:colId xmlns:a16="http://schemas.microsoft.com/office/drawing/2014/main" val="1848290766"/>
                    </a:ext>
                  </a:extLst>
                </a:gridCol>
              </a:tblGrid>
              <a:tr h="703710">
                <a:tc>
                  <a:txBody>
                    <a:bodyPr/>
                    <a:lstStyle/>
                    <a:p>
                      <a:r>
                        <a:rPr kumimoji="1" lang="en-US" altLang="ja-JP" sz="1100" b="1" dirty="0">
                          <a:solidFill>
                            <a:schemeClr val="tx1"/>
                          </a:solidFill>
                          <a:latin typeface="+mn-ea"/>
                          <a:ea typeface="+mn-ea"/>
                        </a:rPr>
                        <a:t>Q17</a:t>
                      </a:r>
                      <a:endParaRPr kumimoji="1" lang="ja-JP" altLang="en-US" sz="1100" b="1" dirty="0">
                        <a:solidFill>
                          <a:schemeClr val="tx1"/>
                        </a:solidFill>
                        <a:latin typeface="+mn-ea"/>
                        <a:ea typeface="+mn-ea"/>
                      </a:endParaRPr>
                    </a:p>
                  </a:txBody>
                  <a:tcPr marL="51435" marR="51435" marT="25717" marB="25717">
                    <a:lnR w="12700" cap="flat" cmpd="sng" algn="ctr">
                      <a:noFill/>
                      <a:prstDash val="solid"/>
                      <a:round/>
                      <a:headEnd type="none" w="med" len="med"/>
                      <a:tailEnd type="none" w="med" len="med"/>
                    </a:lnR>
                  </a:tcPr>
                </a:tc>
                <a:tc>
                  <a:txBody>
                    <a:bodyPr/>
                    <a:lstStyle/>
                    <a:p>
                      <a:pPr marL="0" indent="0">
                        <a:buFont typeface="Arial" panose="020B0604020202020204" pitchFamily="34" charset="0"/>
                        <a:buNone/>
                      </a:pPr>
                      <a:r>
                        <a:rPr kumimoji="1" lang="en-US" altLang="ja-JP" sz="1100" b="1" dirty="0">
                          <a:solidFill>
                            <a:schemeClr val="tx1"/>
                          </a:solidFill>
                          <a:latin typeface="+mn-ea"/>
                          <a:ea typeface="+mn-ea"/>
                        </a:rPr>
                        <a:t>KOSMO-Web</a:t>
                      </a:r>
                      <a:r>
                        <a:rPr kumimoji="1" lang="ja-JP" altLang="en-US" sz="1100" b="1" dirty="0">
                          <a:solidFill>
                            <a:schemeClr val="tx1"/>
                          </a:solidFill>
                          <a:latin typeface="+mn-ea"/>
                          <a:ea typeface="+mn-ea"/>
                        </a:rPr>
                        <a:t>から送信される送信元のメールアドレスを教えてください</a:t>
                      </a:r>
                    </a:p>
                    <a:p>
                      <a:pPr marL="0" indent="0">
                        <a:buFont typeface="Arial" panose="020B0604020202020204" pitchFamily="34" charset="0"/>
                        <a:buNone/>
                      </a:pPr>
                      <a:r>
                        <a:rPr kumimoji="1" lang="en-US" altLang="ja-JP" sz="1100" b="1" dirty="0">
                          <a:solidFill>
                            <a:schemeClr val="tx1"/>
                          </a:solidFill>
                          <a:latin typeface="+mn-ea"/>
                          <a:ea typeface="+mn-ea"/>
                        </a:rPr>
                        <a:t>※</a:t>
                      </a:r>
                      <a:r>
                        <a:rPr kumimoji="1" lang="ja-JP" altLang="en-US" sz="1100" b="1" dirty="0">
                          <a:solidFill>
                            <a:schemeClr val="tx1"/>
                          </a:solidFill>
                          <a:latin typeface="+mn-ea"/>
                          <a:ea typeface="+mn-ea"/>
                        </a:rPr>
                        <a:t>迷惑メールに振り分けられたり、社内メール受信ポリシーにより受信できない場合があるため</a:t>
                      </a:r>
                      <a:endParaRPr kumimoji="1" lang="en-US" altLang="ja-JP" sz="1100" b="1" dirty="0">
                        <a:solidFill>
                          <a:schemeClr val="tx1"/>
                        </a:solidFill>
                        <a:latin typeface="+mn-ea"/>
                        <a:ea typeface="+mn-ea"/>
                      </a:endParaRPr>
                    </a:p>
                    <a:p>
                      <a:pPr marL="0" indent="0">
                        <a:buFont typeface="Arial" panose="020B0604020202020204" pitchFamily="34" charset="0"/>
                        <a:buNone/>
                      </a:pPr>
                      <a:endParaRPr kumimoji="1" lang="ja-JP" altLang="en-US" sz="1100" b="1" dirty="0">
                        <a:solidFill>
                          <a:schemeClr val="tx1"/>
                        </a:solidFill>
                        <a:latin typeface="+mn-ea"/>
                        <a:ea typeface="+mn-ea"/>
                      </a:endParaRPr>
                    </a:p>
                  </a:txBody>
                  <a:tcPr marL="51435" marR="51435" marT="25717" marB="2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758113"/>
                  </a:ext>
                </a:extLst>
              </a:tr>
              <a:tr h="2467639">
                <a:tc>
                  <a:txBody>
                    <a:bodyPr/>
                    <a:lstStyle/>
                    <a:p>
                      <a:r>
                        <a:rPr kumimoji="1" lang="en-US" altLang="ja-JP" sz="1100" dirty="0">
                          <a:solidFill>
                            <a:schemeClr val="tx1"/>
                          </a:solidFill>
                          <a:latin typeface="+mn-ea"/>
                          <a:ea typeface="+mn-ea"/>
                        </a:rPr>
                        <a:t>A17</a:t>
                      </a:r>
                      <a:endParaRPr kumimoji="1" lang="ja-JP" altLang="en-US" sz="1100" dirty="0">
                        <a:solidFill>
                          <a:schemeClr val="tx1"/>
                        </a:solidFill>
                        <a:latin typeface="+mn-ea"/>
                        <a:ea typeface="+mn-ea"/>
                      </a:endParaRPr>
                    </a:p>
                  </a:txBody>
                  <a:tcPr marL="51435" marR="51435" marT="25717" marB="25717">
                    <a:lnR w="12700" cap="flat" cmpd="sng" algn="ctr">
                      <a:noFill/>
                      <a:prstDash val="solid"/>
                      <a:round/>
                      <a:headEnd type="none" w="med" len="med"/>
                      <a:tailEnd type="none" w="med" len="med"/>
                    </a:lnR>
                  </a:tcPr>
                </a:tc>
                <a:tc>
                  <a:txBody>
                    <a:bodyPr/>
                    <a:lstStyle/>
                    <a:p>
                      <a:pPr marL="0" indent="0">
                        <a:buFont typeface="Arial" panose="020B0604020202020204" pitchFamily="34" charset="0"/>
                        <a:buNone/>
                      </a:pPr>
                      <a:r>
                        <a:rPr kumimoji="1" lang="ja-JP" altLang="en-US" sz="1100" dirty="0">
                          <a:solidFill>
                            <a:schemeClr val="tx1"/>
                          </a:solidFill>
                          <a:latin typeface="+mn-ea"/>
                          <a:ea typeface="+mn-ea"/>
                        </a:rPr>
                        <a:t>１</a:t>
                      </a:r>
                      <a:r>
                        <a:rPr kumimoji="1" lang="en-US" altLang="ja-JP" sz="1100" dirty="0">
                          <a:solidFill>
                            <a:schemeClr val="tx1"/>
                          </a:solidFill>
                          <a:latin typeface="+mn-ea"/>
                          <a:ea typeface="+mn-ea"/>
                        </a:rPr>
                        <a:t>)</a:t>
                      </a:r>
                      <a:r>
                        <a:rPr kumimoji="1" lang="ja-JP" altLang="en-US" sz="1100" dirty="0">
                          <a:solidFill>
                            <a:schemeClr val="tx1"/>
                          </a:solidFill>
                          <a:latin typeface="+mn-ea"/>
                          <a:ea typeface="+mn-ea"/>
                        </a:rPr>
                        <a:t>送信元：</a:t>
                      </a:r>
                      <a:r>
                        <a:rPr kumimoji="1" lang="en-US" altLang="ja-JP" sz="1100" b="1" dirty="0">
                          <a:solidFill>
                            <a:schemeClr val="tx1"/>
                          </a:solidFill>
                          <a:latin typeface="+mn-ea"/>
                          <a:ea typeface="+mn-ea"/>
                        </a:rPr>
                        <a:t>no-reply@kosmo-web.jp</a:t>
                      </a:r>
                    </a:p>
                    <a:p>
                      <a:pPr marL="0" indent="0">
                        <a:buFont typeface="Arial" panose="020B0604020202020204" pitchFamily="34" charset="0"/>
                        <a:buNone/>
                      </a:pPr>
                      <a:r>
                        <a:rPr kumimoji="1" lang="ja-JP" altLang="en-US" sz="1100" dirty="0">
                          <a:solidFill>
                            <a:schemeClr val="tx1"/>
                          </a:solidFill>
                          <a:latin typeface="+mn-ea"/>
                          <a:ea typeface="+mn-ea"/>
                        </a:rPr>
                        <a:t>　・メールアドレス確認のメール　</a:t>
                      </a:r>
                    </a:p>
                    <a:p>
                      <a:pPr marL="0" indent="0">
                        <a:buFont typeface="Arial" panose="020B0604020202020204" pitchFamily="34" charset="0"/>
                        <a:buNone/>
                      </a:pPr>
                      <a:r>
                        <a:rPr kumimoji="1" lang="ja-JP" altLang="en-US" sz="1100" dirty="0">
                          <a:solidFill>
                            <a:schemeClr val="tx1"/>
                          </a:solidFill>
                          <a:latin typeface="+mn-ea"/>
                          <a:ea typeface="+mn-ea"/>
                        </a:rPr>
                        <a:t>　・ワンタイムパスワード</a:t>
                      </a:r>
                      <a:r>
                        <a:rPr kumimoji="1" lang="en-US" altLang="ja-JP" sz="1100" dirty="0">
                          <a:solidFill>
                            <a:schemeClr val="tx1"/>
                          </a:solidFill>
                          <a:latin typeface="+mn-ea"/>
                          <a:ea typeface="+mn-ea"/>
                        </a:rPr>
                        <a:t>(</a:t>
                      </a:r>
                      <a:r>
                        <a:rPr kumimoji="1" lang="ja-JP" altLang="en-US" sz="1100" dirty="0">
                          <a:solidFill>
                            <a:schemeClr val="tx1"/>
                          </a:solidFill>
                          <a:latin typeface="+mn-ea"/>
                          <a:ea typeface="+mn-ea"/>
                        </a:rPr>
                        <a:t>メール通知</a:t>
                      </a:r>
                      <a:r>
                        <a:rPr kumimoji="1" lang="en-US" altLang="ja-JP" sz="1100" dirty="0">
                          <a:solidFill>
                            <a:schemeClr val="tx1"/>
                          </a:solidFill>
                          <a:latin typeface="+mn-ea"/>
                          <a:ea typeface="+mn-ea"/>
                        </a:rPr>
                        <a:t>)</a:t>
                      </a:r>
                      <a:r>
                        <a:rPr kumimoji="1" lang="ja-JP" altLang="en-US" sz="1100" dirty="0">
                          <a:solidFill>
                            <a:schemeClr val="tx1"/>
                          </a:solidFill>
                          <a:latin typeface="+mn-ea"/>
                          <a:ea typeface="+mn-ea"/>
                        </a:rPr>
                        <a:t>のメール</a:t>
                      </a:r>
                    </a:p>
                    <a:p>
                      <a:pPr marL="0" indent="0">
                        <a:buFont typeface="Arial" panose="020B0604020202020204" pitchFamily="34" charset="0"/>
                        <a:buNone/>
                      </a:pPr>
                      <a:r>
                        <a:rPr kumimoji="1" lang="ja-JP" altLang="en-US" sz="1100" dirty="0">
                          <a:solidFill>
                            <a:schemeClr val="tx1"/>
                          </a:solidFill>
                          <a:latin typeface="+mn-ea"/>
                          <a:ea typeface="+mn-ea"/>
                        </a:rPr>
                        <a:t>　・「パスワードを忘れた方はこちら」で送信されるメール</a:t>
                      </a:r>
                    </a:p>
                    <a:p>
                      <a:pPr marL="0" indent="0">
                        <a:buFont typeface="Arial" panose="020B0604020202020204" pitchFamily="34" charset="0"/>
                        <a:buNone/>
                      </a:pPr>
                      <a:r>
                        <a:rPr kumimoji="1" lang="ja-JP" altLang="en-US" sz="1100" dirty="0">
                          <a:solidFill>
                            <a:schemeClr val="tx1"/>
                          </a:solidFill>
                          <a:latin typeface="+mn-ea"/>
                          <a:ea typeface="+mn-ea"/>
                        </a:rPr>
                        <a:t>　・「ユーザ</a:t>
                      </a:r>
                      <a:r>
                        <a:rPr kumimoji="1" lang="en-US" altLang="ja-JP" sz="1100" dirty="0">
                          <a:solidFill>
                            <a:schemeClr val="tx1"/>
                          </a:solidFill>
                          <a:latin typeface="+mn-ea"/>
                          <a:ea typeface="+mn-ea"/>
                        </a:rPr>
                        <a:t>ID</a:t>
                      </a:r>
                      <a:r>
                        <a:rPr kumimoji="1" lang="ja-JP" altLang="en-US" sz="1100" dirty="0">
                          <a:solidFill>
                            <a:schemeClr val="tx1"/>
                          </a:solidFill>
                          <a:latin typeface="+mn-ea"/>
                          <a:ea typeface="+mn-ea"/>
                        </a:rPr>
                        <a:t>を忘れた方はこちら」で送信されるメール</a:t>
                      </a:r>
                    </a:p>
                    <a:p>
                      <a:pPr marL="0" indent="0">
                        <a:buFont typeface="Arial" panose="020B0604020202020204" pitchFamily="34" charset="0"/>
                        <a:buNone/>
                      </a:pPr>
                      <a:r>
                        <a:rPr kumimoji="1" lang="ja-JP" altLang="en-US" sz="1100" dirty="0">
                          <a:solidFill>
                            <a:schemeClr val="tx1"/>
                          </a:solidFill>
                          <a:latin typeface="+mn-ea"/>
                          <a:ea typeface="+mn-ea"/>
                        </a:rPr>
                        <a:t>があります。</a:t>
                      </a:r>
                    </a:p>
                    <a:p>
                      <a:pPr marL="0" indent="0">
                        <a:buFont typeface="Arial" panose="020B0604020202020204" pitchFamily="34" charset="0"/>
                        <a:buNone/>
                      </a:pPr>
                      <a:endParaRPr kumimoji="1" lang="ja-JP" altLang="en-US" sz="1100" dirty="0">
                        <a:solidFill>
                          <a:schemeClr val="tx1"/>
                        </a:solidFill>
                        <a:latin typeface="+mn-ea"/>
                        <a:ea typeface="+mn-ea"/>
                      </a:endParaRPr>
                    </a:p>
                    <a:p>
                      <a:pPr marL="0" indent="0">
                        <a:buFont typeface="Arial" panose="020B0604020202020204" pitchFamily="34" charset="0"/>
                        <a:buNone/>
                      </a:pPr>
                      <a:r>
                        <a:rPr kumimoji="1" lang="ja-JP" altLang="en-US" sz="1100" dirty="0">
                          <a:solidFill>
                            <a:schemeClr val="tx1"/>
                          </a:solidFill>
                          <a:latin typeface="+mn-ea"/>
                          <a:ea typeface="+mn-ea"/>
                        </a:rPr>
                        <a:t>２</a:t>
                      </a:r>
                      <a:r>
                        <a:rPr kumimoji="1" lang="en-US" altLang="ja-JP" sz="1100" dirty="0">
                          <a:solidFill>
                            <a:schemeClr val="tx1"/>
                          </a:solidFill>
                          <a:latin typeface="+mn-ea"/>
                          <a:ea typeface="+mn-ea"/>
                        </a:rPr>
                        <a:t>)</a:t>
                      </a:r>
                      <a:r>
                        <a:rPr kumimoji="1" lang="ja-JP" altLang="en-US" sz="1100" dirty="0">
                          <a:solidFill>
                            <a:schemeClr val="tx1"/>
                          </a:solidFill>
                          <a:latin typeface="+mn-ea"/>
                          <a:ea typeface="+mn-ea"/>
                        </a:rPr>
                        <a:t>送信元：</a:t>
                      </a:r>
                      <a:r>
                        <a:rPr kumimoji="1" lang="en-US" altLang="ja-JP" sz="1100" b="1" dirty="0">
                          <a:solidFill>
                            <a:schemeClr val="tx1"/>
                          </a:solidFill>
                          <a:latin typeface="+mn-ea"/>
                          <a:ea typeface="+mn-ea"/>
                        </a:rPr>
                        <a:t>info@kosmo-web.jp</a:t>
                      </a:r>
                    </a:p>
                    <a:p>
                      <a:pPr marL="0" indent="0">
                        <a:buFont typeface="Arial" panose="020B0604020202020204" pitchFamily="34" charset="0"/>
                        <a:buNone/>
                      </a:pPr>
                      <a:r>
                        <a:rPr kumimoji="1" lang="ja-JP" altLang="en-US" sz="1100" dirty="0">
                          <a:solidFill>
                            <a:schemeClr val="tx1"/>
                          </a:solidFill>
                          <a:latin typeface="+mn-ea"/>
                          <a:ea typeface="+mn-ea"/>
                        </a:rPr>
                        <a:t>　・資格確認書、資格情報のお知らせ、医療費情報、処方医薬品照会、電子申請、　</a:t>
                      </a:r>
                      <a:endParaRPr kumimoji="1" lang="en-US" altLang="ja-JP" sz="1100" dirty="0">
                        <a:solidFill>
                          <a:schemeClr val="tx1"/>
                        </a:solidFill>
                        <a:latin typeface="+mn-ea"/>
                        <a:ea typeface="+mn-ea"/>
                      </a:endParaRPr>
                    </a:p>
                    <a:p>
                      <a:pPr marL="0" indent="0">
                        <a:buFont typeface="Arial" panose="020B0604020202020204" pitchFamily="34" charset="0"/>
                        <a:buNone/>
                      </a:pPr>
                      <a:r>
                        <a:rPr kumimoji="1" lang="ja-JP" altLang="en-US" sz="1100" dirty="0">
                          <a:solidFill>
                            <a:schemeClr val="tx1"/>
                          </a:solidFill>
                          <a:latin typeface="+mn-ea"/>
                          <a:ea typeface="+mn-ea"/>
                        </a:rPr>
                        <a:t>　　健診結果の更新通知メール（組合様からのご指定にて設定した場合</a:t>
                      </a:r>
                      <a:r>
                        <a:rPr kumimoji="1" lang="en-US" altLang="ja-JP" sz="1100" dirty="0">
                          <a:solidFill>
                            <a:schemeClr val="tx1"/>
                          </a:solidFill>
                          <a:latin typeface="+mn-ea"/>
                          <a:ea typeface="+mn-ea"/>
                        </a:rPr>
                        <a:t>)</a:t>
                      </a:r>
                    </a:p>
                    <a:p>
                      <a:pPr marL="0" indent="0">
                        <a:buFont typeface="Arial" panose="020B0604020202020204" pitchFamily="34" charset="0"/>
                        <a:buNone/>
                      </a:pPr>
                      <a:endParaRPr kumimoji="1" lang="en-US" altLang="ja-JP" sz="1100" dirty="0">
                        <a:solidFill>
                          <a:schemeClr val="tx1"/>
                        </a:solidFill>
                        <a:latin typeface="+mn-ea"/>
                        <a:ea typeface="+mn-ea"/>
                      </a:endParaRPr>
                    </a:p>
                    <a:p>
                      <a:pPr marL="0" indent="0">
                        <a:buFont typeface="Arial" panose="020B0604020202020204" pitchFamily="34" charset="0"/>
                        <a:buNone/>
                      </a:pPr>
                      <a:r>
                        <a:rPr kumimoji="1" lang="ja-JP" altLang="en-US" sz="1100" dirty="0">
                          <a:solidFill>
                            <a:schemeClr val="tx1"/>
                          </a:solidFill>
                          <a:latin typeface="+mn-ea"/>
                          <a:ea typeface="+mn-ea"/>
                        </a:rPr>
                        <a:t>３</a:t>
                      </a:r>
                      <a:r>
                        <a:rPr kumimoji="1" lang="en-US" altLang="ja-JP" sz="1100" dirty="0">
                          <a:solidFill>
                            <a:schemeClr val="tx1"/>
                          </a:solidFill>
                          <a:latin typeface="+mn-ea"/>
                          <a:ea typeface="+mn-ea"/>
                        </a:rPr>
                        <a:t>)</a:t>
                      </a:r>
                      <a:r>
                        <a:rPr kumimoji="1" lang="ja-JP" altLang="en-US" sz="1100" dirty="0">
                          <a:solidFill>
                            <a:schemeClr val="tx1"/>
                          </a:solidFill>
                          <a:latin typeface="+mn-ea"/>
                          <a:ea typeface="+mn-ea"/>
                        </a:rPr>
                        <a:t>送信元：</a:t>
                      </a:r>
                      <a:r>
                        <a:rPr kumimoji="1" lang="en-US" altLang="ja-JP" sz="1100" b="1" dirty="0">
                          <a:solidFill>
                            <a:schemeClr val="tx1"/>
                          </a:solidFill>
                          <a:latin typeface="+mn-ea"/>
                          <a:ea typeface="+mn-ea"/>
                        </a:rPr>
                        <a:t>webmaster@kosmo-web.jp</a:t>
                      </a:r>
                    </a:p>
                    <a:p>
                      <a:pPr marL="0" indent="0">
                        <a:buFont typeface="Arial" panose="020B0604020202020204" pitchFamily="34" charset="0"/>
                        <a:buNone/>
                      </a:pPr>
                      <a:r>
                        <a:rPr kumimoji="1" lang="ja-JP" altLang="en-US" sz="1100" dirty="0">
                          <a:solidFill>
                            <a:schemeClr val="tx1"/>
                          </a:solidFill>
                          <a:latin typeface="+mn-ea"/>
                          <a:ea typeface="+mn-ea"/>
                        </a:rPr>
                        <a:t>　・</a:t>
                      </a:r>
                      <a:r>
                        <a:rPr kumimoji="1" lang="en-US" altLang="ja-JP" sz="1100" dirty="0">
                          <a:solidFill>
                            <a:schemeClr val="tx1"/>
                          </a:solidFill>
                          <a:latin typeface="+mn-ea"/>
                          <a:ea typeface="+mn-ea"/>
                        </a:rPr>
                        <a:t>KOSMO-Web</a:t>
                      </a:r>
                      <a:r>
                        <a:rPr kumimoji="1" lang="ja-JP" altLang="en-US" sz="1100" dirty="0">
                          <a:solidFill>
                            <a:schemeClr val="tx1"/>
                          </a:solidFill>
                          <a:latin typeface="+mn-ea"/>
                          <a:ea typeface="+mn-ea"/>
                        </a:rPr>
                        <a:t>サービスの初回ログイン時のお知らせメール</a:t>
                      </a:r>
                      <a:endParaRPr kumimoji="1" lang="en-US" altLang="ja-JP" sz="1100" dirty="0">
                        <a:solidFill>
                          <a:schemeClr val="tx1"/>
                        </a:solidFill>
                        <a:latin typeface="+mn-ea"/>
                        <a:ea typeface="+mn-ea"/>
                      </a:endParaRPr>
                    </a:p>
                    <a:p>
                      <a:pPr marL="0" indent="0">
                        <a:buFont typeface="Arial" panose="020B0604020202020204" pitchFamily="34" charset="0"/>
                        <a:buNone/>
                      </a:pPr>
                      <a:endParaRPr kumimoji="1" lang="ja-JP" altLang="en-US" sz="1100" dirty="0">
                        <a:solidFill>
                          <a:schemeClr val="tx1"/>
                        </a:solidFill>
                        <a:latin typeface="+mn-ea"/>
                        <a:ea typeface="+mn-ea"/>
                      </a:endParaRPr>
                    </a:p>
                  </a:txBody>
                  <a:tcPr marL="51435" marR="51435" marT="25717" marB="2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8396282"/>
                  </a:ext>
                </a:extLst>
              </a:tr>
              <a:tr h="460493">
                <a:tc>
                  <a:txBody>
                    <a:bodyPr/>
                    <a:lstStyle/>
                    <a:p>
                      <a:r>
                        <a:rPr kumimoji="1" lang="ja-JP" altLang="en-US" sz="1100" b="1" dirty="0">
                          <a:solidFill>
                            <a:schemeClr val="tx1"/>
                          </a:solidFill>
                          <a:latin typeface="+mn-ea"/>
                          <a:ea typeface="+mn-ea"/>
                        </a:rPr>
                        <a:t> </a:t>
                      </a:r>
                      <a:r>
                        <a:rPr kumimoji="1" lang="en-US" altLang="ja-JP" sz="1100" b="1" dirty="0">
                          <a:solidFill>
                            <a:schemeClr val="tx1"/>
                          </a:solidFill>
                          <a:latin typeface="+mn-ea"/>
                          <a:ea typeface="+mn-ea"/>
                        </a:rPr>
                        <a:t>Q18</a:t>
                      </a:r>
                      <a:endParaRPr kumimoji="1" lang="ja-JP" altLang="en-US" sz="1100" b="1" dirty="0">
                        <a:solidFill>
                          <a:schemeClr val="tx1"/>
                        </a:solidFill>
                        <a:latin typeface="+mn-ea"/>
                        <a:ea typeface="+mn-ea"/>
                      </a:endParaRPr>
                    </a:p>
                  </a:txBody>
                  <a:tcPr marL="25717" marR="25717" marT="25717" marB="25717">
                    <a:lnR w="12700" cap="flat" cmpd="sng" algn="ctr">
                      <a:noFill/>
                      <a:prstDash val="solid"/>
                      <a:round/>
                      <a:headEnd type="none" w="med" len="med"/>
                      <a:tailEnd type="none" w="med" len="med"/>
                    </a:lnR>
                  </a:tcPr>
                </a:tc>
                <a:tc>
                  <a:txBody>
                    <a:bodyPr/>
                    <a:lstStyle/>
                    <a:p>
                      <a:pPr marL="0" marR="0" lvl="0" indent="0" algn="l" defTabSz="1320759" rtl="0" eaLnBrk="1" fontAlgn="ctr" latinLnBrk="0" hangingPunct="1">
                        <a:lnSpc>
                          <a:spcPct val="100000"/>
                        </a:lnSpc>
                        <a:spcBef>
                          <a:spcPts val="0"/>
                        </a:spcBef>
                        <a:spcAft>
                          <a:spcPts val="0"/>
                        </a:spcAft>
                        <a:buClrTx/>
                        <a:buSzTx/>
                        <a:buFontTx/>
                        <a:buNone/>
                        <a:tabLst/>
                        <a:defRPr/>
                      </a:pPr>
                      <a:r>
                        <a:rPr kumimoji="0" lang="ja-JP" altLang="en-US" sz="1100" b="1" i="0" u="none" strike="noStrike" cap="none" normalizeH="0" baseline="0" dirty="0">
                          <a:ln>
                            <a:noFill/>
                          </a:ln>
                          <a:solidFill>
                            <a:schemeClr val="tx1"/>
                          </a:solidFill>
                          <a:effectLst/>
                          <a:latin typeface="+mn-ea"/>
                          <a:ea typeface="+mn-ea"/>
                          <a:cs typeface="Times New Roman" panose="02020603050405020304" pitchFamily="18" charset="0"/>
                        </a:rPr>
                        <a:t>多要素認証（ワンタイムパスワード（</a:t>
                      </a:r>
                      <a:r>
                        <a:rPr kumimoji="0" lang="en-US" altLang="ja-JP" sz="1100" b="1" i="0" u="none" strike="noStrike" cap="none" normalizeH="0" baseline="0" dirty="0">
                          <a:ln>
                            <a:noFill/>
                          </a:ln>
                          <a:solidFill>
                            <a:schemeClr val="tx1"/>
                          </a:solidFill>
                          <a:effectLst/>
                          <a:latin typeface="+mn-ea"/>
                          <a:ea typeface="+mn-ea"/>
                          <a:cs typeface="Times New Roman" panose="02020603050405020304" pitchFamily="18" charset="0"/>
                        </a:rPr>
                        <a:t>OTP</a:t>
                      </a:r>
                      <a:r>
                        <a:rPr kumimoji="0" lang="ja-JP" altLang="en-US" sz="1100" b="1" i="0" u="none" strike="noStrike" cap="none" normalizeH="0" baseline="0" dirty="0">
                          <a:ln>
                            <a:noFill/>
                          </a:ln>
                          <a:solidFill>
                            <a:schemeClr val="tx1"/>
                          </a:solidFill>
                          <a:effectLst/>
                          <a:latin typeface="+mn-ea"/>
                          <a:ea typeface="+mn-ea"/>
                          <a:cs typeface="Times New Roman" panose="02020603050405020304" pitchFamily="18" charset="0"/>
                        </a:rPr>
                        <a:t>）アプリ認証）の</a:t>
                      </a:r>
                      <a:r>
                        <a:rPr kumimoji="0" lang="en-US" altLang="ja-JP" sz="1100" b="1" i="0" u="none" strike="noStrike" cap="none" normalizeH="0" baseline="0" dirty="0">
                          <a:ln>
                            <a:noFill/>
                          </a:ln>
                          <a:solidFill>
                            <a:schemeClr val="tx1"/>
                          </a:solidFill>
                          <a:effectLst/>
                          <a:latin typeface="+mn-ea"/>
                          <a:ea typeface="+mn-ea"/>
                          <a:cs typeface="Times New Roman" panose="02020603050405020304" pitchFamily="18" charset="0"/>
                        </a:rPr>
                        <a:t>Authenticator</a:t>
                      </a:r>
                      <a:r>
                        <a:rPr kumimoji="0" lang="ja-JP" altLang="en-US" sz="1100" b="1" i="0" u="none" strike="noStrike" cap="none" normalizeH="0" baseline="0" dirty="0">
                          <a:ln>
                            <a:noFill/>
                          </a:ln>
                          <a:solidFill>
                            <a:schemeClr val="tx1"/>
                          </a:solidFill>
                          <a:effectLst/>
                          <a:latin typeface="+mn-ea"/>
                          <a:ea typeface="+mn-ea"/>
                          <a:cs typeface="Times New Roman" panose="02020603050405020304" pitchFamily="18" charset="0"/>
                        </a:rPr>
                        <a:t>をセットアップするための</a:t>
                      </a:r>
                      <a:r>
                        <a:rPr kumimoji="0" lang="en-US" altLang="ja-JP" sz="1100" b="1" i="0" u="none" strike="noStrike" cap="none" normalizeH="0" baseline="0" dirty="0">
                          <a:ln>
                            <a:noFill/>
                          </a:ln>
                          <a:solidFill>
                            <a:schemeClr val="tx1"/>
                          </a:solidFill>
                          <a:effectLst/>
                          <a:latin typeface="+mn-ea"/>
                          <a:ea typeface="+mn-ea"/>
                          <a:cs typeface="Times New Roman" panose="02020603050405020304" pitchFamily="18" charset="0"/>
                        </a:rPr>
                        <a:t>QR</a:t>
                      </a:r>
                      <a:r>
                        <a:rPr kumimoji="0" lang="ja-JP" altLang="en-US" sz="1100" b="1" i="0" u="none" strike="noStrike" cap="none" normalizeH="0" baseline="0" dirty="0">
                          <a:ln>
                            <a:noFill/>
                          </a:ln>
                          <a:solidFill>
                            <a:schemeClr val="tx1"/>
                          </a:solidFill>
                          <a:effectLst/>
                          <a:latin typeface="+mn-ea"/>
                          <a:ea typeface="+mn-ea"/>
                          <a:cs typeface="Times New Roman" panose="02020603050405020304" pitchFamily="18" charset="0"/>
                        </a:rPr>
                        <a:t>コードを読み取れません</a:t>
                      </a:r>
                      <a:endParaRPr kumimoji="0" lang="ja-JP" altLang="en-US" sz="1100" b="0" i="0" u="none" strike="noStrike" cap="none" normalizeH="0" baseline="0" dirty="0">
                        <a:ln>
                          <a:noFill/>
                        </a:ln>
                        <a:solidFill>
                          <a:schemeClr val="tx1"/>
                        </a:solidFill>
                        <a:effectLst/>
                        <a:latin typeface="+mn-ea"/>
                        <a:ea typeface="+mn-ea"/>
                      </a:endParaRPr>
                    </a:p>
                  </a:txBody>
                  <a:tcPr marL="25717" marR="25717" marT="25717" marB="2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0957088"/>
                  </a:ext>
                </a:extLst>
              </a:tr>
              <a:tr h="994927">
                <a:tc>
                  <a:txBody>
                    <a:bodyPr/>
                    <a:lstStyle/>
                    <a:p>
                      <a:pPr marL="0" marR="0" lvl="0" indent="0" algn="l" defTabSz="1320759" rtl="0" eaLnBrk="1" fontAlgn="ctr" latinLnBrk="0" hangingPunct="1">
                        <a:lnSpc>
                          <a:spcPct val="100000"/>
                        </a:lnSpc>
                        <a:spcBef>
                          <a:spcPts val="0"/>
                        </a:spcBef>
                        <a:spcAft>
                          <a:spcPts val="0"/>
                        </a:spcAft>
                        <a:buClrTx/>
                        <a:buSzTx/>
                        <a:buFontTx/>
                        <a:buNone/>
                        <a:tabLst/>
                        <a:defRPr/>
                      </a:pPr>
                      <a:r>
                        <a:rPr kumimoji="0" lang="en-US" altLang="ja-JP" sz="1100" b="0" i="0" u="none" strike="noStrike" cap="none" normalizeH="0" baseline="0" dirty="0">
                          <a:ln>
                            <a:noFill/>
                          </a:ln>
                          <a:solidFill>
                            <a:schemeClr val="tx1"/>
                          </a:solidFill>
                          <a:effectLst/>
                          <a:latin typeface="+mn-ea"/>
                          <a:ea typeface="+mn-ea"/>
                          <a:cs typeface="Times New Roman"/>
                        </a:rPr>
                        <a:t> A18</a:t>
                      </a:r>
                      <a:endParaRPr lang="en-US" altLang="ja-JP" sz="1100" b="1" i="0" u="none" strike="noStrike" dirty="0">
                        <a:solidFill>
                          <a:srgbClr val="000000"/>
                        </a:solidFill>
                        <a:effectLst/>
                        <a:latin typeface="+mn-ea"/>
                        <a:ea typeface="+mn-ea"/>
                        <a:cs typeface="Times New Roman"/>
                      </a:endParaRPr>
                    </a:p>
                  </a:txBody>
                  <a:tcPr marL="25717" marR="25717" marT="25717" marB="25717">
                    <a:lnR w="12700" cap="flat" cmpd="sng" algn="ctr">
                      <a:noFill/>
                      <a:prstDash val="solid"/>
                      <a:round/>
                      <a:headEnd type="none" w="med" len="med"/>
                      <a:tailEnd type="none" w="med" len="med"/>
                    </a:lnR>
                  </a:tcPr>
                </a:tc>
                <a:tc>
                  <a:txBody>
                    <a:bodyPr/>
                    <a:lstStyle/>
                    <a:p>
                      <a:pPr marL="0" marR="0" lvl="0" indent="0" algn="l" rtl="0">
                        <a:lnSpc>
                          <a:spcPct val="100000"/>
                        </a:lnSpc>
                        <a:spcBef>
                          <a:spcPts val="0"/>
                        </a:spcBef>
                        <a:spcAft>
                          <a:spcPts val="0"/>
                        </a:spcAft>
                        <a:buClrTx/>
                        <a:buSzTx/>
                        <a:buFontTx/>
                        <a:buNone/>
                      </a:pPr>
                      <a:r>
                        <a:rPr lang="ja-JP" altLang="en-US" sz="1100" b="0" i="0" u="none" strike="noStrike" cap="none" normalizeH="0" baseline="0" dirty="0">
                          <a:ln>
                            <a:noFill/>
                          </a:ln>
                          <a:solidFill>
                            <a:schemeClr val="tx1"/>
                          </a:solidFill>
                          <a:effectLst/>
                          <a:latin typeface="+mn-ea"/>
                          <a:ea typeface="+mn-ea"/>
                          <a:cs typeface="Times New Roman"/>
                        </a:rPr>
                        <a:t>カメラは</a:t>
                      </a:r>
                      <a:r>
                        <a:rPr lang="en-US" altLang="ja-JP" sz="1100" b="0" i="0" u="none" strike="noStrike" cap="none" normalizeH="0" baseline="0" dirty="0">
                          <a:ln>
                            <a:noFill/>
                          </a:ln>
                          <a:solidFill>
                            <a:schemeClr val="tx1"/>
                          </a:solidFill>
                          <a:effectLst/>
                          <a:latin typeface="+mn-ea"/>
                          <a:ea typeface="+mn-ea"/>
                          <a:cs typeface="Times New Roman"/>
                        </a:rPr>
                        <a:t>Authenticator</a:t>
                      </a:r>
                      <a:r>
                        <a:rPr lang="ja-JP" altLang="en-US" sz="1100" b="0" i="0" u="none" strike="noStrike" cap="none" normalizeH="0" baseline="0" dirty="0">
                          <a:ln>
                            <a:noFill/>
                          </a:ln>
                          <a:solidFill>
                            <a:schemeClr val="tx1"/>
                          </a:solidFill>
                          <a:effectLst/>
                          <a:latin typeface="+mn-ea"/>
                          <a:ea typeface="+mn-ea"/>
                          <a:cs typeface="Times New Roman"/>
                        </a:rPr>
                        <a:t>（例：</a:t>
                      </a:r>
                      <a:r>
                        <a:rPr lang="en-US" altLang="ja-JP" sz="1100" b="0" i="0" u="none" strike="noStrike" cap="none" normalizeH="0" baseline="0" dirty="0">
                          <a:ln>
                            <a:noFill/>
                          </a:ln>
                          <a:solidFill>
                            <a:schemeClr val="tx1"/>
                          </a:solidFill>
                          <a:effectLst/>
                          <a:latin typeface="+mn-ea"/>
                          <a:ea typeface="+mn-ea"/>
                          <a:cs typeface="Times New Roman"/>
                        </a:rPr>
                        <a:t>Google Authenticator</a:t>
                      </a:r>
                      <a:r>
                        <a:rPr lang="ja-JP" altLang="en-US" sz="1100" b="0" i="0" u="none" strike="noStrike" cap="none" normalizeH="0" baseline="0" dirty="0">
                          <a:ln>
                            <a:noFill/>
                          </a:ln>
                          <a:solidFill>
                            <a:schemeClr val="tx1"/>
                          </a:solidFill>
                          <a:effectLst/>
                          <a:latin typeface="+mn-ea"/>
                          <a:ea typeface="+mn-ea"/>
                          <a:cs typeface="Times New Roman"/>
                        </a:rPr>
                        <a:t>の場合、「</a:t>
                      </a:r>
                      <a:r>
                        <a:rPr lang="en-US" altLang="ja-JP" sz="1100" b="0" i="0" u="none" strike="noStrike" cap="none" normalizeH="0" baseline="0" dirty="0">
                          <a:ln>
                            <a:noFill/>
                          </a:ln>
                          <a:solidFill>
                            <a:schemeClr val="tx1"/>
                          </a:solidFill>
                          <a:effectLst/>
                          <a:latin typeface="+mn-ea"/>
                          <a:ea typeface="+mn-ea"/>
                          <a:cs typeface="Times New Roman"/>
                        </a:rPr>
                        <a:t>QR</a:t>
                      </a:r>
                      <a:r>
                        <a:rPr lang="ja-JP" altLang="en-US" sz="1100" b="0" i="0" u="none" strike="noStrike" cap="none" normalizeH="0" baseline="0" dirty="0">
                          <a:ln>
                            <a:noFill/>
                          </a:ln>
                          <a:solidFill>
                            <a:schemeClr val="tx1"/>
                          </a:solidFill>
                          <a:effectLst/>
                          <a:latin typeface="+mn-ea"/>
                          <a:ea typeface="+mn-ea"/>
                          <a:cs typeface="Times New Roman"/>
                        </a:rPr>
                        <a:t>コードをスキャン」から起動）にて読み取ることが可能です。</a:t>
                      </a:r>
                    </a:p>
                    <a:p>
                      <a:pPr marL="0" marR="0" lvl="0" indent="0" algn="l" rtl="0">
                        <a:lnSpc>
                          <a:spcPct val="100000"/>
                        </a:lnSpc>
                        <a:spcBef>
                          <a:spcPts val="0"/>
                        </a:spcBef>
                        <a:spcAft>
                          <a:spcPts val="0"/>
                        </a:spcAft>
                        <a:buClrTx/>
                        <a:buSzTx/>
                        <a:buFontTx/>
                        <a:buNone/>
                      </a:pPr>
                      <a:r>
                        <a:rPr lang="ja-JP" altLang="en-US" sz="1100" b="0" i="0" u="none" strike="noStrike" cap="none" normalizeH="0" baseline="0" dirty="0">
                          <a:ln>
                            <a:noFill/>
                          </a:ln>
                          <a:solidFill>
                            <a:schemeClr val="tx1"/>
                          </a:solidFill>
                          <a:effectLst/>
                          <a:latin typeface="+mn-ea"/>
                          <a:ea typeface="+mn-ea"/>
                          <a:cs typeface="Times New Roman"/>
                        </a:rPr>
                        <a:t>読み取れない場合は、</a:t>
                      </a:r>
                      <a:r>
                        <a:rPr lang="en-US" altLang="ja-JP" sz="1100" b="0" i="0" u="none" strike="noStrike" cap="none" normalizeH="0" baseline="0" dirty="0">
                          <a:ln>
                            <a:noFill/>
                          </a:ln>
                          <a:solidFill>
                            <a:schemeClr val="tx1"/>
                          </a:solidFill>
                          <a:effectLst/>
                          <a:latin typeface="+mn-ea"/>
                          <a:ea typeface="+mn-ea"/>
                          <a:cs typeface="Times New Roman"/>
                        </a:rPr>
                        <a:t>QR</a:t>
                      </a:r>
                      <a:r>
                        <a:rPr lang="ja-JP" altLang="en-US" sz="1100" b="0" i="0" u="none" strike="noStrike" cap="none" normalizeH="0" baseline="0" dirty="0">
                          <a:ln>
                            <a:noFill/>
                          </a:ln>
                          <a:solidFill>
                            <a:schemeClr val="tx1"/>
                          </a:solidFill>
                          <a:effectLst/>
                          <a:latin typeface="+mn-ea"/>
                          <a:ea typeface="+mn-ea"/>
                          <a:cs typeface="Times New Roman"/>
                        </a:rPr>
                        <a:t>コードの下に表示されている「スキャンできませんか？」をクリックいただくと、</a:t>
                      </a:r>
                      <a:r>
                        <a:rPr lang="en-US" altLang="ja-JP" sz="1100" b="0" i="0" u="none" strike="noStrike" cap="none" normalizeH="0" baseline="0" dirty="0">
                          <a:ln>
                            <a:noFill/>
                          </a:ln>
                          <a:solidFill>
                            <a:schemeClr val="tx1"/>
                          </a:solidFill>
                          <a:effectLst/>
                          <a:latin typeface="+mn-ea"/>
                          <a:ea typeface="+mn-ea"/>
                          <a:cs typeface="Times New Roman"/>
                        </a:rPr>
                        <a:t>Authenticator</a:t>
                      </a:r>
                      <a:r>
                        <a:rPr lang="ja-JP" altLang="en-US" sz="1100" b="0" i="0" u="none" strike="noStrike" cap="none" normalizeH="0" baseline="0" dirty="0">
                          <a:ln>
                            <a:noFill/>
                          </a:ln>
                          <a:solidFill>
                            <a:schemeClr val="tx1"/>
                          </a:solidFill>
                          <a:effectLst/>
                          <a:latin typeface="+mn-ea"/>
                          <a:ea typeface="+mn-ea"/>
                          <a:cs typeface="Times New Roman"/>
                        </a:rPr>
                        <a:t>に直接入力して設定いただけるキーを表示いたします。</a:t>
                      </a:r>
                      <a:endParaRPr lang="en-US" altLang="ja-JP" sz="1100" b="0" i="0" u="none" strike="noStrike" cap="none" normalizeH="0" baseline="0" dirty="0">
                        <a:ln>
                          <a:noFill/>
                        </a:ln>
                        <a:solidFill>
                          <a:schemeClr val="tx1"/>
                        </a:solidFill>
                        <a:effectLst/>
                        <a:latin typeface="+mn-ea"/>
                        <a:ea typeface="+mn-ea"/>
                        <a:cs typeface="Times New Roman"/>
                      </a:endParaRPr>
                    </a:p>
                    <a:p>
                      <a:pPr marL="0" marR="0" lvl="0" indent="0" algn="l" rtl="0">
                        <a:lnSpc>
                          <a:spcPct val="100000"/>
                        </a:lnSpc>
                        <a:spcBef>
                          <a:spcPts val="0"/>
                        </a:spcBef>
                        <a:spcAft>
                          <a:spcPts val="0"/>
                        </a:spcAft>
                        <a:buClrTx/>
                        <a:buSzTx/>
                        <a:buNone/>
                      </a:pPr>
                      <a:endParaRPr lang="en-US" altLang="ja-JP" sz="1100" b="0" i="0" u="none" strike="noStrike" cap="none" normalizeH="0" baseline="0" dirty="0">
                        <a:ln>
                          <a:noFill/>
                        </a:ln>
                        <a:solidFill>
                          <a:schemeClr val="tx1"/>
                        </a:solidFill>
                        <a:effectLst/>
                        <a:latin typeface="+mn-ea"/>
                        <a:ea typeface="+mn-ea"/>
                        <a:cs typeface="Times New Roman"/>
                      </a:endParaRPr>
                    </a:p>
                  </a:txBody>
                  <a:tcPr marL="25717" marR="25717" marT="25717" marB="2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753713"/>
                  </a:ext>
                </a:extLst>
              </a:tr>
              <a:tr h="865625">
                <a:tc>
                  <a:txBody>
                    <a:bodyPr/>
                    <a:lstStyle/>
                    <a:p>
                      <a:r>
                        <a:rPr kumimoji="1" lang="en-US" altLang="ja-JP" sz="1100" b="1" dirty="0">
                          <a:solidFill>
                            <a:schemeClr val="tx1"/>
                          </a:solidFill>
                          <a:latin typeface="+mn-ea"/>
                          <a:ea typeface="+mn-ea"/>
                        </a:rPr>
                        <a:t>Q19</a:t>
                      </a:r>
                      <a:endParaRPr kumimoji="1" lang="ja-JP" altLang="en-US" sz="1100" b="1" dirty="0">
                        <a:solidFill>
                          <a:schemeClr val="tx1"/>
                        </a:solidFill>
                        <a:latin typeface="+mn-ea"/>
                        <a:ea typeface="+mn-ea"/>
                      </a:endParaRPr>
                    </a:p>
                  </a:txBody>
                  <a:tcPr marL="51435" marR="51435" marT="25717" marB="25717">
                    <a:lnR w="12700" cap="flat" cmpd="sng" algn="ctr">
                      <a:noFill/>
                      <a:prstDash val="solid"/>
                      <a:round/>
                      <a:headEnd type="none" w="med" len="med"/>
                      <a:tailEnd type="none" w="med" len="med"/>
                    </a:lnR>
                  </a:tcPr>
                </a:tc>
                <a:tc>
                  <a:txBody>
                    <a:bodyPr/>
                    <a:lstStyle/>
                    <a:p>
                      <a:r>
                        <a:rPr lang="ja-JP" altLang="en-US" sz="1100" b="1" i="0" u="none" strike="noStrike" dirty="0">
                          <a:solidFill>
                            <a:srgbClr val="000000"/>
                          </a:solidFill>
                          <a:effectLst/>
                          <a:latin typeface="+mn-ea"/>
                          <a:ea typeface="+mn-ea"/>
                        </a:rPr>
                        <a:t>多要素認証（生体認証）するための</a:t>
                      </a:r>
                      <a:r>
                        <a:rPr lang="en-US" altLang="ja-JP" sz="1100" b="1" i="0" u="none" strike="noStrike" dirty="0">
                          <a:solidFill>
                            <a:srgbClr val="000000"/>
                          </a:solidFill>
                          <a:effectLst/>
                          <a:latin typeface="+mn-ea"/>
                          <a:ea typeface="+mn-ea"/>
                        </a:rPr>
                        <a:t>QR</a:t>
                      </a:r>
                      <a:r>
                        <a:rPr lang="ja-JP" altLang="en-US" sz="1100" b="1" i="0" u="none" strike="noStrike" dirty="0">
                          <a:solidFill>
                            <a:srgbClr val="000000"/>
                          </a:solidFill>
                          <a:effectLst/>
                          <a:latin typeface="+mn-ea"/>
                          <a:ea typeface="+mn-ea"/>
                        </a:rPr>
                        <a:t>コードが読み取れません。</a:t>
                      </a:r>
                      <a:endParaRPr lang="en-US" altLang="ja-JP" sz="1100" b="1" i="0" u="none" strike="noStrike" dirty="0">
                        <a:solidFill>
                          <a:srgbClr val="000000"/>
                        </a:solidFill>
                        <a:effectLst/>
                        <a:latin typeface="+mn-ea"/>
                        <a:ea typeface="+mn-ea"/>
                      </a:endParaRPr>
                    </a:p>
                    <a:p>
                      <a:r>
                        <a:rPr lang="en-US" altLang="ja-JP" sz="1100" b="1" i="0" u="none" strike="noStrike" dirty="0">
                          <a:solidFill>
                            <a:srgbClr val="000000"/>
                          </a:solidFill>
                          <a:effectLst/>
                          <a:latin typeface="+mn-ea"/>
                          <a:ea typeface="+mn-ea"/>
                        </a:rPr>
                        <a:t>※</a:t>
                      </a:r>
                      <a:r>
                        <a:rPr lang="ja-JP" altLang="en-US" sz="1100" b="1" i="0" u="none" strike="noStrike" dirty="0">
                          <a:solidFill>
                            <a:srgbClr val="000000"/>
                          </a:solidFill>
                          <a:effectLst/>
                          <a:latin typeface="+mn-ea"/>
                          <a:ea typeface="+mn-ea"/>
                        </a:rPr>
                        <a:t>マニュアル「２－３．生体認証方式で行う作業」</a:t>
                      </a:r>
                      <a:endParaRPr lang="en-US" altLang="ja-JP" sz="1100" b="1" i="0" u="none" strike="noStrike" dirty="0">
                        <a:solidFill>
                          <a:srgbClr val="000000"/>
                        </a:solidFill>
                        <a:effectLst/>
                        <a:latin typeface="+mn-ea"/>
                        <a:ea typeface="+mn-ea"/>
                      </a:endParaRPr>
                    </a:p>
                    <a:p>
                      <a:r>
                        <a:rPr lang="ja-JP" altLang="en-US" sz="1100" b="1" i="0" u="none" strike="noStrike" dirty="0">
                          <a:solidFill>
                            <a:srgbClr val="000000"/>
                          </a:solidFill>
                          <a:effectLst/>
                          <a:latin typeface="+mn-ea"/>
                          <a:ea typeface="+mn-ea"/>
                        </a:rPr>
                        <a:t> 「★スマートフォンで生体認証設定を行い、パソコンからログインしたい場合の手順は以下の通りです」に記載の</a:t>
                      </a:r>
                      <a:r>
                        <a:rPr lang="en-US" altLang="ja-JP" sz="1100" b="1" i="0" u="none" strike="noStrike" dirty="0">
                          <a:solidFill>
                            <a:srgbClr val="000000"/>
                          </a:solidFill>
                          <a:effectLst/>
                          <a:latin typeface="+mn-ea"/>
                          <a:ea typeface="+mn-ea"/>
                        </a:rPr>
                        <a:t>QR</a:t>
                      </a:r>
                      <a:r>
                        <a:rPr lang="ja-JP" altLang="en-US" sz="1100" b="1" i="0" u="none" strike="noStrike" dirty="0">
                          <a:solidFill>
                            <a:srgbClr val="000000"/>
                          </a:solidFill>
                          <a:effectLst/>
                          <a:latin typeface="+mn-ea"/>
                          <a:ea typeface="+mn-ea"/>
                        </a:rPr>
                        <a:t>コード</a:t>
                      </a:r>
                    </a:p>
                    <a:p>
                      <a:endParaRPr kumimoji="1" lang="ja-JP" altLang="en-US" sz="1100" b="1" dirty="0">
                        <a:solidFill>
                          <a:schemeClr val="tx1"/>
                        </a:solidFill>
                        <a:latin typeface="+mn-ea"/>
                        <a:ea typeface="+mn-ea"/>
                      </a:endParaRPr>
                    </a:p>
                  </a:txBody>
                  <a:tcPr marL="51435" marR="51435" marT="25717" marB="2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9491064"/>
                  </a:ext>
                </a:extLst>
              </a:tr>
              <a:tr h="2970528">
                <a:tc>
                  <a:txBody>
                    <a:bodyPr/>
                    <a:lstStyle/>
                    <a:p>
                      <a:r>
                        <a:rPr kumimoji="1" lang="en-US" altLang="ja-JP" sz="1100" dirty="0">
                          <a:solidFill>
                            <a:schemeClr val="tx1"/>
                          </a:solidFill>
                          <a:latin typeface="+mn-ea"/>
                          <a:ea typeface="+mn-ea"/>
                        </a:rPr>
                        <a:t>A19</a:t>
                      </a:r>
                      <a:endParaRPr kumimoji="1" lang="ja-JP" altLang="en-US" sz="1100" dirty="0">
                        <a:solidFill>
                          <a:schemeClr val="tx1"/>
                        </a:solidFill>
                        <a:latin typeface="+mn-ea"/>
                        <a:ea typeface="+mn-ea"/>
                      </a:endParaRPr>
                    </a:p>
                  </a:txBody>
                  <a:tcPr marL="51435" marR="51435" marT="25717" marB="25717">
                    <a:lnR w="12700" cap="flat" cmpd="sng" algn="ctr">
                      <a:noFill/>
                      <a:prstDash val="solid"/>
                      <a:round/>
                      <a:headEnd type="none" w="med" len="med"/>
                      <a:tailEnd type="none" w="med" len="med"/>
                    </a:lnR>
                  </a:tcPr>
                </a:tc>
                <a:tc>
                  <a:txBody>
                    <a:bodyPr/>
                    <a:lstStyle/>
                    <a:p>
                      <a:pPr lvl="0" algn="l">
                        <a:lnSpc>
                          <a:spcPct val="100000"/>
                        </a:lnSpc>
                        <a:buNone/>
                      </a:pPr>
                      <a:r>
                        <a:rPr lang="ja-JP" altLang="en-US" sz="1100" b="0" i="0" u="none" strike="noStrike" dirty="0">
                          <a:solidFill>
                            <a:srgbClr val="000000"/>
                          </a:solidFill>
                          <a:effectLst/>
                          <a:latin typeface="+mn-ea"/>
                          <a:ea typeface="+mn-ea"/>
                        </a:rPr>
                        <a:t>認証方法に</a:t>
                      </a: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生体認証</a:t>
                      </a: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を選択されている際に、生体認証ができない端末（ログイン端末）にてユーザ</a:t>
                      </a:r>
                      <a:r>
                        <a:rPr lang="en-US" altLang="ja-JP" sz="1100" b="0" i="0" u="none" strike="noStrike" dirty="0">
                          <a:solidFill>
                            <a:srgbClr val="000000"/>
                          </a:solidFill>
                          <a:effectLst/>
                          <a:latin typeface="+mn-ea"/>
                          <a:ea typeface="+mn-ea"/>
                        </a:rPr>
                        <a:t>ID</a:t>
                      </a:r>
                      <a:r>
                        <a:rPr lang="ja-JP" altLang="en-US" sz="1100" b="0" i="0" u="none" strike="noStrike" dirty="0">
                          <a:solidFill>
                            <a:srgbClr val="000000"/>
                          </a:solidFill>
                          <a:effectLst/>
                          <a:latin typeface="+mn-ea"/>
                          <a:ea typeface="+mn-ea"/>
                        </a:rPr>
                        <a:t>・パスワードでログインして「パスキーでログイン」を選択すると、</a:t>
                      </a:r>
                      <a:r>
                        <a:rPr lang="en-US" altLang="ja-JP" sz="1100" b="0" i="0" u="none" strike="noStrike" dirty="0">
                          <a:solidFill>
                            <a:srgbClr val="000000"/>
                          </a:solidFill>
                          <a:effectLst/>
                          <a:latin typeface="+mn-ea"/>
                          <a:ea typeface="+mn-ea"/>
                        </a:rPr>
                        <a:t>QR</a:t>
                      </a:r>
                      <a:r>
                        <a:rPr lang="ja-JP" altLang="en-US" sz="1100" b="0" i="0" u="none" strike="noStrike" dirty="0">
                          <a:solidFill>
                            <a:srgbClr val="000000"/>
                          </a:solidFill>
                          <a:effectLst/>
                          <a:latin typeface="+mn-ea"/>
                          <a:ea typeface="+mn-ea"/>
                        </a:rPr>
                        <a:t>コードが表示されます。パスキーを設定した別の端末（認証端末）で</a:t>
                      </a:r>
                      <a:r>
                        <a:rPr lang="en-US" altLang="ja-JP" sz="1100" b="0" i="0" u="none" strike="noStrike" dirty="0">
                          <a:solidFill>
                            <a:srgbClr val="000000"/>
                          </a:solidFill>
                          <a:effectLst/>
                          <a:latin typeface="+mn-ea"/>
                          <a:ea typeface="+mn-ea"/>
                        </a:rPr>
                        <a:t>QR</a:t>
                      </a:r>
                      <a:r>
                        <a:rPr lang="ja-JP" altLang="en-US" sz="1100" b="0" i="0" u="none" strike="noStrike" dirty="0">
                          <a:solidFill>
                            <a:srgbClr val="000000"/>
                          </a:solidFill>
                          <a:effectLst/>
                          <a:latin typeface="+mn-ea"/>
                          <a:ea typeface="+mn-ea"/>
                        </a:rPr>
                        <a:t>コードを読み取ってください。「ログインしたデバイス」と「認証するデバイス」は</a:t>
                      </a:r>
                      <a:r>
                        <a:rPr lang="en-US" altLang="ja-JP" sz="1100" b="0" i="0" u="none" strike="noStrike" dirty="0" err="1">
                          <a:solidFill>
                            <a:srgbClr val="000000"/>
                          </a:solidFill>
                          <a:effectLst/>
                          <a:latin typeface="+mn-ea"/>
                          <a:ea typeface="+mn-ea"/>
                        </a:rPr>
                        <a:t>bluetooth</a:t>
                      </a:r>
                      <a:r>
                        <a:rPr lang="ja-JP" altLang="en-US" sz="1100" b="0" i="0" u="none" strike="noStrike" dirty="0">
                          <a:solidFill>
                            <a:srgbClr val="000000"/>
                          </a:solidFill>
                          <a:effectLst/>
                          <a:latin typeface="+mn-ea"/>
                          <a:ea typeface="+mn-ea"/>
                        </a:rPr>
                        <a:t>で通信します（</a:t>
                      </a:r>
                      <a:r>
                        <a:rPr lang="en-US" altLang="ja-JP" sz="1100" b="0" i="0" u="none" strike="noStrike" dirty="0" err="1">
                          <a:solidFill>
                            <a:srgbClr val="000000"/>
                          </a:solidFill>
                          <a:effectLst/>
                          <a:latin typeface="+mn-ea"/>
                          <a:ea typeface="+mn-ea"/>
                        </a:rPr>
                        <a:t>bluetooth</a:t>
                      </a:r>
                      <a:r>
                        <a:rPr lang="ja-JP" altLang="en-US" sz="1100" b="0" i="0" u="none" strike="noStrike" dirty="0">
                          <a:solidFill>
                            <a:srgbClr val="000000"/>
                          </a:solidFill>
                          <a:effectLst/>
                          <a:latin typeface="+mn-ea"/>
                          <a:ea typeface="+mn-ea"/>
                        </a:rPr>
                        <a:t>で通信できない場合は認証ができません）</a:t>
                      </a:r>
                      <a:endParaRPr lang="en-US" altLang="ja-JP" sz="1100" b="0" i="0" u="none" strike="noStrike" dirty="0">
                        <a:solidFill>
                          <a:srgbClr val="000000"/>
                        </a:solidFill>
                        <a:effectLst/>
                        <a:latin typeface="+mn-ea"/>
                        <a:ea typeface="+mn-ea"/>
                      </a:endParaRPr>
                    </a:p>
                    <a:p>
                      <a:pPr lvl="0" algn="l">
                        <a:lnSpc>
                          <a:spcPct val="100000"/>
                        </a:lnSpc>
                        <a:buNone/>
                      </a:pPr>
                      <a:r>
                        <a:rPr lang="ja-JP" altLang="en-US" sz="1100" b="0" i="0" u="none" strike="noStrike" dirty="0">
                          <a:solidFill>
                            <a:srgbClr val="000000"/>
                          </a:solidFill>
                          <a:effectLst/>
                          <a:latin typeface="+mn-ea"/>
                          <a:ea typeface="+mn-ea"/>
                        </a:rPr>
                        <a:t>なお、以下ご利用いただくスマートフォン</a:t>
                      </a:r>
                      <a:r>
                        <a:rPr lang="en-US" altLang="ja-JP" sz="1100" b="0" i="0" u="none" strike="noStrike" dirty="0">
                          <a:solidFill>
                            <a:srgbClr val="000000"/>
                          </a:solidFill>
                          <a:effectLst/>
                          <a:latin typeface="+mn-ea"/>
                          <a:ea typeface="+mn-ea"/>
                        </a:rPr>
                        <a:t>OS</a:t>
                      </a:r>
                      <a:r>
                        <a:rPr lang="ja-JP" altLang="en-US" sz="1100" b="0" i="0" u="none" strike="noStrike" dirty="0">
                          <a:solidFill>
                            <a:srgbClr val="000000"/>
                          </a:solidFill>
                          <a:effectLst/>
                          <a:latin typeface="+mn-ea"/>
                          <a:ea typeface="+mn-ea"/>
                        </a:rPr>
                        <a:t>のバージョンをご確認下さい。</a:t>
                      </a:r>
                      <a:endParaRPr lang="en-US" altLang="ja-JP" sz="1100" b="0" i="0" u="none" strike="noStrike" dirty="0">
                        <a:solidFill>
                          <a:srgbClr val="000000"/>
                        </a:solidFill>
                        <a:effectLst/>
                        <a:latin typeface="+mn-ea"/>
                        <a:ea typeface="+mn-ea"/>
                      </a:endParaRPr>
                    </a:p>
                    <a:p>
                      <a:pPr lvl="0" algn="l">
                        <a:lnSpc>
                          <a:spcPct val="100000"/>
                        </a:lnSpc>
                        <a:buNone/>
                      </a:pP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次頁に続く</a:t>
                      </a:r>
                    </a:p>
                    <a:p>
                      <a:pPr lvl="0" algn="l">
                        <a:lnSpc>
                          <a:spcPct val="100000"/>
                        </a:lnSpc>
                        <a:buNone/>
                      </a:pPr>
                      <a:endParaRPr lang="ja-JP" altLang="en-US" sz="1100" b="0" i="0" u="none" strike="noStrike" dirty="0">
                        <a:solidFill>
                          <a:srgbClr val="000000"/>
                        </a:solidFill>
                        <a:effectLst/>
                        <a:latin typeface="+mn-ea"/>
                        <a:ea typeface="+mn-ea"/>
                      </a:endParaRPr>
                    </a:p>
                    <a:p>
                      <a:pPr lvl="0" algn="l">
                        <a:lnSpc>
                          <a:spcPct val="100000"/>
                        </a:lnSpc>
                        <a:buNone/>
                      </a:pPr>
                      <a:endParaRPr kumimoji="1" lang="en-US" altLang="ja-JP" sz="1100" b="0" i="0" u="none" strike="noStrike" dirty="0">
                        <a:solidFill>
                          <a:srgbClr val="000000"/>
                        </a:solidFill>
                        <a:effectLst/>
                        <a:latin typeface="+mn-ea"/>
                        <a:ea typeface="+mn-ea"/>
                      </a:endParaRPr>
                    </a:p>
                    <a:p>
                      <a:pPr lvl="0" algn="l">
                        <a:lnSpc>
                          <a:spcPct val="100000"/>
                        </a:lnSpc>
                        <a:buNone/>
                      </a:pPr>
                      <a:endParaRPr kumimoji="1" lang="ja-JP" altLang="en-US" sz="1100" dirty="0">
                        <a:solidFill>
                          <a:schemeClr val="tx1"/>
                        </a:solidFill>
                        <a:latin typeface="+mn-ea"/>
                        <a:ea typeface="+mn-ea"/>
                      </a:endParaRPr>
                    </a:p>
                  </a:txBody>
                  <a:tcPr marL="51435" marR="51435" marT="25717" marB="2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472546"/>
                  </a:ext>
                </a:extLst>
              </a:tr>
            </a:tbl>
          </a:graphicData>
        </a:graphic>
      </p:graphicFrame>
    </p:spTree>
    <p:extLst>
      <p:ext uri="{BB962C8B-B14F-4D97-AF65-F5344CB8AC3E}">
        <p14:creationId xmlns:p14="http://schemas.microsoft.com/office/powerpoint/2010/main" val="571047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EA0B-16DE-621C-EACA-B3B894086A89}"/>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907220-E79F-6345-2E18-3AE2E9EADDE5}"/>
              </a:ext>
            </a:extLst>
          </p:cNvPr>
          <p:cNvSpPr>
            <a:spLocks noGrp="1"/>
          </p:cNvSpPr>
          <p:nvPr>
            <p:ph type="sldNum" sz="quarter" idx="4"/>
          </p:nvPr>
        </p:nvSpPr>
        <p:spPr/>
        <p:txBody>
          <a:bodyPr/>
          <a:lstStyle/>
          <a:p>
            <a:pPr defTabSz="257177"/>
            <a:fld id="{A0BB1BDA-CE3E-4D53-A06F-2FBA10AB65BB}" type="slidenum">
              <a:rPr lang="ja-JP" altLang="en-US">
                <a:latin typeface="Calibri" panose="020F0502020204030204"/>
                <a:ea typeface="游ゴシック" panose="020B0400000000000000" pitchFamily="50" charset="-128"/>
              </a:rPr>
              <a:pPr defTabSz="257177"/>
              <a:t>59</a:t>
            </a:fld>
            <a:endParaRPr lang="ja-JP" altLang="en-US">
              <a:latin typeface="Calibri" panose="020F0502020204030204"/>
              <a:ea typeface="游ゴシック" panose="020B0400000000000000" pitchFamily="50" charset="-128"/>
            </a:endParaRPr>
          </a:p>
        </p:txBody>
      </p:sp>
      <p:graphicFrame>
        <p:nvGraphicFramePr>
          <p:cNvPr id="5" name="表 4">
            <a:extLst>
              <a:ext uri="{FF2B5EF4-FFF2-40B4-BE49-F238E27FC236}">
                <a16:creationId xmlns:a16="http://schemas.microsoft.com/office/drawing/2014/main" id="{E1230E14-A2F4-B5F1-C0A5-D30C3FF26F1F}"/>
              </a:ext>
            </a:extLst>
          </p:cNvPr>
          <p:cNvGraphicFramePr>
            <a:graphicFrameLocks noGrp="1"/>
          </p:cNvGraphicFramePr>
          <p:nvPr>
            <p:extLst>
              <p:ext uri="{D42A27DB-BD31-4B8C-83A1-F6EECF244321}">
                <p14:modId xmlns:p14="http://schemas.microsoft.com/office/powerpoint/2010/main" val="1634867631"/>
              </p:ext>
            </p:extLst>
          </p:nvPr>
        </p:nvGraphicFramePr>
        <p:xfrm>
          <a:off x="485775" y="402432"/>
          <a:ext cx="5893760" cy="9032971"/>
        </p:xfrm>
        <a:graphic>
          <a:graphicData uri="http://schemas.openxmlformats.org/drawingml/2006/table">
            <a:tbl>
              <a:tblPr firstRow="1" bandRow="1">
                <a:tableStyleId>{2D5ABB26-0587-4C30-8999-92F81FD0307C}</a:tableStyleId>
              </a:tblPr>
              <a:tblGrid>
                <a:gridCol w="490925">
                  <a:extLst>
                    <a:ext uri="{9D8B030D-6E8A-4147-A177-3AD203B41FA5}">
                      <a16:colId xmlns:a16="http://schemas.microsoft.com/office/drawing/2014/main" val="1988139350"/>
                    </a:ext>
                  </a:extLst>
                </a:gridCol>
                <a:gridCol w="5402835">
                  <a:extLst>
                    <a:ext uri="{9D8B030D-6E8A-4147-A177-3AD203B41FA5}">
                      <a16:colId xmlns:a16="http://schemas.microsoft.com/office/drawing/2014/main" val="1848290766"/>
                    </a:ext>
                  </a:extLst>
                </a:gridCol>
              </a:tblGrid>
              <a:tr h="314941">
                <a:tc>
                  <a:txBody>
                    <a:bodyPr/>
                    <a:lstStyle/>
                    <a:p>
                      <a:endParaRPr kumimoji="1" lang="ja-JP" altLang="en-US" sz="1100" b="1" dirty="0">
                        <a:solidFill>
                          <a:schemeClr val="tx1"/>
                        </a:solidFill>
                        <a:latin typeface="游ゴシック" panose="020B0400000000000000" pitchFamily="50" charset="-128"/>
                        <a:ea typeface="游ゴシック" panose="020B0400000000000000" pitchFamily="50" charset="-128"/>
                      </a:endParaRPr>
                    </a:p>
                  </a:txBody>
                  <a:tcPr marL="51435" marR="51435" marT="25717" marB="25717">
                    <a:lnR w="12700" cap="flat" cmpd="sng" algn="ctr">
                      <a:noFill/>
                      <a:prstDash val="solid"/>
                      <a:round/>
                      <a:headEnd type="none" w="med" len="med"/>
                      <a:tailEnd type="none" w="med" len="med"/>
                    </a:lnR>
                  </a:tcPr>
                </a:tc>
                <a:tc>
                  <a:txBody>
                    <a:bodyPr/>
                    <a:lstStyle/>
                    <a:p>
                      <a:pPr marL="0" indent="0">
                        <a:buFont typeface="Arial" panose="020B0604020202020204" pitchFamily="34" charset="0"/>
                        <a:buNone/>
                        <a:tabLst>
                          <a:tab pos="361950" algn="l"/>
                          <a:tab pos="447675" algn="l"/>
                        </a:tabLst>
                      </a:pPr>
                      <a:endParaRPr kumimoji="1" lang="ja-JP" altLang="en-US" sz="1100" b="1" dirty="0">
                        <a:solidFill>
                          <a:schemeClr val="tx1"/>
                        </a:solidFill>
                        <a:latin typeface="游ゴシック" panose="020B0400000000000000" pitchFamily="50" charset="-128"/>
                        <a:ea typeface="游ゴシック" panose="020B0400000000000000" pitchFamily="50" charset="-128"/>
                      </a:endParaRPr>
                    </a:p>
                  </a:txBody>
                  <a:tcPr marL="51435" marR="51435" marT="25717" marB="2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8631356"/>
                  </a:ext>
                </a:extLst>
              </a:tr>
              <a:tr h="7701219">
                <a:tc>
                  <a:txBody>
                    <a:bodyPr/>
                    <a:lstStyle/>
                    <a:p>
                      <a:r>
                        <a:rPr kumimoji="1" lang="en-US" altLang="ja-JP" sz="1100" dirty="0">
                          <a:solidFill>
                            <a:schemeClr val="tx1"/>
                          </a:solidFill>
                          <a:latin typeface="游ゴシック" panose="020B0400000000000000" pitchFamily="50" charset="-128"/>
                          <a:ea typeface="游ゴシック" panose="020B0400000000000000" pitchFamily="50" charset="-128"/>
                        </a:rPr>
                        <a:t>A19</a:t>
                      </a:r>
                    </a:p>
                    <a:p>
                      <a:r>
                        <a:rPr kumimoji="1" lang="ja-JP" altLang="en-US" sz="1100" dirty="0">
                          <a:solidFill>
                            <a:schemeClr val="tx1"/>
                          </a:solidFill>
                          <a:latin typeface="游ゴシック" panose="020B0400000000000000" pitchFamily="50" charset="-128"/>
                          <a:ea typeface="游ゴシック" panose="020B0400000000000000" pitchFamily="50" charset="-128"/>
                        </a:rPr>
                        <a:t>続き</a:t>
                      </a:r>
                    </a:p>
                  </a:txBody>
                  <a:tcPr marL="51435" marR="51435" marT="25717" marB="25717">
                    <a:lnR w="12700" cap="flat" cmpd="sng" algn="ctr">
                      <a:noFill/>
                      <a:prstDash val="solid"/>
                      <a:round/>
                      <a:headEnd type="none" w="med" len="med"/>
                      <a:tailEnd type="none" w="med" len="med"/>
                    </a:lnR>
                  </a:tcPr>
                </a:tc>
                <a:tc>
                  <a:txBody>
                    <a:bodyPr/>
                    <a:lstStyle/>
                    <a:p>
                      <a:pPr lvl="0" algn="l">
                        <a:lnSpc>
                          <a:spcPct val="100000"/>
                        </a:lnSpc>
                        <a:buNone/>
                      </a:pP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利用者の対処方法</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１</a:t>
                      </a: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ブラウザの「</a:t>
                      </a: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QR</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コードリーダー」で読み込む</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《Android》</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の場合</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100" b="0" i="0" u="none" strike="noStrike" dirty="0">
                          <a:solidFill>
                            <a:srgbClr val="000000"/>
                          </a:solidFill>
                          <a:effectLst/>
                          <a:latin typeface="游ゴシック" panose="020B0400000000000000" pitchFamily="50" charset="-128"/>
                          <a:ea typeface="+mn-ea"/>
                        </a:rPr>
                        <a:t>Android 10</a:t>
                      </a:r>
                      <a:r>
                        <a:rPr lang="ja-JP" altLang="en-US" sz="1100" b="0" i="0" u="none" strike="noStrike" dirty="0">
                          <a:solidFill>
                            <a:srgbClr val="000000"/>
                          </a:solidFill>
                          <a:effectLst/>
                          <a:latin typeface="游ゴシック" panose="020B0400000000000000" pitchFamily="50" charset="-128"/>
                          <a:ea typeface="+mn-ea"/>
                        </a:rPr>
                        <a:t>以上を推奨します</a:t>
                      </a:r>
                      <a:endParaRPr lang="en-US" altLang="ja-JP" sz="1100" b="0" i="0" u="none" strike="noStrike" dirty="0">
                        <a:solidFill>
                          <a:srgbClr val="000000"/>
                        </a:solidFill>
                        <a:effectLst/>
                        <a:latin typeface="游ゴシック" panose="020B0400000000000000" pitchFamily="50" charset="-128"/>
                        <a:ea typeface="+mn-ea"/>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Android 7 </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以下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利用不可</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生体認証の認証フローは開始できない　</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Android 8 </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利用不可</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生体認証の認証フローが安定しない</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 Android 9</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以上にアップするか</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Android 9</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以上の端末に変更</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Android 9 </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利用可能</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)Google Chrome</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で</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QR</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コードを読込むと利用可能</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Android 10</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以上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利用可能</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)Google Chrome</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で</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QR</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コードを読込むと利用可能</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上記で読み込めない場合の代替手段</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Google Chrome</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ブラウザで</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QR</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コードを読み込む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最も一般的</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①</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Android</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端末で</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Google Chrome</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アプリを開きます</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②アドレスバーの右側や、検索バーの左側に「</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QR</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コードリーダー」のアイコ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ンがありますので、それをタップします　　　　　　　　　　</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③</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QR</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コードリーダーが起動したら、</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PC</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画面に表示されている</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QR</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コードを読</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み込ませます。</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Chrome</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が認識すると、自動的に生体認証</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指紋、顔認証など</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の確認画面が</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表示されます。</a:t>
                      </a:r>
                    </a:p>
                    <a:p>
                      <a:pPr lvl="0" algn="l">
                        <a:lnSpc>
                          <a:spcPct val="100000"/>
                        </a:lnSpc>
                        <a:buNone/>
                      </a:pP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《iOS》</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の場合</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defTabSz="1320759" rtl="0" eaLnBrk="1" fontAlgn="auto" latinLnBrk="0" hangingPunct="1">
                        <a:lnSpc>
                          <a:spcPct val="100000"/>
                        </a:lnSpc>
                        <a:spcBef>
                          <a:spcPts val="0"/>
                        </a:spcBef>
                        <a:spcAft>
                          <a:spcPts val="0"/>
                        </a:spcAft>
                        <a:buClrTx/>
                        <a:buSzTx/>
                        <a:buFontTx/>
                        <a:buNone/>
                        <a:tabLst/>
                        <a:defRPr/>
                      </a:pPr>
                      <a:r>
                        <a:rPr lang="ja-JP" altLang="en-US" sz="1100" b="1" i="0" u="none" strike="noStrike" dirty="0">
                          <a:solidFill>
                            <a:srgbClr val="000000"/>
                          </a:solidFill>
                          <a:effectLst/>
                          <a:latin typeface="游ゴシック" panose="020B0400000000000000" pitchFamily="50" charset="-128"/>
                          <a:ea typeface="+mn-ea"/>
                        </a:rPr>
                        <a:t>　　</a:t>
                      </a:r>
                      <a:r>
                        <a:rPr lang="en-US" altLang="ja-JP" sz="1100" b="0" i="0" u="none" strike="noStrike" dirty="0">
                          <a:solidFill>
                            <a:srgbClr val="000000"/>
                          </a:solidFill>
                          <a:effectLst/>
                          <a:latin typeface="游ゴシック" panose="020B0400000000000000" pitchFamily="50" charset="-128"/>
                          <a:ea typeface="+mn-ea"/>
                        </a:rPr>
                        <a:t>※iOS14</a:t>
                      </a:r>
                      <a:r>
                        <a:rPr lang="ja-JP" altLang="en-US" sz="1100" b="0" i="0" u="none" strike="noStrike" dirty="0">
                          <a:solidFill>
                            <a:srgbClr val="000000"/>
                          </a:solidFill>
                          <a:effectLst/>
                          <a:latin typeface="游ゴシック" panose="020B0400000000000000" pitchFamily="50" charset="-128"/>
                          <a:ea typeface="+mn-ea"/>
                        </a:rPr>
                        <a:t>以上を推奨します</a:t>
                      </a:r>
                      <a:endParaRPr lang="en-US" altLang="ja-JP" sz="1100" b="0" i="0" u="none" strike="noStrike" dirty="0">
                        <a:solidFill>
                          <a:srgbClr val="000000"/>
                        </a:solidFill>
                        <a:effectLst/>
                        <a:latin typeface="游ゴシック" panose="020B0400000000000000" pitchFamily="50" charset="-128"/>
                        <a:ea typeface="+mn-ea"/>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iOS12</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以下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利用不可</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生体認証の認証フローは開始できない</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 iOS13</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以上にアップする必要がある</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iOS13</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利用可能</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 PC</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に表示された生体認証の</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QR</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コードの読込は可能だが、</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iOS14</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以上へのアップをお勧めします</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iOS14</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以降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利用可能</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 PC</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に表示された生体認証の</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QR</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コードは問題なく読み込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めます</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p>
                      <a:pPr lvl="0" algn="l">
                        <a:lnSpc>
                          <a:spcPct val="100000"/>
                        </a:lnSpc>
                        <a:buNone/>
                        <a:tabLst>
                          <a:tab pos="361950" algn="l"/>
                        </a:tabLst>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２</a:t>
                      </a: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)Authenticator</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を使用する</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生体認証が使用できない場合は、</a:t>
                      </a:r>
                      <a:r>
                        <a:rPr lang="ja-JP" altLang="en-US" sz="1100" b="0" i="0" u="none" strike="noStrike" dirty="0">
                          <a:solidFill>
                            <a:srgbClr val="000000"/>
                          </a:solidFill>
                          <a:effectLst/>
                          <a:latin typeface="游ゴシック" panose="020B0400000000000000" pitchFamily="50" charset="-128"/>
                          <a:ea typeface="+mn-ea"/>
                        </a:rPr>
                        <a:t>ログイン認証のために以</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下のものを利用する　　</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ことで回避可能な場合があります。</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(OS</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の条件はクリアする必要はある</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Microsoft Authenticator</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Google Authenticator</a:t>
                      </a:r>
                    </a:p>
                    <a:p>
                      <a:pPr lvl="0" algn="l">
                        <a:lnSpc>
                          <a:spcPct val="100000"/>
                        </a:lnSpc>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Free OTP</a:t>
                      </a:r>
                    </a:p>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100" dirty="0">
                        <a:solidFill>
                          <a:schemeClr val="tx1"/>
                        </a:solidFill>
                        <a:latin typeface="游ゴシック" panose="020B0400000000000000" pitchFamily="50" charset="-128"/>
                        <a:ea typeface="游ゴシック" panose="020B0400000000000000" pitchFamily="50" charset="-128"/>
                      </a:endParaRPr>
                    </a:p>
                  </a:txBody>
                  <a:tcPr marL="51435" marR="51435" marT="25717" marB="2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7236984"/>
                  </a:ext>
                </a:extLst>
              </a:tr>
              <a:tr h="1016811">
                <a:tc>
                  <a:txBody>
                    <a:bodyPr/>
                    <a:lstStyle/>
                    <a:p>
                      <a:endParaRPr kumimoji="1" lang="ja-JP" altLang="en-US" sz="1100" b="1" dirty="0">
                        <a:solidFill>
                          <a:schemeClr val="tx1"/>
                        </a:solidFill>
                        <a:latin typeface="游ゴシック" panose="020B0400000000000000" pitchFamily="50" charset="-128"/>
                        <a:ea typeface="游ゴシック" panose="020B0400000000000000" pitchFamily="50" charset="-128"/>
                      </a:endParaRPr>
                    </a:p>
                  </a:txBody>
                  <a:tcPr marL="51435" marR="51435" marT="25717" marB="25717">
                    <a:lnR w="12700" cap="flat" cmpd="sng" algn="ctr">
                      <a:noFill/>
                      <a:prstDash val="solid"/>
                      <a:round/>
                      <a:headEnd type="none" w="med" len="med"/>
                      <a:tailEnd type="none" w="med" len="med"/>
                    </a:lnR>
                  </a:tcPr>
                </a:tc>
                <a:tc>
                  <a:txBody>
                    <a:bodyPr/>
                    <a:lstStyle/>
                    <a:p>
                      <a:pPr marL="0" indent="0">
                        <a:buFont typeface="Arial" panose="020B0604020202020204" pitchFamily="34" charset="0"/>
                        <a:buNone/>
                      </a:pPr>
                      <a:endParaRPr kumimoji="1" lang="ja-JP" altLang="en-US" sz="1100" b="1" dirty="0">
                        <a:solidFill>
                          <a:schemeClr val="tx1"/>
                        </a:solidFill>
                        <a:latin typeface="游ゴシック" panose="020B0400000000000000" pitchFamily="50" charset="-128"/>
                        <a:ea typeface="游ゴシック" panose="020B0400000000000000" pitchFamily="50" charset="-128"/>
                      </a:endParaRPr>
                    </a:p>
                  </a:txBody>
                  <a:tcPr marL="51435" marR="51435" marT="25717" marB="2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758113"/>
                  </a:ext>
                </a:extLst>
              </a:tr>
            </a:tbl>
          </a:graphicData>
        </a:graphic>
      </p:graphicFrame>
    </p:spTree>
    <p:extLst>
      <p:ext uri="{BB962C8B-B14F-4D97-AF65-F5344CB8AC3E}">
        <p14:creationId xmlns:p14="http://schemas.microsoft.com/office/powerpoint/2010/main" val="377368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0B3DC7EA-F763-46B5-0F59-B7A65FA4681F}"/>
              </a:ext>
            </a:extLst>
          </p:cNvPr>
          <p:cNvPicPr>
            <a:picLocks noChangeAspect="1"/>
          </p:cNvPicPr>
          <p:nvPr/>
        </p:nvPicPr>
        <p:blipFill>
          <a:blip r:embed="rId2"/>
          <a:stretch>
            <a:fillRect/>
          </a:stretch>
        </p:blipFill>
        <p:spPr>
          <a:xfrm>
            <a:off x="1514229" y="819982"/>
            <a:ext cx="3087523" cy="2215985"/>
          </a:xfrm>
          <a:prstGeom prst="rect">
            <a:avLst/>
          </a:prstGeom>
        </p:spPr>
      </p:pic>
      <p:pic>
        <p:nvPicPr>
          <p:cNvPr id="1025" name="Picture 1">
            <a:extLst>
              <a:ext uri="{FF2B5EF4-FFF2-40B4-BE49-F238E27FC236}">
                <a16:creationId xmlns:a16="http://schemas.microsoft.com/office/drawing/2014/main" id="{7957DB01-8D69-7082-39D4-5197CCD58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931" y="6970816"/>
            <a:ext cx="3555266" cy="211520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D0776313-CFF5-4D61-94F9-97376FA4DCA1}"/>
              </a:ext>
            </a:extLst>
          </p:cNvPr>
          <p:cNvSpPr>
            <a:spLocks noGrp="1"/>
          </p:cNvSpPr>
          <p:nvPr>
            <p:ph type="sldNum" sz="quarter" idx="4"/>
          </p:nvPr>
        </p:nvSpPr>
        <p:spPr/>
        <p:txBody>
          <a:bodyPr/>
          <a:lstStyle/>
          <a:p>
            <a:fld id="{A0BB1BDA-CE3E-4D53-A06F-2FBA10AB65BB}" type="slidenum">
              <a:rPr kumimoji="1" lang="ja-JP" altLang="en-US" smtClean="0"/>
              <a:pPr/>
              <a:t>6</a:t>
            </a:fld>
            <a:endParaRPr kumimoji="1" lang="ja-JP" altLang="en-US"/>
          </a:p>
        </p:txBody>
      </p:sp>
      <p:sp>
        <p:nvSpPr>
          <p:cNvPr id="3" name="テキスト ボックス 2">
            <a:extLst>
              <a:ext uri="{FF2B5EF4-FFF2-40B4-BE49-F238E27FC236}">
                <a16:creationId xmlns:a16="http://schemas.microsoft.com/office/drawing/2014/main" id="{319B306D-35F5-433E-8A26-2CB26F9D98CB}"/>
              </a:ext>
            </a:extLst>
          </p:cNvPr>
          <p:cNvSpPr txBox="1"/>
          <p:nvPr/>
        </p:nvSpPr>
        <p:spPr>
          <a:xfrm>
            <a:off x="499026" y="338320"/>
            <a:ext cx="5895177" cy="9064020"/>
          </a:xfrm>
          <a:prstGeom prst="rect">
            <a:avLst/>
          </a:prstGeom>
          <a:noFill/>
        </p:spPr>
        <p:txBody>
          <a:bodyPr wrap="square" rtlCol="0">
            <a:spAutoFit/>
          </a:bodyPr>
          <a:lstStyle/>
          <a:p>
            <a:pPr marL="228600" indent="-228600">
              <a:buFont typeface="+mj-lt"/>
              <a:buAutoNum type="arabicPeriod" startAt="6"/>
            </a:pPr>
            <a:r>
              <a:rPr kumimoji="1" lang="ja-JP" altLang="en-US" sz="1100" dirty="0">
                <a:latin typeface="+mn-ea"/>
              </a:rPr>
              <a:t>メールアドレスの設定</a:t>
            </a:r>
            <a:br>
              <a:rPr kumimoji="1" lang="en-US" altLang="ja-JP" sz="1100" dirty="0">
                <a:latin typeface="+mn-ea"/>
              </a:rPr>
            </a:br>
            <a:r>
              <a:rPr kumimoji="1" lang="ja-JP" altLang="en-US" sz="1100" dirty="0">
                <a:latin typeface="+mn-ea"/>
              </a:rPr>
              <a:t>メールアドレスをご確認の上、「送信」をクリックします。</a:t>
            </a: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endParaRPr kumimoji="1" lang="en-US" altLang="ja-JP" sz="1100" dirty="0">
              <a:latin typeface="+mn-ea"/>
            </a:endParaRPr>
          </a:p>
          <a:p>
            <a:pPr marL="228600" indent="-228600">
              <a:buFont typeface="+mj-lt"/>
              <a:buAutoNum type="arabicPeriod" startAt="6"/>
            </a:pPr>
            <a:r>
              <a:rPr kumimoji="1" lang="ja-JP" altLang="en-US" sz="1100" dirty="0">
                <a:latin typeface="+mn-ea"/>
              </a:rPr>
              <a:t>メール認証</a:t>
            </a:r>
            <a:br>
              <a:rPr kumimoji="1" lang="en-US" altLang="ja-JP" sz="1100" dirty="0">
                <a:latin typeface="+mn-ea"/>
              </a:rPr>
            </a:br>
            <a:r>
              <a:rPr kumimoji="1" lang="ja-JP" altLang="en-US" sz="1100" dirty="0">
                <a:latin typeface="+mn-ea"/>
              </a:rPr>
              <a:t>届いたメールを開き、「メールアドレスの確認」をクリックします。</a:t>
            </a: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br>
              <a:rPr kumimoji="1" lang="en-US" altLang="ja-JP" sz="1100" dirty="0">
                <a:latin typeface="+mn-ea"/>
              </a:rPr>
            </a:br>
            <a:endParaRPr kumimoji="1" lang="ja-JP" altLang="en-US" sz="1100" dirty="0">
              <a:latin typeface="+mn-ea"/>
            </a:endParaRPr>
          </a:p>
        </p:txBody>
      </p:sp>
      <p:sp>
        <p:nvSpPr>
          <p:cNvPr id="6" name="テキスト ボックス 5">
            <a:extLst>
              <a:ext uri="{FF2B5EF4-FFF2-40B4-BE49-F238E27FC236}">
                <a16:creationId xmlns:a16="http://schemas.microsoft.com/office/drawing/2014/main" id="{9E4FD87C-5032-4DFC-711B-934044898CD6}"/>
              </a:ext>
            </a:extLst>
          </p:cNvPr>
          <p:cNvSpPr txBox="1"/>
          <p:nvPr/>
        </p:nvSpPr>
        <p:spPr>
          <a:xfrm>
            <a:off x="1330351" y="3029079"/>
            <a:ext cx="4445609" cy="369332"/>
          </a:xfrm>
          <a:prstGeom prst="rect">
            <a:avLst/>
          </a:prstGeom>
          <a:noFill/>
        </p:spPr>
        <p:txBody>
          <a:bodyPr wrap="square" rtlCol="0">
            <a:spAutoFit/>
          </a:bodyPr>
          <a:lstStyle/>
          <a:p>
            <a:pPr marL="122467" indent="-122467">
              <a:buFont typeface="Yu Gothic" panose="020B0400000000000000" pitchFamily="50" charset="-128"/>
              <a:buChar char="※"/>
            </a:pPr>
            <a:r>
              <a:rPr kumimoji="1" lang="ja-JP" altLang="en-US" sz="900" dirty="0">
                <a:latin typeface="+mn-ea"/>
              </a:rPr>
              <a:t>メールアドレスの変更は必須ではありません。メールアドレスを英大文字</a:t>
            </a:r>
            <a:r>
              <a:rPr kumimoji="1" lang="en-US" altLang="ja-JP" sz="900" dirty="0">
                <a:latin typeface="+mn-ea"/>
              </a:rPr>
              <a:t>(A,B</a:t>
            </a:r>
            <a:r>
              <a:rPr kumimoji="1" lang="ja-JP" altLang="en-US" sz="900" dirty="0">
                <a:latin typeface="+mn-ea"/>
              </a:rPr>
              <a:t>等）で入力した場合でもシステムには英小文字</a:t>
            </a:r>
            <a:r>
              <a:rPr kumimoji="1" lang="en-US" altLang="ja-JP" sz="900" dirty="0">
                <a:latin typeface="+mn-ea"/>
              </a:rPr>
              <a:t>(</a:t>
            </a:r>
            <a:r>
              <a:rPr kumimoji="1" lang="en-US" altLang="ja-JP" sz="900" dirty="0" err="1">
                <a:latin typeface="+mn-ea"/>
              </a:rPr>
              <a:t>a,b</a:t>
            </a:r>
            <a:r>
              <a:rPr kumimoji="1" lang="ja-JP" altLang="en-US" sz="900" dirty="0">
                <a:latin typeface="+mn-ea"/>
              </a:rPr>
              <a:t>等）で登録されます</a:t>
            </a:r>
            <a:endParaRPr kumimoji="1" lang="en-US" altLang="ja-JP" sz="900" dirty="0">
              <a:latin typeface="+mn-ea"/>
            </a:endParaRPr>
          </a:p>
        </p:txBody>
      </p:sp>
      <p:sp>
        <p:nvSpPr>
          <p:cNvPr id="10" name="正方形/長方形 9">
            <a:extLst>
              <a:ext uri="{FF2B5EF4-FFF2-40B4-BE49-F238E27FC236}">
                <a16:creationId xmlns:a16="http://schemas.microsoft.com/office/drawing/2014/main" id="{2D5EBC68-25E1-AFBE-0275-3D8FBC7FB4FB}"/>
              </a:ext>
            </a:extLst>
          </p:cNvPr>
          <p:cNvSpPr/>
          <p:nvPr/>
        </p:nvSpPr>
        <p:spPr>
          <a:xfrm>
            <a:off x="1391158" y="8376065"/>
            <a:ext cx="897771" cy="215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pic>
        <p:nvPicPr>
          <p:cNvPr id="12" name="図 11">
            <a:extLst>
              <a:ext uri="{FF2B5EF4-FFF2-40B4-BE49-F238E27FC236}">
                <a16:creationId xmlns:a16="http://schemas.microsoft.com/office/drawing/2014/main" id="{AA2855E4-7D32-2F48-F438-CD16A6D87B65}"/>
              </a:ext>
            </a:extLst>
          </p:cNvPr>
          <p:cNvPicPr>
            <a:picLocks noChangeAspect="1"/>
          </p:cNvPicPr>
          <p:nvPr/>
        </p:nvPicPr>
        <p:blipFill>
          <a:blip r:embed="rId4"/>
          <a:srcRect l="5097" t="16234" r="8303" b="17549"/>
          <a:stretch>
            <a:fillRect/>
          </a:stretch>
        </p:blipFill>
        <p:spPr>
          <a:xfrm>
            <a:off x="4172763" y="8019676"/>
            <a:ext cx="2221440" cy="805308"/>
          </a:xfrm>
          <a:prstGeom prst="rect">
            <a:avLst/>
          </a:prstGeom>
        </p:spPr>
      </p:pic>
      <p:cxnSp>
        <p:nvCxnSpPr>
          <p:cNvPr id="13" name="直線矢印コネクタ 12">
            <a:extLst>
              <a:ext uri="{FF2B5EF4-FFF2-40B4-BE49-F238E27FC236}">
                <a16:creationId xmlns:a16="http://schemas.microsoft.com/office/drawing/2014/main" id="{AFDF8AD2-689E-8030-9485-56E13C0171A4}"/>
              </a:ext>
            </a:extLst>
          </p:cNvPr>
          <p:cNvCxnSpPr>
            <a:cxnSpLocks/>
            <a:stCxn id="10" idx="3"/>
          </p:cNvCxnSpPr>
          <p:nvPr/>
        </p:nvCxnSpPr>
        <p:spPr>
          <a:xfrm>
            <a:off x="2288929" y="8484015"/>
            <a:ext cx="188383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7616F961-65AE-1655-44DD-D5ACF7DE2539}"/>
              </a:ext>
            </a:extLst>
          </p:cNvPr>
          <p:cNvSpPr txBox="1"/>
          <p:nvPr/>
        </p:nvSpPr>
        <p:spPr>
          <a:xfrm>
            <a:off x="463797" y="3617294"/>
            <a:ext cx="5895177" cy="430887"/>
          </a:xfrm>
          <a:prstGeom prst="rect">
            <a:avLst/>
          </a:prstGeom>
          <a:noFill/>
        </p:spPr>
        <p:txBody>
          <a:bodyPr wrap="square" rtlCol="0">
            <a:spAutoFit/>
          </a:bodyPr>
          <a:lstStyle/>
          <a:p>
            <a:r>
              <a:rPr kumimoji="1" lang="en-US" altLang="ja-JP" sz="1100" dirty="0">
                <a:latin typeface="+mn-ea"/>
              </a:rPr>
              <a:t>※</a:t>
            </a:r>
            <a:r>
              <a:rPr kumimoji="1" lang="ja-JP" altLang="en-US" sz="1100" dirty="0">
                <a:latin typeface="+mn-ea"/>
              </a:rPr>
              <a:t>下記の場合にはエラーとなります。入力したメールアドレスに誤りがないかご確認ください。</a:t>
            </a:r>
          </a:p>
        </p:txBody>
      </p:sp>
      <p:graphicFrame>
        <p:nvGraphicFramePr>
          <p:cNvPr id="11" name="表 10">
            <a:extLst>
              <a:ext uri="{FF2B5EF4-FFF2-40B4-BE49-F238E27FC236}">
                <a16:creationId xmlns:a16="http://schemas.microsoft.com/office/drawing/2014/main" id="{7A0C46AB-9D05-BF00-BA3E-13C18DF7B980}"/>
              </a:ext>
            </a:extLst>
          </p:cNvPr>
          <p:cNvGraphicFramePr>
            <a:graphicFrameLocks noGrp="1"/>
          </p:cNvGraphicFramePr>
          <p:nvPr>
            <p:extLst>
              <p:ext uri="{D42A27DB-BD31-4B8C-83A1-F6EECF244321}">
                <p14:modId xmlns:p14="http://schemas.microsoft.com/office/powerpoint/2010/main" val="1815773525"/>
              </p:ext>
            </p:extLst>
          </p:nvPr>
        </p:nvGraphicFramePr>
        <p:xfrm>
          <a:off x="614514" y="4148166"/>
          <a:ext cx="5664200" cy="1978754"/>
        </p:xfrm>
        <a:graphic>
          <a:graphicData uri="http://schemas.openxmlformats.org/drawingml/2006/table">
            <a:tbl>
              <a:tblPr firstRow="1" firstCol="1" bandRow="1">
                <a:tableStyleId>{5C22544A-7EE6-4342-B048-85BDC9FD1C3A}</a:tableStyleId>
              </a:tblPr>
              <a:tblGrid>
                <a:gridCol w="360426">
                  <a:extLst>
                    <a:ext uri="{9D8B030D-6E8A-4147-A177-3AD203B41FA5}">
                      <a16:colId xmlns:a16="http://schemas.microsoft.com/office/drawing/2014/main" val="3774355035"/>
                    </a:ext>
                  </a:extLst>
                </a:gridCol>
                <a:gridCol w="2655275">
                  <a:extLst>
                    <a:ext uri="{9D8B030D-6E8A-4147-A177-3AD203B41FA5}">
                      <a16:colId xmlns:a16="http://schemas.microsoft.com/office/drawing/2014/main" val="939942847"/>
                    </a:ext>
                  </a:extLst>
                </a:gridCol>
                <a:gridCol w="2648499">
                  <a:extLst>
                    <a:ext uri="{9D8B030D-6E8A-4147-A177-3AD203B41FA5}">
                      <a16:colId xmlns:a16="http://schemas.microsoft.com/office/drawing/2014/main" val="3544681967"/>
                    </a:ext>
                  </a:extLst>
                </a:gridCol>
              </a:tblGrid>
              <a:tr h="212009">
                <a:tc>
                  <a:txBody>
                    <a:bodyPr/>
                    <a:lstStyle/>
                    <a:p>
                      <a:pPr algn="ctr">
                        <a:buNone/>
                      </a:pPr>
                      <a:r>
                        <a:rPr lang="en-US" sz="1050" kern="100" dirty="0">
                          <a:effectLst/>
                        </a:rPr>
                        <a:t>No.</a:t>
                      </a:r>
                      <a:endParaRPr lang="ja-JP" sz="9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B w="952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a:buNone/>
                      </a:pPr>
                      <a:r>
                        <a:rPr lang="ja-JP" sz="1100" kern="100">
                          <a:effectLst/>
                        </a:rPr>
                        <a:t>エラーメッセージ</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B w="952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a:buNone/>
                      </a:pPr>
                      <a:r>
                        <a:rPr lang="ja-JP" sz="1100" kern="100">
                          <a:effectLst/>
                        </a:rPr>
                        <a:t>エラー理由</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B w="9525" cap="flat" cmpd="sng" algn="ctr">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3751309407"/>
                  </a:ext>
                </a:extLst>
              </a:tr>
              <a:tr h="212009">
                <a:tc>
                  <a:txBody>
                    <a:bodyPr/>
                    <a:lstStyle/>
                    <a:p>
                      <a:pPr algn="ctr">
                        <a:buNone/>
                      </a:pPr>
                      <a:r>
                        <a:rPr lang="en-US" sz="1100" kern="100" dirty="0">
                          <a:effectLst/>
                        </a:rPr>
                        <a:t>1</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6350" cap="flat" cmpd="sng" algn="ctr">
                      <a:solidFill>
                        <a:schemeClr val="bg1">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tx1">
                        <a:lumMod val="65000"/>
                        <a:lumOff val="35000"/>
                      </a:schemeClr>
                    </a:solidFill>
                  </a:tcPr>
                </a:tc>
                <a:tc>
                  <a:txBody>
                    <a:bodyPr/>
                    <a:lstStyle/>
                    <a:p>
                      <a:pPr algn="l">
                        <a:buNone/>
                      </a:pPr>
                      <a:r>
                        <a:rPr lang="ja-JP" sz="1050" b="0" kern="100">
                          <a:effectLst/>
                        </a:rPr>
                        <a:t>メールアドレスを入力してください。</a:t>
                      </a:r>
                      <a:endParaRPr lang="ja-JP" sz="1050" b="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ja-JP" sz="1050" kern="100">
                          <a:effectLst/>
                        </a:rPr>
                        <a:t>メールアドレスが未入力</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62767439"/>
                  </a:ext>
                </a:extLst>
              </a:tr>
              <a:tr h="583026">
                <a:tc>
                  <a:txBody>
                    <a:bodyPr/>
                    <a:lstStyle/>
                    <a:p>
                      <a:pPr algn="ctr">
                        <a:buNone/>
                      </a:pPr>
                      <a:r>
                        <a:rPr lang="en-US" sz="1100" kern="100" dirty="0">
                          <a:effectLst/>
                        </a:rPr>
                        <a:t>2</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6350" cap="flat" cmpd="sng" algn="ctr">
                      <a:solidFill>
                        <a:schemeClr val="bg1">
                          <a:lumMod val="75000"/>
                        </a:schemeClr>
                      </a:solidFill>
                      <a:prstDash val="solid"/>
                      <a:round/>
                      <a:headEnd type="none" w="med" len="med"/>
                      <a:tailEnd type="none" w="med" len="med"/>
                    </a:lnR>
                    <a:solidFill>
                      <a:schemeClr val="tx1">
                        <a:lumMod val="65000"/>
                        <a:lumOff val="35000"/>
                      </a:schemeClr>
                    </a:solidFill>
                  </a:tcPr>
                </a:tc>
                <a:tc>
                  <a:txBody>
                    <a:bodyPr/>
                    <a:lstStyle/>
                    <a:p>
                      <a:pPr algn="l">
                        <a:buNone/>
                      </a:pPr>
                      <a:r>
                        <a:rPr lang="ja-JP" sz="1050" b="0" kern="100">
                          <a:effectLst/>
                        </a:rPr>
                        <a:t>他のアカウントで設定されているメールアドレスです。別のメールアドレスを入力してください。</a:t>
                      </a:r>
                      <a:endParaRPr lang="ja-JP" sz="1050" b="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ja-JP" sz="1050" kern="100" dirty="0">
                          <a:effectLst/>
                        </a:rPr>
                        <a:t>メールアドレスが他のアカウントにて使用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94596283"/>
                  </a:ext>
                </a:extLst>
              </a:tr>
              <a:tr h="583026">
                <a:tc>
                  <a:txBody>
                    <a:bodyPr/>
                    <a:lstStyle/>
                    <a:p>
                      <a:pPr algn="ctr">
                        <a:buNone/>
                      </a:pPr>
                      <a:r>
                        <a:rPr lang="en-US" sz="1100" kern="100" dirty="0">
                          <a:effectLst/>
                        </a:rPr>
                        <a:t>3</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6350" cap="flat" cmpd="sng" algn="ctr">
                      <a:solidFill>
                        <a:schemeClr val="bg1">
                          <a:lumMod val="75000"/>
                        </a:schemeClr>
                      </a:solidFill>
                      <a:prstDash val="solid"/>
                      <a:round/>
                      <a:headEnd type="none" w="med" len="med"/>
                      <a:tailEnd type="none" w="med" len="med"/>
                    </a:lnR>
                    <a:solidFill>
                      <a:schemeClr val="tx1">
                        <a:lumMod val="65000"/>
                        <a:lumOff val="35000"/>
                      </a:schemeClr>
                    </a:solidFill>
                  </a:tcPr>
                </a:tc>
                <a:tc>
                  <a:txBody>
                    <a:bodyPr/>
                    <a:lstStyle/>
                    <a:p>
                      <a:pPr algn="l">
                        <a:buNone/>
                      </a:pPr>
                      <a:r>
                        <a:rPr lang="ja-JP" sz="1050" b="0" kern="100">
                          <a:effectLst/>
                        </a:rPr>
                        <a:t>無効なメールアドレスです。入力したメールアドレスに誤りがないかご確認ください。</a:t>
                      </a:r>
                      <a:endParaRPr lang="ja-JP" sz="1050" b="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ja-JP" sz="1050" kern="100">
                          <a:effectLst/>
                        </a:rPr>
                        <a:t>例）使用できない記号</a:t>
                      </a:r>
                      <a:r>
                        <a:rPr lang="en-US" sz="1050" kern="100" dirty="0">
                          <a:effectLst/>
                        </a:rPr>
                        <a:t>(?</a:t>
                      </a:r>
                      <a:r>
                        <a:rPr lang="ja-JP" sz="1050" kern="100">
                          <a:effectLst/>
                        </a:rPr>
                        <a:t>等</a:t>
                      </a:r>
                      <a:r>
                        <a:rPr lang="en-US" sz="1050" kern="100" dirty="0">
                          <a:effectLst/>
                        </a:rPr>
                        <a:t>)</a:t>
                      </a:r>
                      <a:r>
                        <a:rPr lang="ja-JP" sz="1050" kern="100">
                          <a:effectLst/>
                        </a:rPr>
                        <a:t>を入力、</a:t>
                      </a:r>
                      <a:r>
                        <a:rPr lang="en-US" sz="1050" kern="100" dirty="0">
                          <a:effectLst/>
                        </a:rPr>
                        <a:t>@</a:t>
                      </a:r>
                      <a:r>
                        <a:rPr lang="ja-JP" sz="1050" kern="100">
                          <a:effectLst/>
                        </a:rPr>
                        <a:t>マークの直前にドット</a:t>
                      </a:r>
                      <a:r>
                        <a:rPr lang="en-US" sz="1050" kern="100" dirty="0">
                          <a:effectLst/>
                        </a:rPr>
                        <a:t>(.)</a:t>
                      </a:r>
                      <a:r>
                        <a:rPr lang="ja-JP" sz="1050" kern="100">
                          <a:effectLst/>
                        </a:rPr>
                        <a:t>を入力　等</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27553773"/>
                  </a:ext>
                </a:extLst>
              </a:tr>
              <a:tr h="388684">
                <a:tc>
                  <a:txBody>
                    <a:bodyPr/>
                    <a:lstStyle/>
                    <a:p>
                      <a:pPr algn="ctr">
                        <a:buNone/>
                      </a:pPr>
                      <a:r>
                        <a:rPr lang="en-US" sz="1100" kern="100" dirty="0">
                          <a:effectLst/>
                        </a:rPr>
                        <a:t>4</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R w="6350" cap="flat" cmpd="sng" algn="ctr">
                      <a:solidFill>
                        <a:schemeClr val="bg1">
                          <a:lumMod val="75000"/>
                        </a:schemeClr>
                      </a:solidFill>
                      <a:prstDash val="solid"/>
                      <a:round/>
                      <a:headEnd type="none" w="med" len="med"/>
                      <a:tailEnd type="none" w="med" len="med"/>
                    </a:lnR>
                    <a:solidFill>
                      <a:schemeClr val="tx1">
                        <a:lumMod val="65000"/>
                        <a:lumOff val="35000"/>
                      </a:schemeClr>
                    </a:solidFill>
                  </a:tcPr>
                </a:tc>
                <a:tc>
                  <a:txBody>
                    <a:bodyPr/>
                    <a:lstStyle/>
                    <a:p>
                      <a:pPr algn="l">
                        <a:buNone/>
                      </a:pPr>
                      <a:r>
                        <a:rPr lang="ja-JP" sz="1050" b="0" kern="100" dirty="0">
                          <a:effectLst/>
                        </a:rPr>
                        <a:t>設定可能なメールアドレスの最大文字数は</a:t>
                      </a:r>
                      <a:r>
                        <a:rPr lang="en-US" sz="1050" b="0" kern="100" dirty="0">
                          <a:effectLst/>
                        </a:rPr>
                        <a:t>255</a:t>
                      </a:r>
                      <a:r>
                        <a:rPr lang="ja-JP" sz="1050" b="0" kern="100" dirty="0">
                          <a:effectLst/>
                        </a:rPr>
                        <a:t>文字です。</a:t>
                      </a:r>
                      <a:endParaRPr lang="ja-JP" sz="1050" b="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ja-JP" sz="1050" kern="100" dirty="0">
                          <a:effectLst/>
                        </a:rPr>
                        <a:t>メールアドレスを</a:t>
                      </a:r>
                      <a:r>
                        <a:rPr lang="en-US" sz="1050" kern="100" dirty="0">
                          <a:effectLst/>
                        </a:rPr>
                        <a:t>256</a:t>
                      </a:r>
                      <a:r>
                        <a:rPr lang="ja-JP" sz="1050" kern="100" dirty="0">
                          <a:effectLst/>
                        </a:rPr>
                        <a:t>文字以上入力</a:t>
                      </a:r>
                    </a:p>
                    <a:p>
                      <a:pPr algn="l">
                        <a:buNone/>
                      </a:pPr>
                      <a:r>
                        <a:rPr lang="ja-JP" sz="1050" kern="100" dirty="0">
                          <a:effectLst/>
                        </a:rPr>
                        <a:t>※上記</a:t>
                      </a:r>
                      <a:r>
                        <a:rPr lang="en-US" sz="1050" kern="100" dirty="0">
                          <a:effectLst/>
                        </a:rPr>
                        <a:t>No.3</a:t>
                      </a:r>
                      <a:r>
                        <a:rPr lang="ja-JP" sz="1050" kern="100" dirty="0">
                          <a:effectLst/>
                        </a:rPr>
                        <a:t>も同時に表示されます</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59295801"/>
                  </a:ext>
                </a:extLst>
              </a:tr>
            </a:tbl>
          </a:graphicData>
        </a:graphic>
      </p:graphicFrame>
      <p:sp>
        <p:nvSpPr>
          <p:cNvPr id="14" name="テキスト ボックス 13">
            <a:extLst>
              <a:ext uri="{FF2B5EF4-FFF2-40B4-BE49-F238E27FC236}">
                <a16:creationId xmlns:a16="http://schemas.microsoft.com/office/drawing/2014/main" id="{EA219611-39A3-A152-A56E-9DD4A777A668}"/>
              </a:ext>
            </a:extLst>
          </p:cNvPr>
          <p:cNvSpPr txBox="1"/>
          <p:nvPr/>
        </p:nvSpPr>
        <p:spPr>
          <a:xfrm>
            <a:off x="683608" y="9141937"/>
            <a:ext cx="5710595" cy="430887"/>
          </a:xfrm>
          <a:prstGeom prst="rect">
            <a:avLst/>
          </a:prstGeom>
          <a:noFill/>
        </p:spPr>
        <p:txBody>
          <a:bodyPr wrap="square">
            <a:spAutoFit/>
          </a:bodyPr>
          <a:lstStyle/>
          <a:p>
            <a:pPr marL="171450" indent="-171450">
              <a:buFont typeface="游ゴシック" panose="020B0400000000000000" pitchFamily="50" charset="-128"/>
              <a:buChar char="※"/>
            </a:pP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TEXT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形式では、「メールアドレスの確認」が表示されません。</a:t>
            </a:r>
            <a:b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HTML</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形式に変更して、確認作業を進めてください。</a:t>
            </a:r>
            <a:endParaRPr lang="ja-JP" altLang="en-US" dirty="0"/>
          </a:p>
        </p:txBody>
      </p:sp>
      <p:sp>
        <p:nvSpPr>
          <p:cNvPr id="7" name="正方形/長方形 6">
            <a:extLst>
              <a:ext uri="{FF2B5EF4-FFF2-40B4-BE49-F238E27FC236}">
                <a16:creationId xmlns:a16="http://schemas.microsoft.com/office/drawing/2014/main" id="{FA4817B7-15E1-F416-0E9F-6F72E091E358}"/>
              </a:ext>
            </a:extLst>
          </p:cNvPr>
          <p:cNvSpPr/>
          <p:nvPr/>
        </p:nvSpPr>
        <p:spPr>
          <a:xfrm>
            <a:off x="1765554" y="2201706"/>
            <a:ext cx="2514345" cy="158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8" name="正方形/長方形 7">
            <a:extLst>
              <a:ext uri="{FF2B5EF4-FFF2-40B4-BE49-F238E27FC236}">
                <a16:creationId xmlns:a16="http://schemas.microsoft.com/office/drawing/2014/main" id="{62487F29-0643-D3ED-3BF3-9F92A68D4449}"/>
              </a:ext>
            </a:extLst>
          </p:cNvPr>
          <p:cNvSpPr/>
          <p:nvPr/>
        </p:nvSpPr>
        <p:spPr>
          <a:xfrm>
            <a:off x="2841284" y="2692056"/>
            <a:ext cx="451816" cy="1506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Tree>
    <p:extLst>
      <p:ext uri="{BB962C8B-B14F-4D97-AF65-F5344CB8AC3E}">
        <p14:creationId xmlns:p14="http://schemas.microsoft.com/office/powerpoint/2010/main" val="1095379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FCF09-E3F9-BE49-CF36-379CC597BBC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942F464-F002-49CE-20F0-D88290A79623}"/>
              </a:ext>
            </a:extLst>
          </p:cNvPr>
          <p:cNvSpPr>
            <a:spLocks noGrp="1"/>
          </p:cNvSpPr>
          <p:nvPr>
            <p:ph type="sldNum" sz="quarter" idx="4"/>
          </p:nvPr>
        </p:nvSpPr>
        <p:spPr/>
        <p:txBody>
          <a:bodyPr/>
          <a:lstStyle/>
          <a:p>
            <a:fld id="{A0BB1BDA-CE3E-4D53-A06F-2FBA10AB65BB}" type="slidenum">
              <a:rPr kumimoji="1" lang="ja-JP" altLang="en-US" smtClean="0"/>
              <a:pPr/>
              <a:t>60</a:t>
            </a:fld>
            <a:endParaRPr kumimoji="1" lang="ja-JP" altLang="en-US" dirty="0"/>
          </a:p>
        </p:txBody>
      </p:sp>
      <p:sp>
        <p:nvSpPr>
          <p:cNvPr id="3" name="テキスト ボックス 2">
            <a:extLst>
              <a:ext uri="{FF2B5EF4-FFF2-40B4-BE49-F238E27FC236}">
                <a16:creationId xmlns:a16="http://schemas.microsoft.com/office/drawing/2014/main" id="{34E2EE50-5F5F-835B-688C-183C76D55FAF}"/>
              </a:ext>
            </a:extLst>
          </p:cNvPr>
          <p:cNvSpPr txBox="1"/>
          <p:nvPr/>
        </p:nvSpPr>
        <p:spPr>
          <a:xfrm>
            <a:off x="315400" y="360004"/>
            <a:ext cx="5837750" cy="307777"/>
          </a:xfrm>
          <a:prstGeom prst="rect">
            <a:avLst/>
          </a:prstGeom>
          <a:noFill/>
        </p:spPr>
        <p:txBody>
          <a:bodyPr wrap="square">
            <a:spAutoFit/>
          </a:bodyPr>
          <a:lstStyle/>
          <a:p>
            <a:r>
              <a:rPr lang="en-US" altLang="ja-JP" sz="1400" b="1" dirty="0">
                <a:solidFill>
                  <a:srgbClr val="00A1EE"/>
                </a:solidFill>
              </a:rPr>
              <a:t>【2】</a:t>
            </a:r>
            <a:r>
              <a:rPr lang="ja-JP" altLang="en-US" sz="1400" b="1" dirty="0">
                <a:solidFill>
                  <a:srgbClr val="00A1EE"/>
                </a:solidFill>
              </a:rPr>
              <a:t>サービス機能のご利用案内・「よくある質問」ページの確認方法</a:t>
            </a:r>
          </a:p>
        </p:txBody>
      </p:sp>
      <p:sp>
        <p:nvSpPr>
          <p:cNvPr id="4" name="テキスト ボックス 3">
            <a:extLst>
              <a:ext uri="{FF2B5EF4-FFF2-40B4-BE49-F238E27FC236}">
                <a16:creationId xmlns:a16="http://schemas.microsoft.com/office/drawing/2014/main" id="{538E9EB9-F854-44F4-2D09-C86C9F28C871}"/>
              </a:ext>
            </a:extLst>
          </p:cNvPr>
          <p:cNvSpPr txBox="1"/>
          <p:nvPr/>
        </p:nvSpPr>
        <p:spPr>
          <a:xfrm>
            <a:off x="357414" y="680441"/>
            <a:ext cx="5895177" cy="261610"/>
          </a:xfrm>
          <a:prstGeom prst="rect">
            <a:avLst/>
          </a:prstGeom>
          <a:noFill/>
        </p:spPr>
        <p:txBody>
          <a:bodyPr wrap="square" rtlCol="0">
            <a:spAutoFit/>
          </a:bodyPr>
          <a:lstStyle/>
          <a:p>
            <a:r>
              <a:rPr kumimoji="1" lang="en-US" altLang="ja-JP" sz="1100" b="1" dirty="0">
                <a:latin typeface="+mn-ea"/>
              </a:rPr>
              <a:t>(?)</a:t>
            </a:r>
            <a:r>
              <a:rPr kumimoji="1" lang="ja-JP" altLang="en-US" sz="1100" b="1" dirty="0">
                <a:latin typeface="+mn-ea"/>
              </a:rPr>
              <a:t>ご利用案内・よくある質問とは？</a:t>
            </a:r>
          </a:p>
        </p:txBody>
      </p:sp>
      <p:sp>
        <p:nvSpPr>
          <p:cNvPr id="5" name="テキスト ボックス 4">
            <a:extLst>
              <a:ext uri="{FF2B5EF4-FFF2-40B4-BE49-F238E27FC236}">
                <a16:creationId xmlns:a16="http://schemas.microsoft.com/office/drawing/2014/main" id="{14C4C100-1B28-8267-F08E-C5E7F4EEC11C}"/>
              </a:ext>
            </a:extLst>
          </p:cNvPr>
          <p:cNvSpPr txBox="1"/>
          <p:nvPr/>
        </p:nvSpPr>
        <p:spPr>
          <a:xfrm>
            <a:off x="528137" y="879486"/>
            <a:ext cx="5853686" cy="769441"/>
          </a:xfrm>
          <a:prstGeom prst="rect">
            <a:avLst/>
          </a:prstGeom>
          <a:noFill/>
        </p:spPr>
        <p:txBody>
          <a:bodyPr wrap="square" rtlCol="0">
            <a:spAutoFit/>
          </a:bodyPr>
          <a:lstStyle/>
          <a:p>
            <a:r>
              <a:rPr kumimoji="1" lang="en-US" altLang="ja-JP" sz="1100" dirty="0">
                <a:solidFill>
                  <a:srgbClr val="373B4B"/>
                </a:solidFill>
                <a:latin typeface="Noto Sans" panose="020B0502040504020204" pitchFamily="34" charset="0"/>
              </a:rPr>
              <a:t>【</a:t>
            </a:r>
            <a:r>
              <a:rPr kumimoji="1" lang="ja-JP" altLang="en-US" sz="1100" dirty="0">
                <a:solidFill>
                  <a:srgbClr val="373B4B"/>
                </a:solidFill>
                <a:latin typeface="Noto Sans" panose="020B0502040504020204" pitchFamily="34" charset="0"/>
              </a:rPr>
              <a:t>ご利用案内</a:t>
            </a:r>
            <a:r>
              <a:rPr kumimoji="1" lang="en-US" altLang="ja-JP" sz="1100" dirty="0">
                <a:solidFill>
                  <a:srgbClr val="373B4B"/>
                </a:solidFill>
                <a:latin typeface="Noto Sans" panose="020B0502040504020204" pitchFamily="34" charset="0"/>
              </a:rPr>
              <a:t>】</a:t>
            </a:r>
          </a:p>
          <a:p>
            <a:r>
              <a:rPr kumimoji="1" lang="ja-JP" altLang="en-US" sz="1100" dirty="0">
                <a:solidFill>
                  <a:srgbClr val="373B4B"/>
                </a:solidFill>
                <a:latin typeface="Noto Sans" panose="020B0502040504020204" pitchFamily="34" charset="0"/>
              </a:rPr>
              <a:t>主な機能の紹介や推奨</a:t>
            </a:r>
            <a:r>
              <a:rPr kumimoji="1" lang="en-US" altLang="ja-JP" sz="1100" dirty="0">
                <a:solidFill>
                  <a:srgbClr val="373B4B"/>
                </a:solidFill>
                <a:latin typeface="Noto Sans" panose="020B0502040504020204" pitchFamily="34" charset="0"/>
              </a:rPr>
              <a:t>OS</a:t>
            </a:r>
            <a:r>
              <a:rPr kumimoji="1" lang="ja-JP" altLang="en-US" sz="1100" dirty="0">
                <a:solidFill>
                  <a:srgbClr val="373B4B"/>
                </a:solidFill>
                <a:latin typeface="Noto Sans" panose="020B0502040504020204" pitchFamily="34" charset="0"/>
              </a:rPr>
              <a:t>およびブラウザを確認することができます。</a:t>
            </a:r>
          </a:p>
          <a:p>
            <a:r>
              <a:rPr kumimoji="1" lang="en-US" altLang="ja-JP" sz="1100" dirty="0">
                <a:solidFill>
                  <a:srgbClr val="373B4B"/>
                </a:solidFill>
                <a:latin typeface="Noto Sans" panose="020B0502040504020204" pitchFamily="34" charset="0"/>
              </a:rPr>
              <a:t>【</a:t>
            </a:r>
            <a:r>
              <a:rPr kumimoji="1" lang="ja-JP" altLang="en-US" sz="1100" dirty="0">
                <a:solidFill>
                  <a:srgbClr val="373B4B"/>
                </a:solidFill>
                <a:latin typeface="Noto Sans" panose="020B0502040504020204" pitchFamily="34" charset="0"/>
              </a:rPr>
              <a:t>よくある質問</a:t>
            </a:r>
            <a:r>
              <a:rPr kumimoji="1" lang="en-US" altLang="ja-JP" sz="1100" dirty="0">
                <a:solidFill>
                  <a:srgbClr val="373B4B"/>
                </a:solidFill>
                <a:latin typeface="Noto Sans" panose="020B0502040504020204" pitchFamily="34" charset="0"/>
              </a:rPr>
              <a:t>】</a:t>
            </a:r>
          </a:p>
          <a:p>
            <a:r>
              <a:rPr kumimoji="1" lang="ja-JP" altLang="en-US" sz="1100" dirty="0">
                <a:solidFill>
                  <a:srgbClr val="373B4B"/>
                </a:solidFill>
                <a:latin typeface="Noto Sans" panose="020B0502040504020204" pitchFamily="34" charset="0"/>
              </a:rPr>
              <a:t>各機能や設定についての質問と回答を確認することができます。</a:t>
            </a:r>
            <a:endParaRPr kumimoji="1" lang="en-US" altLang="ja-JP" sz="1100" dirty="0">
              <a:solidFill>
                <a:srgbClr val="373B4B"/>
              </a:solidFill>
              <a:latin typeface="Noto Sans" panose="020B0502040504020204" pitchFamily="34" charset="0"/>
            </a:endParaRPr>
          </a:p>
        </p:txBody>
      </p:sp>
      <p:sp>
        <p:nvSpPr>
          <p:cNvPr id="7" name="テキスト ボックス 6">
            <a:extLst>
              <a:ext uri="{FF2B5EF4-FFF2-40B4-BE49-F238E27FC236}">
                <a16:creationId xmlns:a16="http://schemas.microsoft.com/office/drawing/2014/main" id="{2ED9369C-C13D-E275-A50F-D85E21AADBDA}"/>
              </a:ext>
            </a:extLst>
          </p:cNvPr>
          <p:cNvSpPr txBox="1"/>
          <p:nvPr/>
        </p:nvSpPr>
        <p:spPr>
          <a:xfrm>
            <a:off x="357413" y="4602447"/>
            <a:ext cx="5895177" cy="261610"/>
          </a:xfrm>
          <a:prstGeom prst="rect">
            <a:avLst/>
          </a:prstGeom>
          <a:noFill/>
        </p:spPr>
        <p:txBody>
          <a:bodyPr wrap="square" rtlCol="0">
            <a:spAutoFit/>
          </a:bodyPr>
          <a:lstStyle/>
          <a:p>
            <a:r>
              <a:rPr kumimoji="1" lang="en-US" altLang="ja-JP" sz="1100" b="1" dirty="0">
                <a:latin typeface="+mn-ea"/>
              </a:rPr>
              <a:t>(1)</a:t>
            </a:r>
            <a:r>
              <a:rPr kumimoji="1" lang="ja-JP" altLang="en-US" sz="1100" b="1" dirty="0">
                <a:latin typeface="+mn-ea"/>
              </a:rPr>
              <a:t> ご利用案内を確認する</a:t>
            </a:r>
          </a:p>
        </p:txBody>
      </p:sp>
      <p:sp>
        <p:nvSpPr>
          <p:cNvPr id="8" name="テキスト ボックス 7">
            <a:extLst>
              <a:ext uri="{FF2B5EF4-FFF2-40B4-BE49-F238E27FC236}">
                <a16:creationId xmlns:a16="http://schemas.microsoft.com/office/drawing/2014/main" id="{2AF3BB6A-B4A1-4761-2DB4-D847739A0A2F}"/>
              </a:ext>
            </a:extLst>
          </p:cNvPr>
          <p:cNvSpPr txBox="1"/>
          <p:nvPr/>
        </p:nvSpPr>
        <p:spPr>
          <a:xfrm>
            <a:off x="357414" y="4823113"/>
            <a:ext cx="3193503" cy="261610"/>
          </a:xfrm>
          <a:prstGeom prst="rect">
            <a:avLst/>
          </a:prstGeom>
          <a:noFill/>
        </p:spPr>
        <p:txBody>
          <a:bodyPr wrap="none" rtlCol="0">
            <a:spAutoFit/>
          </a:bodyPr>
          <a:lstStyle/>
          <a:p>
            <a:r>
              <a:rPr kumimoji="1" lang="en-US" altLang="ja-JP" sz="1100" dirty="0">
                <a:solidFill>
                  <a:srgbClr val="00C4C2"/>
                </a:solidFill>
                <a:latin typeface="+mn-ea"/>
              </a:rPr>
              <a:t>(1)-1</a:t>
            </a:r>
            <a:r>
              <a:rPr kumimoji="1" lang="ja-JP" altLang="en-US" sz="1100" dirty="0">
                <a:solidFill>
                  <a:srgbClr val="00C4C2"/>
                </a:solidFill>
                <a:latin typeface="+mn-ea"/>
              </a:rPr>
              <a:t>　</a:t>
            </a:r>
            <a:r>
              <a:rPr kumimoji="1" lang="en-US" altLang="ja-JP" sz="1100" dirty="0">
                <a:solidFill>
                  <a:srgbClr val="00C4C2"/>
                </a:solidFill>
                <a:latin typeface="+mn-ea"/>
              </a:rPr>
              <a:t>TOP</a:t>
            </a:r>
            <a:r>
              <a:rPr kumimoji="1" lang="ja-JP" altLang="en-US" sz="1100" dirty="0">
                <a:solidFill>
                  <a:srgbClr val="00C4C2"/>
                </a:solidFill>
                <a:latin typeface="+mn-ea"/>
              </a:rPr>
              <a:t>画面からご利用案内画面に遷移する</a:t>
            </a:r>
            <a:endParaRPr kumimoji="1" lang="ja-JP" altLang="en-US" sz="1100" dirty="0">
              <a:solidFill>
                <a:srgbClr val="00C4C2"/>
              </a:solidFill>
            </a:endParaRPr>
          </a:p>
        </p:txBody>
      </p:sp>
      <p:sp>
        <p:nvSpPr>
          <p:cNvPr id="9" name="テキスト ボックス 8">
            <a:extLst>
              <a:ext uri="{FF2B5EF4-FFF2-40B4-BE49-F238E27FC236}">
                <a16:creationId xmlns:a16="http://schemas.microsoft.com/office/drawing/2014/main" id="{F5F39FA2-EB57-005F-40B7-C889F9F03C2F}"/>
              </a:ext>
            </a:extLst>
          </p:cNvPr>
          <p:cNvSpPr txBox="1"/>
          <p:nvPr/>
        </p:nvSpPr>
        <p:spPr>
          <a:xfrm>
            <a:off x="410857" y="5064001"/>
            <a:ext cx="5895177" cy="2954655"/>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上部右の「　　」をクリックします。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メニューが表示されます。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ヘルプ・サポートの「ご利用案内」</a:t>
            </a:r>
            <a:r>
              <a:rPr kumimoji="1" lang="en-US" altLang="ja-JP" sz="1100" dirty="0">
                <a:solidFill>
                  <a:schemeClr val="tx1">
                    <a:lumMod val="75000"/>
                    <a:lumOff val="25000"/>
                  </a:schemeClr>
                </a:solidFill>
                <a:latin typeface="+mn-ea"/>
              </a:rPr>
              <a:t>(a)</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ご利用案内画面に遷移します。「主な機能のご紹介」、「推奨</a:t>
            </a:r>
            <a:r>
              <a:rPr kumimoji="1" lang="en-US" altLang="ja-JP" sz="1100" dirty="0">
                <a:solidFill>
                  <a:schemeClr val="tx1">
                    <a:lumMod val="75000"/>
                    <a:lumOff val="25000"/>
                  </a:schemeClr>
                </a:solidFill>
                <a:latin typeface="+mn-ea"/>
              </a:rPr>
              <a:t>OS</a:t>
            </a:r>
            <a:r>
              <a:rPr kumimoji="1" lang="ja-JP" altLang="en-US" sz="1100" dirty="0">
                <a:solidFill>
                  <a:schemeClr val="tx1">
                    <a:lumMod val="75000"/>
                    <a:lumOff val="25000"/>
                  </a:schemeClr>
                </a:solidFill>
                <a:latin typeface="+mn-ea"/>
              </a:rPr>
              <a:t>およびブラウザ」の内容を確認することができます。</a:t>
            </a:r>
            <a:endParaRPr kumimoji="1" lang="en-US" altLang="ja-JP" sz="1100" dirty="0">
              <a:solidFill>
                <a:schemeClr val="tx1">
                  <a:lumMod val="75000"/>
                  <a:lumOff val="25000"/>
                </a:schemeClr>
              </a:solidFill>
              <a:latin typeface="+mn-ea"/>
            </a:endParaRPr>
          </a:p>
          <a:p>
            <a:endParaRPr kumimoji="1" lang="en-US" altLang="ja-JP" sz="1100" dirty="0">
              <a:solidFill>
                <a:schemeClr val="tx1">
                  <a:lumMod val="75000"/>
                  <a:lumOff val="25000"/>
                </a:schemeClr>
              </a:solidFill>
              <a:latin typeface="+mn-ea"/>
            </a:endParaRPr>
          </a:p>
        </p:txBody>
      </p:sp>
      <p:pic>
        <p:nvPicPr>
          <p:cNvPr id="10" name="図 9">
            <a:extLst>
              <a:ext uri="{FF2B5EF4-FFF2-40B4-BE49-F238E27FC236}">
                <a16:creationId xmlns:a16="http://schemas.microsoft.com/office/drawing/2014/main" id="{4EF0EC9F-88CC-9AB8-F399-D95F83BFDA41}"/>
              </a:ext>
            </a:extLst>
          </p:cNvPr>
          <p:cNvPicPr>
            <a:picLocks noChangeAspect="1"/>
          </p:cNvPicPr>
          <p:nvPr/>
        </p:nvPicPr>
        <p:blipFill>
          <a:blip r:embed="rId2"/>
          <a:stretch>
            <a:fillRect/>
          </a:stretch>
        </p:blipFill>
        <p:spPr>
          <a:xfrm>
            <a:off x="1452715" y="5076700"/>
            <a:ext cx="212329" cy="241022"/>
          </a:xfrm>
          <a:prstGeom prst="rect">
            <a:avLst/>
          </a:prstGeom>
        </p:spPr>
      </p:pic>
      <p:pic>
        <p:nvPicPr>
          <p:cNvPr id="11" name="図 10">
            <a:extLst>
              <a:ext uri="{FF2B5EF4-FFF2-40B4-BE49-F238E27FC236}">
                <a16:creationId xmlns:a16="http://schemas.microsoft.com/office/drawing/2014/main" id="{B6E3492C-D86E-70B1-6960-EC23AE4979C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0349"/>
          <a:stretch/>
        </p:blipFill>
        <p:spPr>
          <a:xfrm>
            <a:off x="1814074" y="5992181"/>
            <a:ext cx="3229851" cy="1368740"/>
          </a:xfrm>
          <a:prstGeom prst="rect">
            <a:avLst/>
          </a:prstGeom>
          <a:ln>
            <a:solidFill>
              <a:schemeClr val="tx1"/>
            </a:solidFill>
          </a:ln>
        </p:spPr>
      </p:pic>
      <p:sp>
        <p:nvSpPr>
          <p:cNvPr id="12" name="正方形/長方形 11">
            <a:extLst>
              <a:ext uri="{FF2B5EF4-FFF2-40B4-BE49-F238E27FC236}">
                <a16:creationId xmlns:a16="http://schemas.microsoft.com/office/drawing/2014/main" id="{C9FE8D5A-C5F5-4EE3-16D2-995F6A27D56A}"/>
              </a:ext>
            </a:extLst>
          </p:cNvPr>
          <p:cNvSpPr/>
          <p:nvPr/>
        </p:nvSpPr>
        <p:spPr>
          <a:xfrm>
            <a:off x="4253891" y="6773068"/>
            <a:ext cx="746764" cy="122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2D16ED8-61A3-67CD-4A85-1458E905EA4D}"/>
              </a:ext>
            </a:extLst>
          </p:cNvPr>
          <p:cNvSpPr txBox="1"/>
          <p:nvPr/>
        </p:nvSpPr>
        <p:spPr>
          <a:xfrm>
            <a:off x="4299939" y="6583244"/>
            <a:ext cx="327334" cy="246221"/>
          </a:xfrm>
          <a:prstGeom prst="rect">
            <a:avLst/>
          </a:prstGeom>
          <a:noFill/>
        </p:spPr>
        <p:txBody>
          <a:bodyPr wrap="none" rtlCol="0">
            <a:spAutoFit/>
          </a:bodyPr>
          <a:lstStyle/>
          <a:p>
            <a:pPr algn="l"/>
            <a:r>
              <a:rPr kumimoji="1" lang="en-US" altLang="ja-JP" sz="1000" b="1" dirty="0">
                <a:solidFill>
                  <a:srgbClr val="FF0000"/>
                </a:solidFill>
              </a:rPr>
              <a:t>(a)</a:t>
            </a:r>
            <a:endParaRPr kumimoji="1" lang="ja-JP" altLang="en-US" sz="1000" b="1" dirty="0">
              <a:solidFill>
                <a:srgbClr val="FF0000"/>
              </a:solidFill>
            </a:endParaRPr>
          </a:p>
        </p:txBody>
      </p:sp>
      <p:pic>
        <p:nvPicPr>
          <p:cNvPr id="14" name="図 13">
            <a:extLst>
              <a:ext uri="{FF2B5EF4-FFF2-40B4-BE49-F238E27FC236}">
                <a16:creationId xmlns:a16="http://schemas.microsoft.com/office/drawing/2014/main" id="{F7F80576-FB52-A82F-5E98-42A24E8C75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59406" y="6841974"/>
            <a:ext cx="162884" cy="206182"/>
          </a:xfrm>
          <a:prstGeom prst="rect">
            <a:avLst/>
          </a:prstGeom>
        </p:spPr>
      </p:pic>
      <p:pic>
        <p:nvPicPr>
          <p:cNvPr id="22" name="図 21"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9F562E38-3FDF-E1FA-C8E4-EFB21E934E1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4911" y="1676504"/>
            <a:ext cx="4860180" cy="2875364"/>
          </a:xfrm>
          <a:prstGeom prst="rect">
            <a:avLst/>
          </a:prstGeom>
          <a:ln>
            <a:solidFill>
              <a:schemeClr val="tx1"/>
            </a:solidFill>
          </a:ln>
        </p:spPr>
      </p:pic>
      <p:pic>
        <p:nvPicPr>
          <p:cNvPr id="23" name="図 22"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84342CEB-C020-7563-BCFA-1571F579AEB3}"/>
              </a:ext>
            </a:extLst>
          </p:cNvPr>
          <p:cNvPicPr>
            <a:picLocks noChangeAspect="1"/>
          </p:cNvPicPr>
          <p:nvPr/>
        </p:nvPicPr>
        <p:blipFill>
          <a:blip r:embed="rId6" cstate="hqprint">
            <a:extLst>
              <a:ext uri="{28A0092B-C50C-407E-A947-70E740481C1C}">
                <a14:useLocalDpi xmlns:a14="http://schemas.microsoft.com/office/drawing/2010/main" val="0"/>
              </a:ext>
            </a:extLst>
          </a:blip>
          <a:srcRect t="1" b="29288"/>
          <a:stretch>
            <a:fillRect/>
          </a:stretch>
        </p:blipFill>
        <p:spPr>
          <a:xfrm>
            <a:off x="1847570" y="7877380"/>
            <a:ext cx="3214819" cy="1654337"/>
          </a:xfrm>
          <a:prstGeom prst="rect">
            <a:avLst/>
          </a:prstGeom>
          <a:ln>
            <a:solidFill>
              <a:schemeClr val="tx1"/>
            </a:solidFill>
          </a:ln>
        </p:spPr>
      </p:pic>
    </p:spTree>
    <p:extLst>
      <p:ext uri="{BB962C8B-B14F-4D97-AF65-F5344CB8AC3E}">
        <p14:creationId xmlns:p14="http://schemas.microsoft.com/office/powerpoint/2010/main" val="4142801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C2345-2AEA-ED98-D114-9199B156BFBC}"/>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B4F185D-6EE0-6572-779F-B12377C5D8A7}"/>
              </a:ext>
            </a:extLst>
          </p:cNvPr>
          <p:cNvSpPr>
            <a:spLocks noGrp="1"/>
          </p:cNvSpPr>
          <p:nvPr>
            <p:ph type="sldNum" sz="quarter" idx="4"/>
          </p:nvPr>
        </p:nvSpPr>
        <p:spPr/>
        <p:txBody>
          <a:bodyPr/>
          <a:lstStyle/>
          <a:p>
            <a:fld id="{A0BB1BDA-CE3E-4D53-A06F-2FBA10AB65BB}" type="slidenum">
              <a:rPr kumimoji="1" lang="ja-JP" altLang="en-US" smtClean="0"/>
              <a:pPr/>
              <a:t>61</a:t>
            </a:fld>
            <a:endParaRPr kumimoji="1" lang="ja-JP" altLang="en-US" dirty="0"/>
          </a:p>
        </p:txBody>
      </p:sp>
      <p:sp>
        <p:nvSpPr>
          <p:cNvPr id="4" name="テキスト ボックス 3">
            <a:extLst>
              <a:ext uri="{FF2B5EF4-FFF2-40B4-BE49-F238E27FC236}">
                <a16:creationId xmlns:a16="http://schemas.microsoft.com/office/drawing/2014/main" id="{2145C9FD-7FA5-532E-88D4-F73C00305A48}"/>
              </a:ext>
            </a:extLst>
          </p:cNvPr>
          <p:cNvSpPr txBox="1"/>
          <p:nvPr/>
        </p:nvSpPr>
        <p:spPr>
          <a:xfrm>
            <a:off x="357414" y="394691"/>
            <a:ext cx="5895177" cy="261610"/>
          </a:xfrm>
          <a:prstGeom prst="rect">
            <a:avLst/>
          </a:prstGeom>
          <a:noFill/>
        </p:spPr>
        <p:txBody>
          <a:bodyPr wrap="square" rtlCol="0">
            <a:spAutoFit/>
          </a:bodyPr>
          <a:lstStyle/>
          <a:p>
            <a:r>
              <a:rPr kumimoji="1" lang="en-US" altLang="ja-JP" sz="1100" b="1" dirty="0">
                <a:latin typeface="+mn-ea"/>
              </a:rPr>
              <a:t>(2)</a:t>
            </a:r>
            <a:r>
              <a:rPr kumimoji="1" lang="ja-JP" altLang="en-US" sz="1100" b="1" dirty="0">
                <a:latin typeface="+mn-ea"/>
              </a:rPr>
              <a:t> よくある質問を確認する</a:t>
            </a:r>
          </a:p>
        </p:txBody>
      </p:sp>
      <p:sp>
        <p:nvSpPr>
          <p:cNvPr id="8" name="テキスト ボックス 7">
            <a:extLst>
              <a:ext uri="{FF2B5EF4-FFF2-40B4-BE49-F238E27FC236}">
                <a16:creationId xmlns:a16="http://schemas.microsoft.com/office/drawing/2014/main" id="{8B8C6862-320A-9CA4-09CC-CFDAA819B2B2}"/>
              </a:ext>
            </a:extLst>
          </p:cNvPr>
          <p:cNvSpPr txBox="1"/>
          <p:nvPr/>
        </p:nvSpPr>
        <p:spPr>
          <a:xfrm>
            <a:off x="357414" y="625763"/>
            <a:ext cx="3334567" cy="261610"/>
          </a:xfrm>
          <a:prstGeom prst="rect">
            <a:avLst/>
          </a:prstGeom>
          <a:noFill/>
        </p:spPr>
        <p:txBody>
          <a:bodyPr wrap="none" rtlCol="0">
            <a:spAutoFit/>
          </a:bodyPr>
          <a:lstStyle/>
          <a:p>
            <a:r>
              <a:rPr kumimoji="1" lang="en-US" altLang="ja-JP" sz="1100" dirty="0">
                <a:solidFill>
                  <a:srgbClr val="00C4C2"/>
                </a:solidFill>
                <a:latin typeface="+mn-ea"/>
              </a:rPr>
              <a:t>(2)-1</a:t>
            </a:r>
            <a:r>
              <a:rPr kumimoji="1" lang="ja-JP" altLang="en-US" sz="1100" dirty="0">
                <a:solidFill>
                  <a:srgbClr val="00C4C2"/>
                </a:solidFill>
                <a:latin typeface="+mn-ea"/>
              </a:rPr>
              <a:t>　</a:t>
            </a:r>
            <a:r>
              <a:rPr kumimoji="1" lang="en-US" altLang="ja-JP" sz="1100" dirty="0">
                <a:solidFill>
                  <a:srgbClr val="00C4C2"/>
                </a:solidFill>
                <a:latin typeface="+mn-ea"/>
              </a:rPr>
              <a:t>TOP</a:t>
            </a:r>
            <a:r>
              <a:rPr kumimoji="1" lang="ja-JP" altLang="en-US" sz="1100" dirty="0">
                <a:solidFill>
                  <a:srgbClr val="00C4C2"/>
                </a:solidFill>
                <a:latin typeface="+mn-ea"/>
              </a:rPr>
              <a:t>画面からよくある質問画面に遷移する</a:t>
            </a:r>
            <a:endParaRPr kumimoji="1" lang="ja-JP" altLang="en-US" sz="1100" dirty="0">
              <a:solidFill>
                <a:srgbClr val="00C4C2"/>
              </a:solidFill>
            </a:endParaRPr>
          </a:p>
        </p:txBody>
      </p:sp>
      <p:sp>
        <p:nvSpPr>
          <p:cNvPr id="9" name="テキスト ボックス 8">
            <a:extLst>
              <a:ext uri="{FF2B5EF4-FFF2-40B4-BE49-F238E27FC236}">
                <a16:creationId xmlns:a16="http://schemas.microsoft.com/office/drawing/2014/main" id="{6D2B2894-35EC-E889-30B0-CAD87A7DEB6A}"/>
              </a:ext>
            </a:extLst>
          </p:cNvPr>
          <p:cNvSpPr txBox="1"/>
          <p:nvPr/>
        </p:nvSpPr>
        <p:spPr>
          <a:xfrm>
            <a:off x="410858" y="866651"/>
            <a:ext cx="5625050" cy="2631490"/>
          </a:xfrm>
          <a:prstGeom prst="rect">
            <a:avLst/>
          </a:prstGeom>
          <a:noFill/>
        </p:spPr>
        <p:txBody>
          <a:bodyPr wrap="square" rtlCol="0">
            <a:spAutoFit/>
          </a:bodyPr>
          <a:lstStyle/>
          <a:p>
            <a:pPr marL="228600" indent="-228600">
              <a:buFont typeface="+mj-lt"/>
              <a:buAutoNum type="arabicPeriod"/>
            </a:pPr>
            <a:r>
              <a:rPr kumimoji="1" lang="ja-JP" altLang="en-US" sz="1100" dirty="0">
                <a:solidFill>
                  <a:schemeClr val="tx1">
                    <a:lumMod val="75000"/>
                    <a:lumOff val="25000"/>
                  </a:schemeClr>
                </a:solidFill>
                <a:latin typeface="+mn-ea"/>
              </a:rPr>
              <a:t>上部右の「　　」をクリックします。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メニューが表示されます。</a:t>
            </a: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ヘルプ・サポートの「よくある質問」</a:t>
            </a:r>
            <a:r>
              <a:rPr kumimoji="1" lang="en-US" altLang="ja-JP" sz="1100" dirty="0">
                <a:solidFill>
                  <a:schemeClr val="tx1">
                    <a:lumMod val="75000"/>
                    <a:lumOff val="25000"/>
                  </a:schemeClr>
                </a:solidFill>
                <a:latin typeface="+mn-ea"/>
              </a:rPr>
              <a:t>(a)</a:t>
            </a:r>
            <a:r>
              <a:rPr kumimoji="1" lang="ja-JP" altLang="en-US" sz="1100" dirty="0">
                <a:solidFill>
                  <a:schemeClr val="tx1">
                    <a:lumMod val="75000"/>
                    <a:lumOff val="25000"/>
                  </a:schemeClr>
                </a:solidFill>
                <a:latin typeface="+mn-ea"/>
              </a:rPr>
              <a:t>をクリックします。</a:t>
            </a: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br>
              <a:rPr kumimoji="1" lang="en-US" altLang="ja-JP" sz="1100" dirty="0">
                <a:solidFill>
                  <a:schemeClr val="tx1">
                    <a:lumMod val="75000"/>
                    <a:lumOff val="25000"/>
                  </a:schemeClr>
                </a:solidFill>
                <a:latin typeface="+mn-ea"/>
              </a:rPr>
            </a:br>
            <a:endParaRPr kumimoji="1" lang="en-US" altLang="ja-JP" sz="1100" dirty="0">
              <a:solidFill>
                <a:schemeClr val="tx1">
                  <a:lumMod val="75000"/>
                  <a:lumOff val="25000"/>
                </a:schemeClr>
              </a:solidFill>
              <a:latin typeface="+mn-ea"/>
            </a:endParaRPr>
          </a:p>
          <a:p>
            <a:pPr marL="228600" indent="-228600">
              <a:buFont typeface="+mj-lt"/>
              <a:buAutoNum type="arabicPeriod"/>
            </a:pPr>
            <a:r>
              <a:rPr kumimoji="1" lang="ja-JP" altLang="en-US" sz="1100" dirty="0">
                <a:solidFill>
                  <a:schemeClr val="tx1">
                    <a:lumMod val="75000"/>
                    <a:lumOff val="25000"/>
                  </a:schemeClr>
                </a:solidFill>
                <a:latin typeface="+mn-ea"/>
              </a:rPr>
              <a:t>ご利用案内画面に遷移します。</a:t>
            </a:r>
            <a:endParaRPr kumimoji="1" lang="en-US" altLang="ja-JP" sz="1100" dirty="0">
              <a:solidFill>
                <a:schemeClr val="tx1">
                  <a:lumMod val="75000"/>
                  <a:lumOff val="25000"/>
                </a:schemeClr>
              </a:solidFill>
              <a:latin typeface="+mn-ea"/>
            </a:endParaRPr>
          </a:p>
        </p:txBody>
      </p:sp>
      <p:pic>
        <p:nvPicPr>
          <p:cNvPr id="10" name="図 9">
            <a:extLst>
              <a:ext uri="{FF2B5EF4-FFF2-40B4-BE49-F238E27FC236}">
                <a16:creationId xmlns:a16="http://schemas.microsoft.com/office/drawing/2014/main" id="{F5526716-7079-32F9-A1A6-31BDDDBB8049}"/>
              </a:ext>
            </a:extLst>
          </p:cNvPr>
          <p:cNvPicPr>
            <a:picLocks noChangeAspect="1"/>
          </p:cNvPicPr>
          <p:nvPr/>
        </p:nvPicPr>
        <p:blipFill>
          <a:blip r:embed="rId2"/>
          <a:stretch>
            <a:fillRect/>
          </a:stretch>
        </p:blipFill>
        <p:spPr>
          <a:xfrm>
            <a:off x="1452715" y="879350"/>
            <a:ext cx="212329" cy="241022"/>
          </a:xfrm>
          <a:prstGeom prst="rect">
            <a:avLst/>
          </a:prstGeom>
        </p:spPr>
      </p:pic>
      <p:pic>
        <p:nvPicPr>
          <p:cNvPr id="11" name="図 10">
            <a:extLst>
              <a:ext uri="{FF2B5EF4-FFF2-40B4-BE49-F238E27FC236}">
                <a16:creationId xmlns:a16="http://schemas.microsoft.com/office/drawing/2014/main" id="{9783FD74-4939-5553-9408-EAEEF16DEBB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0349"/>
          <a:stretch/>
        </p:blipFill>
        <p:spPr>
          <a:xfrm>
            <a:off x="1814074" y="1794831"/>
            <a:ext cx="3229851" cy="1368740"/>
          </a:xfrm>
          <a:prstGeom prst="rect">
            <a:avLst/>
          </a:prstGeom>
          <a:ln>
            <a:solidFill>
              <a:schemeClr val="tx1"/>
            </a:solidFill>
          </a:ln>
        </p:spPr>
      </p:pic>
      <p:sp>
        <p:nvSpPr>
          <p:cNvPr id="12" name="正方形/長方形 11">
            <a:extLst>
              <a:ext uri="{FF2B5EF4-FFF2-40B4-BE49-F238E27FC236}">
                <a16:creationId xmlns:a16="http://schemas.microsoft.com/office/drawing/2014/main" id="{5565A57B-9E87-79D0-7F0B-E17E8F4F63CC}"/>
              </a:ext>
            </a:extLst>
          </p:cNvPr>
          <p:cNvSpPr/>
          <p:nvPr/>
        </p:nvSpPr>
        <p:spPr>
          <a:xfrm>
            <a:off x="4253891" y="2667793"/>
            <a:ext cx="746764" cy="122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C1A76C0-2634-51CC-F84F-945472F80392}"/>
              </a:ext>
            </a:extLst>
          </p:cNvPr>
          <p:cNvSpPr txBox="1"/>
          <p:nvPr/>
        </p:nvSpPr>
        <p:spPr>
          <a:xfrm>
            <a:off x="4299939" y="2477969"/>
            <a:ext cx="327334" cy="246221"/>
          </a:xfrm>
          <a:prstGeom prst="rect">
            <a:avLst/>
          </a:prstGeom>
          <a:noFill/>
        </p:spPr>
        <p:txBody>
          <a:bodyPr wrap="none" rtlCol="0">
            <a:spAutoFit/>
          </a:bodyPr>
          <a:lstStyle/>
          <a:p>
            <a:pPr algn="l"/>
            <a:r>
              <a:rPr kumimoji="1" lang="en-US" altLang="ja-JP" sz="1000" b="1" dirty="0">
                <a:solidFill>
                  <a:srgbClr val="FF0000"/>
                </a:solidFill>
              </a:rPr>
              <a:t>(a)</a:t>
            </a:r>
            <a:endParaRPr kumimoji="1" lang="ja-JP" altLang="en-US" sz="1000" b="1" dirty="0">
              <a:solidFill>
                <a:srgbClr val="FF0000"/>
              </a:solidFill>
            </a:endParaRPr>
          </a:p>
        </p:txBody>
      </p:sp>
      <p:pic>
        <p:nvPicPr>
          <p:cNvPr id="14" name="図 13">
            <a:extLst>
              <a:ext uri="{FF2B5EF4-FFF2-40B4-BE49-F238E27FC236}">
                <a16:creationId xmlns:a16="http://schemas.microsoft.com/office/drawing/2014/main" id="{44638A7B-3504-060A-8829-DFA4B24003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59406" y="2736699"/>
            <a:ext cx="162884" cy="206182"/>
          </a:xfrm>
          <a:prstGeom prst="rect">
            <a:avLst/>
          </a:prstGeom>
        </p:spPr>
      </p:pic>
      <p:pic>
        <p:nvPicPr>
          <p:cNvPr id="24" name="図 2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2D040E7A-BBF1-22CB-2D52-A14574CA3DA8}"/>
              </a:ext>
            </a:extLst>
          </p:cNvPr>
          <p:cNvPicPr>
            <a:picLocks noChangeAspect="1"/>
          </p:cNvPicPr>
          <p:nvPr/>
        </p:nvPicPr>
        <p:blipFill>
          <a:blip r:embed="rId5" cstate="hqprint">
            <a:extLst>
              <a:ext uri="{28A0092B-C50C-407E-A947-70E740481C1C}">
                <a14:useLocalDpi xmlns:a14="http://schemas.microsoft.com/office/drawing/2010/main" val="0"/>
              </a:ext>
            </a:extLst>
          </a:blip>
          <a:srcRect b="46416"/>
          <a:stretch/>
        </p:blipFill>
        <p:spPr>
          <a:xfrm>
            <a:off x="1814074" y="3529855"/>
            <a:ext cx="3229851" cy="1023902"/>
          </a:xfrm>
          <a:prstGeom prst="rect">
            <a:avLst/>
          </a:prstGeom>
          <a:ln>
            <a:solidFill>
              <a:schemeClr val="tx1"/>
            </a:solidFill>
          </a:ln>
        </p:spPr>
      </p:pic>
      <p:sp>
        <p:nvSpPr>
          <p:cNvPr id="25" name="テキスト ボックス 24">
            <a:extLst>
              <a:ext uri="{FF2B5EF4-FFF2-40B4-BE49-F238E27FC236}">
                <a16:creationId xmlns:a16="http://schemas.microsoft.com/office/drawing/2014/main" id="{CF289E89-793A-5CDA-011F-762F53F67E3F}"/>
              </a:ext>
            </a:extLst>
          </p:cNvPr>
          <p:cNvSpPr txBox="1"/>
          <p:nvPr/>
        </p:nvSpPr>
        <p:spPr>
          <a:xfrm>
            <a:off x="357414" y="4740563"/>
            <a:ext cx="2204450" cy="261610"/>
          </a:xfrm>
          <a:prstGeom prst="rect">
            <a:avLst/>
          </a:prstGeom>
          <a:noFill/>
        </p:spPr>
        <p:txBody>
          <a:bodyPr wrap="none" rtlCol="0">
            <a:spAutoFit/>
          </a:bodyPr>
          <a:lstStyle/>
          <a:p>
            <a:r>
              <a:rPr kumimoji="1" lang="en-US" altLang="ja-JP" sz="1100" dirty="0">
                <a:solidFill>
                  <a:srgbClr val="00C4C2"/>
                </a:solidFill>
                <a:latin typeface="+mn-ea"/>
              </a:rPr>
              <a:t>(2)-2</a:t>
            </a:r>
            <a:r>
              <a:rPr kumimoji="1" lang="ja-JP" altLang="en-US" sz="1100" dirty="0">
                <a:solidFill>
                  <a:srgbClr val="00C4C2"/>
                </a:solidFill>
                <a:latin typeface="+mn-ea"/>
              </a:rPr>
              <a:t>　よくある質問を確認する</a:t>
            </a:r>
            <a:endParaRPr kumimoji="1" lang="ja-JP" altLang="en-US" sz="1100" dirty="0">
              <a:solidFill>
                <a:srgbClr val="00C4C2"/>
              </a:solidFill>
            </a:endParaRPr>
          </a:p>
        </p:txBody>
      </p:sp>
      <p:sp>
        <p:nvSpPr>
          <p:cNvPr id="27" name="テキスト ボックス 26">
            <a:extLst>
              <a:ext uri="{FF2B5EF4-FFF2-40B4-BE49-F238E27FC236}">
                <a16:creationId xmlns:a16="http://schemas.microsoft.com/office/drawing/2014/main" id="{9A49A04F-EE1B-3D02-05A0-77EE8FC87464}"/>
              </a:ext>
            </a:extLst>
          </p:cNvPr>
          <p:cNvSpPr txBox="1"/>
          <p:nvPr/>
        </p:nvSpPr>
        <p:spPr>
          <a:xfrm>
            <a:off x="423270" y="4968101"/>
            <a:ext cx="2642171" cy="3016210"/>
          </a:xfrm>
          <a:prstGeom prst="rect">
            <a:avLst/>
          </a:prstGeom>
          <a:noFill/>
        </p:spPr>
        <p:txBody>
          <a:bodyPr wrap="square" rtlCol="0">
            <a:spAutoFit/>
          </a:bodyPr>
          <a:lstStyle/>
          <a:p>
            <a:pPr marL="228600" indent="-228600">
              <a:buFont typeface="+mj-lt"/>
              <a:buAutoNum type="arabicPeriod"/>
            </a:pPr>
            <a:r>
              <a:rPr kumimoji="1" lang="ja-JP" altLang="en-US" sz="1000" dirty="0">
                <a:solidFill>
                  <a:schemeClr val="tx1">
                    <a:lumMod val="75000"/>
                    <a:lumOff val="25000"/>
                  </a:schemeClr>
                </a:solidFill>
                <a:latin typeface="+mn-ea"/>
              </a:rPr>
              <a:t>確認したい項目</a:t>
            </a:r>
            <a:r>
              <a:rPr kumimoji="1" lang="en-US" altLang="ja-JP" sz="1000" dirty="0">
                <a:solidFill>
                  <a:schemeClr val="tx1">
                    <a:lumMod val="75000"/>
                    <a:lumOff val="25000"/>
                  </a:schemeClr>
                </a:solidFill>
                <a:latin typeface="+mn-ea"/>
              </a:rPr>
              <a:t>(c)</a:t>
            </a:r>
            <a:r>
              <a:rPr kumimoji="1" lang="ja-JP" altLang="en-US" sz="1000" dirty="0">
                <a:solidFill>
                  <a:schemeClr val="tx1">
                    <a:lumMod val="75000"/>
                    <a:lumOff val="25000"/>
                  </a:schemeClr>
                </a:solidFill>
                <a:latin typeface="+mn-ea"/>
              </a:rPr>
              <a:t>をクリックします。</a:t>
            </a: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endParaRPr kumimoji="1" lang="en-US" altLang="ja-JP" sz="1000" dirty="0">
              <a:solidFill>
                <a:schemeClr val="tx1">
                  <a:lumMod val="75000"/>
                  <a:lumOff val="25000"/>
                </a:schemeClr>
              </a:solidFill>
              <a:latin typeface="+mn-ea"/>
            </a:endParaRPr>
          </a:p>
          <a:p>
            <a:pPr marL="228600" indent="-228600">
              <a:buFont typeface="+mj-lt"/>
              <a:buAutoNum type="arabicPeriod"/>
            </a:pPr>
            <a:r>
              <a:rPr kumimoji="1" lang="ja-JP" altLang="en-US" sz="1000" dirty="0">
                <a:solidFill>
                  <a:schemeClr val="tx1">
                    <a:lumMod val="75000"/>
                    <a:lumOff val="25000"/>
                  </a:schemeClr>
                </a:solidFill>
                <a:latin typeface="+mn-ea"/>
              </a:rPr>
              <a:t>確認したい質問</a:t>
            </a:r>
            <a:r>
              <a:rPr kumimoji="1" lang="en-US" altLang="ja-JP" sz="1000" dirty="0">
                <a:solidFill>
                  <a:schemeClr val="tx1">
                    <a:lumMod val="75000"/>
                    <a:lumOff val="25000"/>
                  </a:schemeClr>
                </a:solidFill>
                <a:latin typeface="+mn-ea"/>
              </a:rPr>
              <a:t>(d)</a:t>
            </a:r>
            <a:r>
              <a:rPr kumimoji="1" lang="ja-JP" altLang="en-US" sz="1000" dirty="0">
                <a:solidFill>
                  <a:schemeClr val="tx1">
                    <a:lumMod val="75000"/>
                    <a:lumOff val="25000"/>
                  </a:schemeClr>
                </a:solidFill>
                <a:latin typeface="+mn-ea"/>
              </a:rPr>
              <a:t>をクリックします。</a:t>
            </a: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br>
              <a:rPr kumimoji="1" lang="en-US" altLang="ja-JP" sz="1000" dirty="0">
                <a:solidFill>
                  <a:schemeClr val="tx1">
                    <a:lumMod val="75000"/>
                    <a:lumOff val="25000"/>
                  </a:schemeClr>
                </a:solidFill>
                <a:latin typeface="+mn-ea"/>
              </a:rPr>
            </a:br>
            <a:endParaRPr kumimoji="1" lang="en-US" altLang="ja-JP" sz="1000" dirty="0">
              <a:solidFill>
                <a:schemeClr val="tx1">
                  <a:lumMod val="75000"/>
                  <a:lumOff val="25000"/>
                </a:schemeClr>
              </a:solidFill>
              <a:latin typeface="+mn-ea"/>
            </a:endParaRPr>
          </a:p>
          <a:p>
            <a:pPr marL="228600" indent="-228600">
              <a:buFont typeface="+mj-lt"/>
              <a:buAutoNum type="arabicPeriod"/>
            </a:pPr>
            <a:r>
              <a:rPr kumimoji="1" lang="ja-JP" altLang="en-US" sz="1000" dirty="0">
                <a:solidFill>
                  <a:schemeClr val="tx1">
                    <a:lumMod val="75000"/>
                    <a:lumOff val="25000"/>
                  </a:schemeClr>
                </a:solidFill>
                <a:latin typeface="+mn-ea"/>
              </a:rPr>
              <a:t>回答が表示されます。</a:t>
            </a:r>
            <a:endParaRPr kumimoji="1" lang="en-US" altLang="ja-JP" sz="1000" dirty="0">
              <a:solidFill>
                <a:schemeClr val="tx1">
                  <a:lumMod val="75000"/>
                  <a:lumOff val="25000"/>
                </a:schemeClr>
              </a:solidFill>
              <a:latin typeface="+mn-ea"/>
            </a:endParaRPr>
          </a:p>
        </p:txBody>
      </p:sp>
      <p:pic>
        <p:nvPicPr>
          <p:cNvPr id="28" name="図 27"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5187712-A9F4-C50F-1ABF-6C678CCDD140}"/>
              </a:ext>
            </a:extLst>
          </p:cNvPr>
          <p:cNvPicPr>
            <a:picLocks noChangeAspect="1"/>
          </p:cNvPicPr>
          <p:nvPr/>
        </p:nvPicPr>
        <p:blipFill>
          <a:blip r:embed="rId6" cstate="hqprint">
            <a:extLst>
              <a:ext uri="{28A0092B-C50C-407E-A947-70E740481C1C}">
                <a14:useLocalDpi xmlns:a14="http://schemas.microsoft.com/office/drawing/2010/main" val="0"/>
              </a:ext>
            </a:extLst>
          </a:blip>
          <a:srcRect l="25883" t="12769" r="11372" b="52587"/>
          <a:stretch/>
        </p:blipFill>
        <p:spPr>
          <a:xfrm>
            <a:off x="1814074" y="5215546"/>
            <a:ext cx="3229851" cy="1055049"/>
          </a:xfrm>
          <a:prstGeom prst="rect">
            <a:avLst/>
          </a:prstGeom>
          <a:ln>
            <a:solidFill>
              <a:schemeClr val="tx1"/>
            </a:solidFill>
          </a:ln>
        </p:spPr>
      </p:pic>
      <p:pic>
        <p:nvPicPr>
          <p:cNvPr id="29" name="図 28"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FE6CF5FF-E626-9C5E-1152-B4B6DC10A2EA}"/>
              </a:ext>
            </a:extLst>
          </p:cNvPr>
          <p:cNvPicPr>
            <a:picLocks noChangeAspect="1"/>
          </p:cNvPicPr>
          <p:nvPr/>
        </p:nvPicPr>
        <p:blipFill>
          <a:blip r:embed="rId7" cstate="hqprint">
            <a:extLst>
              <a:ext uri="{28A0092B-C50C-407E-A947-70E740481C1C}">
                <a14:useLocalDpi xmlns:a14="http://schemas.microsoft.com/office/drawing/2010/main" val="0"/>
              </a:ext>
            </a:extLst>
          </a:blip>
          <a:srcRect l="26372" t="11586" r="10062" b="53317"/>
          <a:stretch/>
        </p:blipFill>
        <p:spPr>
          <a:xfrm>
            <a:off x="1806724" y="6588706"/>
            <a:ext cx="3229851" cy="1055049"/>
          </a:xfrm>
          <a:prstGeom prst="rect">
            <a:avLst/>
          </a:prstGeom>
          <a:ln>
            <a:solidFill>
              <a:schemeClr val="tx1"/>
            </a:solidFill>
          </a:ln>
        </p:spPr>
      </p:pic>
      <p:pic>
        <p:nvPicPr>
          <p:cNvPr id="30" name="図 29"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30A43311-7A17-D1BD-652D-87EB22F2AAA8}"/>
              </a:ext>
            </a:extLst>
          </p:cNvPr>
          <p:cNvPicPr>
            <a:picLocks noChangeAspect="1"/>
          </p:cNvPicPr>
          <p:nvPr/>
        </p:nvPicPr>
        <p:blipFill>
          <a:blip r:embed="rId8" cstate="hqprint">
            <a:extLst>
              <a:ext uri="{28A0092B-C50C-407E-A947-70E740481C1C}">
                <a14:useLocalDpi xmlns:a14="http://schemas.microsoft.com/office/drawing/2010/main" val="0"/>
              </a:ext>
            </a:extLst>
          </a:blip>
          <a:srcRect l="26765" t="11585" r="11569" b="38540"/>
          <a:stretch/>
        </p:blipFill>
        <p:spPr>
          <a:xfrm>
            <a:off x="1809864" y="7961866"/>
            <a:ext cx="3238269" cy="1549443"/>
          </a:xfrm>
          <a:prstGeom prst="rect">
            <a:avLst/>
          </a:prstGeom>
          <a:ln>
            <a:solidFill>
              <a:schemeClr val="tx1"/>
            </a:solidFill>
          </a:ln>
        </p:spPr>
      </p:pic>
      <p:sp>
        <p:nvSpPr>
          <p:cNvPr id="31" name="テキスト ボックス 30">
            <a:extLst>
              <a:ext uri="{FF2B5EF4-FFF2-40B4-BE49-F238E27FC236}">
                <a16:creationId xmlns:a16="http://schemas.microsoft.com/office/drawing/2014/main" id="{6024FAFA-D229-6184-A399-E684CCDD255D}"/>
              </a:ext>
            </a:extLst>
          </p:cNvPr>
          <p:cNvSpPr txBox="1"/>
          <p:nvPr/>
        </p:nvSpPr>
        <p:spPr>
          <a:xfrm>
            <a:off x="1887213" y="5454669"/>
            <a:ext cx="317716" cy="246221"/>
          </a:xfrm>
          <a:prstGeom prst="rect">
            <a:avLst/>
          </a:prstGeom>
          <a:noFill/>
        </p:spPr>
        <p:txBody>
          <a:bodyPr wrap="none" rtlCol="0">
            <a:spAutoFit/>
          </a:bodyPr>
          <a:lstStyle/>
          <a:p>
            <a:pPr algn="l"/>
            <a:r>
              <a:rPr kumimoji="1" lang="en-US" altLang="ja-JP" sz="1000" b="1" dirty="0">
                <a:solidFill>
                  <a:srgbClr val="FF0000"/>
                </a:solidFill>
              </a:rPr>
              <a:t>(c)</a:t>
            </a:r>
            <a:endParaRPr kumimoji="1" lang="ja-JP" altLang="en-US" sz="1000" b="1" dirty="0">
              <a:solidFill>
                <a:srgbClr val="FF0000"/>
              </a:solidFill>
            </a:endParaRPr>
          </a:p>
        </p:txBody>
      </p:sp>
      <p:sp>
        <p:nvSpPr>
          <p:cNvPr id="32" name="正方形/長方形 31">
            <a:extLst>
              <a:ext uri="{FF2B5EF4-FFF2-40B4-BE49-F238E27FC236}">
                <a16:creationId xmlns:a16="http://schemas.microsoft.com/office/drawing/2014/main" id="{C705F69A-1DEA-AF7B-6152-0C67E1E24279}"/>
              </a:ext>
            </a:extLst>
          </p:cNvPr>
          <p:cNvSpPr/>
          <p:nvPr/>
        </p:nvSpPr>
        <p:spPr>
          <a:xfrm>
            <a:off x="2153299" y="5565052"/>
            <a:ext cx="1268351" cy="192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3" name="図 32">
            <a:extLst>
              <a:ext uri="{FF2B5EF4-FFF2-40B4-BE49-F238E27FC236}">
                <a16:creationId xmlns:a16="http://schemas.microsoft.com/office/drawing/2014/main" id="{C223BFE8-048B-F9C3-6031-6E0FAC1A36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83618" y="5642615"/>
            <a:ext cx="162884" cy="206182"/>
          </a:xfrm>
          <a:prstGeom prst="rect">
            <a:avLst/>
          </a:prstGeom>
        </p:spPr>
      </p:pic>
      <p:sp>
        <p:nvSpPr>
          <p:cNvPr id="34" name="テキスト ボックス 33">
            <a:extLst>
              <a:ext uri="{FF2B5EF4-FFF2-40B4-BE49-F238E27FC236}">
                <a16:creationId xmlns:a16="http://schemas.microsoft.com/office/drawing/2014/main" id="{0FD11308-6AEF-9A41-E856-3F998FD65C5C}"/>
              </a:ext>
            </a:extLst>
          </p:cNvPr>
          <p:cNvSpPr txBox="1"/>
          <p:nvPr/>
        </p:nvSpPr>
        <p:spPr>
          <a:xfrm>
            <a:off x="1816424" y="7081032"/>
            <a:ext cx="333746" cy="246221"/>
          </a:xfrm>
          <a:prstGeom prst="rect">
            <a:avLst/>
          </a:prstGeom>
          <a:noFill/>
        </p:spPr>
        <p:txBody>
          <a:bodyPr wrap="none" rtlCol="0">
            <a:spAutoFit/>
          </a:bodyPr>
          <a:lstStyle/>
          <a:p>
            <a:pPr algn="l"/>
            <a:r>
              <a:rPr kumimoji="1" lang="en-US" altLang="ja-JP" sz="1000" b="1" dirty="0">
                <a:solidFill>
                  <a:srgbClr val="FF0000"/>
                </a:solidFill>
              </a:rPr>
              <a:t>(d)</a:t>
            </a:r>
            <a:endParaRPr kumimoji="1" lang="ja-JP" altLang="en-US" sz="1000" b="1" dirty="0">
              <a:solidFill>
                <a:srgbClr val="FF0000"/>
              </a:solidFill>
            </a:endParaRPr>
          </a:p>
        </p:txBody>
      </p:sp>
      <p:sp>
        <p:nvSpPr>
          <p:cNvPr id="35" name="正方形/長方形 34">
            <a:extLst>
              <a:ext uri="{FF2B5EF4-FFF2-40B4-BE49-F238E27FC236}">
                <a16:creationId xmlns:a16="http://schemas.microsoft.com/office/drawing/2014/main" id="{6EC11CB1-0754-4B58-D52C-970209ECAE16}"/>
              </a:ext>
            </a:extLst>
          </p:cNvPr>
          <p:cNvSpPr/>
          <p:nvPr/>
        </p:nvSpPr>
        <p:spPr>
          <a:xfrm>
            <a:off x="2095958" y="7191415"/>
            <a:ext cx="2611699" cy="1698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6" name="図 35">
            <a:extLst>
              <a:ext uri="{FF2B5EF4-FFF2-40B4-BE49-F238E27FC236}">
                <a16:creationId xmlns:a16="http://schemas.microsoft.com/office/drawing/2014/main" id="{EABCF187-9FE3-10F1-75AA-48EB06ABDE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21403" y="7261320"/>
            <a:ext cx="162884" cy="206182"/>
          </a:xfrm>
          <a:prstGeom prst="rect">
            <a:avLst/>
          </a:prstGeom>
        </p:spPr>
      </p:pic>
    </p:spTree>
    <p:extLst>
      <p:ext uri="{BB962C8B-B14F-4D97-AF65-F5344CB8AC3E}">
        <p14:creationId xmlns:p14="http://schemas.microsoft.com/office/powerpoint/2010/main" val="16960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0776313-CFF5-4D61-94F9-97376FA4DCA1}"/>
              </a:ext>
            </a:extLst>
          </p:cNvPr>
          <p:cNvSpPr>
            <a:spLocks noGrp="1"/>
          </p:cNvSpPr>
          <p:nvPr>
            <p:ph type="sldNum" sz="quarter" idx="4"/>
          </p:nvPr>
        </p:nvSpPr>
        <p:spPr/>
        <p:txBody>
          <a:bodyPr/>
          <a:lstStyle/>
          <a:p>
            <a:fld id="{A0BB1BDA-CE3E-4D53-A06F-2FBA10AB65BB}" type="slidenum">
              <a:rPr kumimoji="1" lang="ja-JP" altLang="en-US" smtClean="0"/>
              <a:pPr/>
              <a:t>7</a:t>
            </a:fld>
            <a:endParaRPr kumimoji="1" lang="ja-JP" altLang="en-US"/>
          </a:p>
        </p:txBody>
      </p:sp>
      <p:sp>
        <p:nvSpPr>
          <p:cNvPr id="8" name="Rectangle 5">
            <a:extLst>
              <a:ext uri="{FF2B5EF4-FFF2-40B4-BE49-F238E27FC236}">
                <a16:creationId xmlns:a16="http://schemas.microsoft.com/office/drawing/2014/main" id="{955E9E7C-F789-5742-B288-9F047CCD7D19}"/>
              </a:ext>
            </a:extLst>
          </p:cNvPr>
          <p:cNvSpPr>
            <a:spLocks noChangeArrowheads="1"/>
          </p:cNvSpPr>
          <p:nvPr/>
        </p:nvSpPr>
        <p:spPr bwMode="auto">
          <a:xfrm>
            <a:off x="1182688" y="986948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ja-JP"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br>
            <a:endParaRPr kumimoji="0" lang="en-US" altLang="ja-JP" sz="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pic>
        <p:nvPicPr>
          <p:cNvPr id="5" name="図 4">
            <a:extLst>
              <a:ext uri="{FF2B5EF4-FFF2-40B4-BE49-F238E27FC236}">
                <a16:creationId xmlns:a16="http://schemas.microsoft.com/office/drawing/2014/main" id="{8C0AE003-0A9E-341E-1B6B-08F85542A002}"/>
              </a:ext>
            </a:extLst>
          </p:cNvPr>
          <p:cNvPicPr>
            <a:picLocks noChangeAspect="1"/>
          </p:cNvPicPr>
          <p:nvPr/>
        </p:nvPicPr>
        <p:blipFill>
          <a:blip r:embed="rId2"/>
          <a:srcRect l="5141" t="4237" r="2892" b="1277"/>
          <a:stretch>
            <a:fillRect/>
          </a:stretch>
        </p:blipFill>
        <p:spPr>
          <a:xfrm>
            <a:off x="1944501" y="1011040"/>
            <a:ext cx="2772999" cy="1924526"/>
          </a:xfrm>
          <a:prstGeom prst="rect">
            <a:avLst/>
          </a:prstGeom>
        </p:spPr>
      </p:pic>
      <p:sp>
        <p:nvSpPr>
          <p:cNvPr id="9" name="正方形/長方形 8">
            <a:extLst>
              <a:ext uri="{FF2B5EF4-FFF2-40B4-BE49-F238E27FC236}">
                <a16:creationId xmlns:a16="http://schemas.microsoft.com/office/drawing/2014/main" id="{1F69162B-83AE-28C1-65C1-8F0BF75697EA}"/>
              </a:ext>
            </a:extLst>
          </p:cNvPr>
          <p:cNvSpPr/>
          <p:nvPr/>
        </p:nvSpPr>
        <p:spPr>
          <a:xfrm>
            <a:off x="3180480" y="2539077"/>
            <a:ext cx="286464" cy="179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11" name="テキスト ボックス 10">
            <a:extLst>
              <a:ext uri="{FF2B5EF4-FFF2-40B4-BE49-F238E27FC236}">
                <a16:creationId xmlns:a16="http://schemas.microsoft.com/office/drawing/2014/main" id="{F92E9ABB-9E4D-86C8-E309-3BA7E6035180}"/>
              </a:ext>
            </a:extLst>
          </p:cNvPr>
          <p:cNvSpPr txBox="1"/>
          <p:nvPr/>
        </p:nvSpPr>
        <p:spPr>
          <a:xfrm>
            <a:off x="604838" y="339095"/>
            <a:ext cx="3429000" cy="430887"/>
          </a:xfrm>
          <a:prstGeom prst="rect">
            <a:avLst/>
          </a:prstGeom>
          <a:noFill/>
        </p:spPr>
        <p:txBody>
          <a:bodyPr wrap="square">
            <a:spAutoFit/>
          </a:bodyPr>
          <a:lstStyle/>
          <a:p>
            <a:pPr marL="228600" indent="-228600">
              <a:buFont typeface="+mj-lt"/>
              <a:buAutoNum type="arabicPeriod" startAt="8"/>
            </a:pPr>
            <a:r>
              <a:rPr kumimoji="1" lang="ja-JP" altLang="en-US" sz="1100">
                <a:latin typeface="+mn-ea"/>
              </a:rPr>
              <a:t>ブラウザに戻る</a:t>
            </a:r>
            <a:br>
              <a:rPr kumimoji="1" lang="en-US" altLang="ja-JP" sz="1100" dirty="0">
                <a:latin typeface="+mn-ea"/>
              </a:rPr>
            </a:br>
            <a:r>
              <a:rPr kumimoji="1" lang="ja-JP" altLang="en-US" sz="1100">
                <a:latin typeface="+mn-ea"/>
              </a:rPr>
              <a:t>元の画面に戻り、更新してください。</a:t>
            </a:r>
          </a:p>
        </p:txBody>
      </p:sp>
      <p:sp>
        <p:nvSpPr>
          <p:cNvPr id="3" name="テキスト ボックス 2">
            <a:extLst>
              <a:ext uri="{FF2B5EF4-FFF2-40B4-BE49-F238E27FC236}">
                <a16:creationId xmlns:a16="http://schemas.microsoft.com/office/drawing/2014/main" id="{2ADD56A1-12A0-2F11-B71E-BD9E442AE30A}"/>
              </a:ext>
            </a:extLst>
          </p:cNvPr>
          <p:cNvSpPr txBox="1"/>
          <p:nvPr/>
        </p:nvSpPr>
        <p:spPr>
          <a:xfrm>
            <a:off x="2376487" y="3557624"/>
            <a:ext cx="2105025" cy="261610"/>
          </a:xfrm>
          <a:prstGeom prst="rect">
            <a:avLst/>
          </a:prstGeom>
          <a:noFill/>
        </p:spPr>
        <p:txBody>
          <a:bodyPr wrap="square">
            <a:spAutoFit/>
          </a:bodyPr>
          <a:lstStyle/>
          <a:p>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手順は次ページに続きます。</a:t>
            </a:r>
            <a:endParaRPr lang="ja-JP" altLang="en-US"/>
          </a:p>
        </p:txBody>
      </p:sp>
    </p:spTree>
    <p:extLst>
      <p:ext uri="{BB962C8B-B14F-4D97-AF65-F5344CB8AC3E}">
        <p14:creationId xmlns:p14="http://schemas.microsoft.com/office/powerpoint/2010/main" val="42359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0776313-CFF5-4D61-94F9-97376FA4DCA1}"/>
              </a:ext>
            </a:extLst>
          </p:cNvPr>
          <p:cNvSpPr>
            <a:spLocks noGrp="1"/>
          </p:cNvSpPr>
          <p:nvPr>
            <p:ph type="sldNum" sz="quarter" idx="4"/>
          </p:nvPr>
        </p:nvSpPr>
        <p:spPr/>
        <p:txBody>
          <a:bodyPr/>
          <a:lstStyle/>
          <a:p>
            <a:fld id="{A0BB1BDA-CE3E-4D53-A06F-2FBA10AB65BB}" type="slidenum">
              <a:rPr kumimoji="1" lang="ja-JP" altLang="en-US" smtClean="0"/>
              <a:pPr/>
              <a:t>8</a:t>
            </a:fld>
            <a:endParaRPr kumimoji="1" lang="ja-JP" altLang="en-US"/>
          </a:p>
        </p:txBody>
      </p:sp>
      <p:sp>
        <p:nvSpPr>
          <p:cNvPr id="3" name="テキスト ボックス 2">
            <a:extLst>
              <a:ext uri="{FF2B5EF4-FFF2-40B4-BE49-F238E27FC236}">
                <a16:creationId xmlns:a16="http://schemas.microsoft.com/office/drawing/2014/main" id="{319B306D-35F5-433E-8A26-2CB26F9D98CB}"/>
              </a:ext>
            </a:extLst>
          </p:cNvPr>
          <p:cNvSpPr txBox="1"/>
          <p:nvPr/>
        </p:nvSpPr>
        <p:spPr>
          <a:xfrm>
            <a:off x="499026" y="338320"/>
            <a:ext cx="5895177" cy="1107996"/>
          </a:xfrm>
          <a:prstGeom prst="rect">
            <a:avLst/>
          </a:prstGeom>
          <a:noFill/>
        </p:spPr>
        <p:txBody>
          <a:bodyPr wrap="square" rtlCol="0">
            <a:spAutoFit/>
          </a:bodyPr>
          <a:lstStyle/>
          <a:p>
            <a:pPr marL="228600" indent="-228600">
              <a:buFont typeface="+mj-lt"/>
              <a:buAutoNum type="arabicPeriod" startAt="9"/>
            </a:pPr>
            <a:r>
              <a:rPr kumimoji="1" lang="ja-JP" altLang="en-US" sz="1100" dirty="0">
                <a:latin typeface="+mn-ea"/>
              </a:rPr>
              <a:t>ユーザ</a:t>
            </a:r>
            <a:r>
              <a:rPr kumimoji="1" lang="en-US" altLang="ja-JP" sz="1100" dirty="0">
                <a:latin typeface="+mn-ea"/>
              </a:rPr>
              <a:t>ID</a:t>
            </a:r>
            <a:r>
              <a:rPr kumimoji="1" lang="ja-JP" altLang="en-US" sz="1100" dirty="0">
                <a:latin typeface="+mn-ea"/>
              </a:rPr>
              <a:t>の設定・認証方法の選択</a:t>
            </a:r>
            <a:br>
              <a:rPr kumimoji="1" lang="en-US" altLang="ja-JP" sz="1100" dirty="0">
                <a:latin typeface="+mn-ea"/>
              </a:rPr>
            </a:br>
            <a:r>
              <a:rPr kumimoji="1" lang="ja-JP" altLang="en-US" sz="1100" dirty="0">
                <a:latin typeface="+mn-ea"/>
              </a:rPr>
              <a:t>①ユーザー</a:t>
            </a:r>
            <a:r>
              <a:rPr kumimoji="1" lang="en-US" altLang="ja-JP" sz="1100" dirty="0">
                <a:latin typeface="+mn-ea"/>
              </a:rPr>
              <a:t>ID</a:t>
            </a:r>
            <a:r>
              <a:rPr kumimoji="1" lang="ja-JP" altLang="en-US" sz="1100" dirty="0">
                <a:latin typeface="+mn-ea"/>
              </a:rPr>
              <a:t>の設定</a:t>
            </a:r>
            <a:br>
              <a:rPr kumimoji="1" lang="en-US" altLang="ja-JP" sz="1100" dirty="0">
                <a:latin typeface="+mn-ea"/>
              </a:rPr>
            </a:br>
            <a:r>
              <a:rPr kumimoji="1" lang="ja-JP" altLang="en-US" sz="1100" dirty="0">
                <a:latin typeface="+mn-ea"/>
              </a:rPr>
              <a:t>任意のユーザ</a:t>
            </a:r>
            <a:r>
              <a:rPr kumimoji="1" lang="en-US" altLang="ja-JP" sz="1100" dirty="0">
                <a:latin typeface="+mn-ea"/>
              </a:rPr>
              <a:t>ID</a:t>
            </a:r>
            <a:r>
              <a:rPr kumimoji="1" lang="ja-JP" altLang="en-US" sz="1100" dirty="0">
                <a:latin typeface="+mn-ea"/>
              </a:rPr>
              <a:t>を入力後、認証方式を選択の上「実行」をタップします。</a:t>
            </a:r>
            <a:br>
              <a:rPr kumimoji="1" lang="en-US" altLang="ja-JP" sz="1100" dirty="0">
                <a:latin typeface="+mn-ea"/>
              </a:rPr>
            </a:br>
            <a:r>
              <a:rPr kumimoji="1" lang="ja-JP" altLang="en-US" sz="1100" dirty="0">
                <a:latin typeface="+mn-ea"/>
              </a:rPr>
              <a:t>・ユーザ</a:t>
            </a:r>
            <a:r>
              <a:rPr kumimoji="1" lang="en-US" altLang="ja-JP" sz="1100" dirty="0">
                <a:latin typeface="+mn-ea"/>
              </a:rPr>
              <a:t>ID</a:t>
            </a:r>
            <a:r>
              <a:rPr kumimoji="1" lang="ja-JP" altLang="en-US" sz="1100" dirty="0">
                <a:latin typeface="+mn-ea"/>
              </a:rPr>
              <a:t>は、数字・英字の組合せで</a:t>
            </a:r>
            <a:r>
              <a:rPr kumimoji="1" lang="en-US" altLang="ja-JP" sz="1100" dirty="0">
                <a:latin typeface="+mn-ea"/>
              </a:rPr>
              <a:t>3</a:t>
            </a:r>
            <a:r>
              <a:rPr kumimoji="1" lang="ja-JP" altLang="en-US" sz="1100" dirty="0">
                <a:latin typeface="+mn-ea"/>
              </a:rPr>
              <a:t>文字以上、</a:t>
            </a:r>
            <a:r>
              <a:rPr kumimoji="1" lang="en-US" altLang="ja-JP" sz="1100" dirty="0">
                <a:latin typeface="+mn-ea"/>
              </a:rPr>
              <a:t>255</a:t>
            </a:r>
            <a:r>
              <a:rPr kumimoji="1" lang="ja-JP" altLang="en-US" sz="1100" dirty="0">
                <a:latin typeface="+mn-ea"/>
              </a:rPr>
              <a:t>文字以内で入力します。</a:t>
            </a:r>
            <a:br>
              <a:rPr kumimoji="1" lang="en-US" altLang="ja-JP" sz="1100" dirty="0">
                <a:latin typeface="+mn-ea"/>
              </a:rPr>
            </a:br>
            <a:r>
              <a:rPr kumimoji="1" lang="ja-JP" altLang="en-US" sz="1100" dirty="0">
                <a:latin typeface="+mn-ea"/>
              </a:rPr>
              <a:t>　なお、ユーザ</a:t>
            </a:r>
            <a:r>
              <a:rPr kumimoji="1" lang="en-US" altLang="ja-JP" sz="1100" dirty="0">
                <a:latin typeface="+mn-ea"/>
              </a:rPr>
              <a:t>ID</a:t>
            </a:r>
            <a:r>
              <a:rPr kumimoji="1" lang="ja-JP" altLang="en-US" sz="1100" dirty="0">
                <a:latin typeface="+mn-ea"/>
              </a:rPr>
              <a:t>の英字は全て小文字として扱います</a:t>
            </a:r>
            <a:br>
              <a:rPr kumimoji="1" lang="en-US" altLang="ja-JP" sz="1100" dirty="0">
                <a:latin typeface="+mn-ea"/>
              </a:rPr>
            </a:br>
            <a:r>
              <a:rPr kumimoji="1" lang="ja-JP" altLang="en-US" sz="1100" dirty="0">
                <a:latin typeface="+mn-ea"/>
              </a:rPr>
              <a:t>  （大文字での入力は可能ですが、小文字に変換されます）。</a:t>
            </a:r>
          </a:p>
        </p:txBody>
      </p:sp>
      <p:graphicFrame>
        <p:nvGraphicFramePr>
          <p:cNvPr id="4" name="表 3">
            <a:extLst>
              <a:ext uri="{FF2B5EF4-FFF2-40B4-BE49-F238E27FC236}">
                <a16:creationId xmlns:a16="http://schemas.microsoft.com/office/drawing/2014/main" id="{D3F2EE45-318B-4B12-8DCA-9ED9AB205392}"/>
              </a:ext>
            </a:extLst>
          </p:cNvPr>
          <p:cNvGraphicFramePr>
            <a:graphicFrameLocks noGrp="1"/>
          </p:cNvGraphicFramePr>
          <p:nvPr>
            <p:extLst>
              <p:ext uri="{D42A27DB-BD31-4B8C-83A1-F6EECF244321}">
                <p14:modId xmlns:p14="http://schemas.microsoft.com/office/powerpoint/2010/main" val="1475045675"/>
              </p:ext>
            </p:extLst>
          </p:nvPr>
        </p:nvGraphicFramePr>
        <p:xfrm>
          <a:off x="865942" y="1481022"/>
          <a:ext cx="5079456" cy="1005840"/>
        </p:xfrm>
        <a:graphic>
          <a:graphicData uri="http://schemas.openxmlformats.org/drawingml/2006/table">
            <a:tbl>
              <a:tblPr firstRow="1" firstCol="1" bandRow="1">
                <a:tableStyleId>{5940675A-B579-460E-94D1-54222C63F5DA}</a:tableStyleId>
              </a:tblPr>
              <a:tblGrid>
                <a:gridCol w="1555845">
                  <a:extLst>
                    <a:ext uri="{9D8B030D-6E8A-4147-A177-3AD203B41FA5}">
                      <a16:colId xmlns:a16="http://schemas.microsoft.com/office/drawing/2014/main" val="3006821320"/>
                    </a:ext>
                  </a:extLst>
                </a:gridCol>
                <a:gridCol w="3523611">
                  <a:extLst>
                    <a:ext uri="{9D8B030D-6E8A-4147-A177-3AD203B41FA5}">
                      <a16:colId xmlns:a16="http://schemas.microsoft.com/office/drawing/2014/main" val="968419642"/>
                    </a:ext>
                  </a:extLst>
                </a:gridCol>
              </a:tblGrid>
              <a:tr h="0">
                <a:tc>
                  <a:txBody>
                    <a:bodyPr/>
                    <a:lstStyle/>
                    <a:p>
                      <a:pPr algn="just">
                        <a:spcAft>
                          <a:spcPts val="0"/>
                        </a:spcAft>
                      </a:pPr>
                      <a:r>
                        <a:rPr lang="ja-JP" sz="1100" kern="100">
                          <a:effectLst/>
                          <a:latin typeface="+mn-ea"/>
                          <a:ea typeface="+mn-ea"/>
                        </a:rPr>
                        <a:t>ユーザ</a:t>
                      </a:r>
                      <a:r>
                        <a:rPr lang="en-US" sz="1100" kern="100" dirty="0">
                          <a:effectLst/>
                          <a:latin typeface="+mn-ea"/>
                          <a:ea typeface="+mn-ea"/>
                        </a:rPr>
                        <a:t>ID</a:t>
                      </a:r>
                      <a:r>
                        <a:rPr lang="ja-JP" sz="1100" kern="100">
                          <a:effectLst/>
                          <a:latin typeface="+mn-ea"/>
                          <a:ea typeface="+mn-ea"/>
                        </a:rPr>
                        <a:t>の最小文字数</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just">
                        <a:spcAft>
                          <a:spcPts val="0"/>
                        </a:spcAft>
                      </a:pPr>
                      <a:r>
                        <a:rPr lang="en-US" sz="1100" kern="100" dirty="0">
                          <a:effectLst/>
                          <a:latin typeface="+mn-ea"/>
                          <a:ea typeface="+mn-ea"/>
                        </a:rPr>
                        <a:t> </a:t>
                      </a:r>
                      <a:r>
                        <a:rPr lang="en-US" altLang="ja-JP" sz="1100" b="1" kern="100" dirty="0">
                          <a:effectLst/>
                          <a:latin typeface="+mn-ea"/>
                          <a:ea typeface="+mn-ea"/>
                        </a:rPr>
                        <a:t>3</a:t>
                      </a:r>
                      <a:r>
                        <a:rPr lang="ja-JP" sz="1100" kern="100" dirty="0">
                          <a:effectLst/>
                          <a:latin typeface="+mn-ea"/>
                          <a:ea typeface="+mn-ea"/>
                        </a:rPr>
                        <a:t>文字</a:t>
                      </a:r>
                      <a:endParaRPr lang="ja-JP" sz="1100" kern="100" dirty="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348902850"/>
                  </a:ext>
                </a:extLst>
              </a:tr>
              <a:tr h="0">
                <a:tc>
                  <a:txBody>
                    <a:bodyPr/>
                    <a:lstStyle/>
                    <a:p>
                      <a:pPr algn="just">
                        <a:spcAft>
                          <a:spcPts val="0"/>
                        </a:spcAft>
                      </a:pPr>
                      <a:r>
                        <a:rPr lang="ja-JP" sz="1100" kern="100">
                          <a:effectLst/>
                          <a:latin typeface="+mn-ea"/>
                          <a:ea typeface="+mn-ea"/>
                        </a:rPr>
                        <a:t>ユーザ</a:t>
                      </a:r>
                      <a:r>
                        <a:rPr lang="en-US" sz="1100" kern="100" dirty="0">
                          <a:effectLst/>
                          <a:latin typeface="+mn-ea"/>
                          <a:ea typeface="+mn-ea"/>
                        </a:rPr>
                        <a:t>ID</a:t>
                      </a:r>
                      <a:r>
                        <a:rPr lang="ja-JP" sz="1100" kern="100">
                          <a:effectLst/>
                          <a:latin typeface="+mn-ea"/>
                          <a:ea typeface="+mn-ea"/>
                        </a:rPr>
                        <a:t>の最大文字数</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just">
                        <a:spcAft>
                          <a:spcPts val="0"/>
                        </a:spcAft>
                      </a:pPr>
                      <a:r>
                        <a:rPr lang="en-US" altLang="ja-JP" sz="1100" b="1" kern="100" dirty="0">
                          <a:effectLst/>
                          <a:latin typeface="+mn-ea"/>
                          <a:ea typeface="+mn-ea"/>
                        </a:rPr>
                        <a:t>255</a:t>
                      </a:r>
                      <a:r>
                        <a:rPr lang="ja-JP" sz="1100" kern="100" dirty="0">
                          <a:effectLst/>
                          <a:latin typeface="+mn-ea"/>
                          <a:ea typeface="+mn-ea"/>
                        </a:rPr>
                        <a:t>文字</a:t>
                      </a:r>
                      <a:endParaRPr lang="ja-JP" sz="1100" kern="100" dirty="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05711628"/>
                  </a:ext>
                </a:extLst>
              </a:tr>
              <a:tr h="0">
                <a:tc>
                  <a:txBody>
                    <a:bodyPr/>
                    <a:lstStyle/>
                    <a:p>
                      <a:pPr algn="just">
                        <a:spcAft>
                          <a:spcPts val="0"/>
                        </a:spcAft>
                      </a:pPr>
                      <a:r>
                        <a:rPr lang="ja-JP" sz="1100" kern="100" dirty="0">
                          <a:effectLst/>
                          <a:latin typeface="+mn-ea"/>
                          <a:ea typeface="+mn-ea"/>
                        </a:rPr>
                        <a:t>利用可能文字</a:t>
                      </a:r>
                      <a:endParaRPr lang="ja-JP" sz="1100" kern="100" dirty="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just">
                        <a:spcAft>
                          <a:spcPts val="0"/>
                        </a:spcAft>
                      </a:pPr>
                      <a:r>
                        <a:rPr lang="ja-JP" sz="1100" kern="100" dirty="0">
                          <a:effectLst/>
                          <a:latin typeface="+mn-ea"/>
                          <a:ea typeface="+mn-ea"/>
                        </a:rPr>
                        <a:t>半角英数字：英字は大文字での入力は可能ですが、小文字に変換されます</a:t>
                      </a:r>
                    </a:p>
                    <a:p>
                      <a:pPr algn="just">
                        <a:spcAft>
                          <a:spcPts val="0"/>
                        </a:spcAft>
                      </a:pPr>
                      <a:r>
                        <a:rPr lang="ja-JP" sz="1100" kern="100" dirty="0">
                          <a:effectLst/>
                          <a:latin typeface="+mn-ea"/>
                          <a:ea typeface="+mn-ea"/>
                        </a:rPr>
                        <a:t>記号：</a:t>
                      </a:r>
                      <a:r>
                        <a:rPr lang="en-US" sz="1100" kern="100" dirty="0">
                          <a:effectLst/>
                          <a:latin typeface="+mn-ea"/>
                          <a:ea typeface="+mn-ea"/>
                        </a:rPr>
                        <a:t>-</a:t>
                      </a:r>
                      <a:r>
                        <a:rPr lang="ja-JP" sz="1100" kern="100" dirty="0">
                          <a:effectLst/>
                          <a:latin typeface="+mn-ea"/>
                          <a:ea typeface="+mn-ea"/>
                        </a:rPr>
                        <a:t>（ハイフン）</a:t>
                      </a:r>
                      <a:r>
                        <a:rPr lang="en-US" sz="1100" kern="100" dirty="0">
                          <a:effectLst/>
                          <a:latin typeface="+mn-ea"/>
                          <a:ea typeface="+mn-ea"/>
                        </a:rPr>
                        <a:t> _</a:t>
                      </a:r>
                      <a:r>
                        <a:rPr lang="ja-JP" sz="1100" kern="100" dirty="0">
                          <a:effectLst/>
                          <a:latin typeface="+mn-ea"/>
                          <a:ea typeface="+mn-ea"/>
                        </a:rPr>
                        <a:t>（アンダーバー）</a:t>
                      </a:r>
                      <a:r>
                        <a:rPr lang="en-US" sz="1100" kern="100" dirty="0">
                          <a:effectLst/>
                          <a:latin typeface="+mn-ea"/>
                          <a:ea typeface="+mn-ea"/>
                        </a:rPr>
                        <a:t> .</a:t>
                      </a:r>
                      <a:r>
                        <a:rPr lang="ja-JP" sz="1100" kern="100" dirty="0">
                          <a:effectLst/>
                          <a:latin typeface="+mn-ea"/>
                          <a:ea typeface="+mn-ea"/>
                        </a:rPr>
                        <a:t>（ドット）</a:t>
                      </a:r>
                      <a:r>
                        <a:rPr lang="en-US" sz="1100" kern="100" dirty="0">
                          <a:effectLst/>
                          <a:latin typeface="+mn-ea"/>
                          <a:ea typeface="+mn-ea"/>
                        </a:rPr>
                        <a:t> @</a:t>
                      </a:r>
                      <a:r>
                        <a:rPr lang="ja-JP" sz="1100" kern="100" dirty="0">
                          <a:effectLst/>
                          <a:latin typeface="+mn-ea"/>
                          <a:ea typeface="+mn-ea"/>
                        </a:rPr>
                        <a:t>（アットマーク）</a:t>
                      </a: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88229716"/>
                  </a:ext>
                </a:extLst>
              </a:tr>
            </a:tbl>
          </a:graphicData>
        </a:graphic>
      </p:graphicFrame>
      <p:sp>
        <p:nvSpPr>
          <p:cNvPr id="6" name="テキスト ボックス 5">
            <a:extLst>
              <a:ext uri="{FF2B5EF4-FFF2-40B4-BE49-F238E27FC236}">
                <a16:creationId xmlns:a16="http://schemas.microsoft.com/office/drawing/2014/main" id="{A0447097-B1F3-42AA-96AA-6F6ACD2DE7CD}"/>
              </a:ext>
            </a:extLst>
          </p:cNvPr>
          <p:cNvSpPr txBox="1"/>
          <p:nvPr/>
        </p:nvSpPr>
        <p:spPr>
          <a:xfrm>
            <a:off x="743112" y="7538974"/>
            <a:ext cx="5510051" cy="900246"/>
          </a:xfrm>
          <a:prstGeom prst="rect">
            <a:avLst/>
          </a:prstGeom>
          <a:noFill/>
        </p:spPr>
        <p:txBody>
          <a:bodyPr wrap="square" rtlCol="0">
            <a:spAutoFit/>
          </a:bodyPr>
          <a:lstStyle/>
          <a:p>
            <a:r>
              <a:rPr kumimoji="1" lang="ja-JP" altLang="en-US" sz="1050" dirty="0">
                <a:latin typeface="+mn-ea"/>
              </a:rPr>
              <a:t>認証方式は下記をご選択ください。</a:t>
            </a:r>
            <a:endParaRPr kumimoji="1" lang="en-US" altLang="ja-JP" sz="1050" dirty="0">
              <a:latin typeface="+mn-ea"/>
            </a:endParaRPr>
          </a:p>
          <a:p>
            <a:endParaRPr kumimoji="1" lang="en-US" altLang="ja-JP" sz="1050" dirty="0">
              <a:latin typeface="+mn-ea"/>
            </a:endParaRPr>
          </a:p>
          <a:p>
            <a:pPr marL="171450" indent="-171450">
              <a:buFont typeface="Arial" panose="020B0604020202020204" pitchFamily="34" charset="0"/>
              <a:buChar char="•"/>
            </a:pPr>
            <a:r>
              <a:rPr kumimoji="1" lang="ja-JP" altLang="en-US" sz="1050" dirty="0">
                <a:latin typeface="+mn-ea"/>
              </a:rPr>
              <a:t>ワンタイムパスワード（</a:t>
            </a:r>
            <a:r>
              <a:rPr kumimoji="1" lang="en-US" altLang="ja-JP" sz="1050" dirty="0">
                <a:latin typeface="+mn-ea"/>
              </a:rPr>
              <a:t>OTP</a:t>
            </a:r>
            <a:r>
              <a:rPr kumimoji="1" lang="ja-JP" altLang="en-US" sz="1050" dirty="0">
                <a:latin typeface="+mn-ea"/>
              </a:rPr>
              <a:t>）メール認証</a:t>
            </a:r>
            <a:endParaRPr kumimoji="1" lang="en-US" altLang="ja-JP" sz="1050" dirty="0">
              <a:latin typeface="+mn-ea"/>
            </a:endParaRPr>
          </a:p>
          <a:p>
            <a:endParaRPr kumimoji="1" lang="en-US" altLang="ja-JP" sz="1050" dirty="0">
              <a:latin typeface="+mn-ea"/>
            </a:endParaRPr>
          </a:p>
          <a:p>
            <a:endParaRPr kumimoji="1" lang="ja-JP" altLang="en-US" sz="1050" dirty="0">
              <a:latin typeface="+mn-ea"/>
            </a:endParaRPr>
          </a:p>
        </p:txBody>
      </p:sp>
      <p:pic>
        <p:nvPicPr>
          <p:cNvPr id="9" name="図 8">
            <a:extLst>
              <a:ext uri="{FF2B5EF4-FFF2-40B4-BE49-F238E27FC236}">
                <a16:creationId xmlns:a16="http://schemas.microsoft.com/office/drawing/2014/main" id="{AFA69ABC-C730-469D-A14F-0A0148B2324A}"/>
              </a:ext>
            </a:extLst>
          </p:cNvPr>
          <p:cNvPicPr/>
          <p:nvPr/>
        </p:nvPicPr>
        <p:blipFill rotWithShape="1">
          <a:blip r:embed="rId2">
            <a:extLst>
              <a:ext uri="{28A0092B-C50C-407E-A947-70E740481C1C}">
                <a14:useLocalDpi xmlns:a14="http://schemas.microsoft.com/office/drawing/2010/main" val="0"/>
              </a:ext>
            </a:extLst>
          </a:blip>
          <a:srcRect t="5910"/>
          <a:stretch/>
        </p:blipFill>
        <p:spPr bwMode="auto">
          <a:xfrm>
            <a:off x="4083312" y="3252004"/>
            <a:ext cx="1577447" cy="3920870"/>
          </a:xfrm>
          <a:prstGeom prst="rect">
            <a:avLst/>
          </a:prstGeom>
          <a:ln>
            <a:solidFill>
              <a:schemeClr val="bg1">
                <a:lumMod val="85000"/>
              </a:schemeClr>
            </a:solidFill>
          </a:ln>
          <a:extLst>
            <a:ext uri="{53640926-AAD7-44D8-BBD7-CCE9431645EC}">
              <a14:shadowObscured xmlns:a14="http://schemas.microsoft.com/office/drawing/2010/main"/>
            </a:ext>
          </a:extLst>
        </p:spPr>
      </p:pic>
      <p:pic>
        <p:nvPicPr>
          <p:cNvPr id="7" name="図 6">
            <a:extLst>
              <a:ext uri="{FF2B5EF4-FFF2-40B4-BE49-F238E27FC236}">
                <a16:creationId xmlns:a16="http://schemas.microsoft.com/office/drawing/2014/main" id="{45F067AA-2F43-0670-E695-E87645820450}"/>
              </a:ext>
            </a:extLst>
          </p:cNvPr>
          <p:cNvPicPr>
            <a:picLocks noChangeAspect="1"/>
          </p:cNvPicPr>
          <p:nvPr/>
        </p:nvPicPr>
        <p:blipFill>
          <a:blip r:embed="rId3"/>
          <a:srcRect l="30994" t="15720" r="36864" b="17322"/>
          <a:stretch>
            <a:fillRect/>
          </a:stretch>
        </p:blipFill>
        <p:spPr>
          <a:xfrm>
            <a:off x="1046221" y="2657411"/>
            <a:ext cx="2439604" cy="2678682"/>
          </a:xfrm>
          <a:prstGeom prst="rect">
            <a:avLst/>
          </a:prstGeom>
        </p:spPr>
      </p:pic>
      <p:sp>
        <p:nvSpPr>
          <p:cNvPr id="12" name="正方形/長方形 11">
            <a:extLst>
              <a:ext uri="{FF2B5EF4-FFF2-40B4-BE49-F238E27FC236}">
                <a16:creationId xmlns:a16="http://schemas.microsoft.com/office/drawing/2014/main" id="{FCE0EF68-1AD3-9A8D-DFAC-3FAE844B177A}"/>
              </a:ext>
            </a:extLst>
          </p:cNvPr>
          <p:cNvSpPr/>
          <p:nvPr/>
        </p:nvSpPr>
        <p:spPr>
          <a:xfrm>
            <a:off x="1250949" y="4559494"/>
            <a:ext cx="2092555" cy="7765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16" name="テキスト ボックス 15">
            <a:extLst>
              <a:ext uri="{FF2B5EF4-FFF2-40B4-BE49-F238E27FC236}">
                <a16:creationId xmlns:a16="http://schemas.microsoft.com/office/drawing/2014/main" id="{2C71E483-0A95-6B86-B7EE-66F98DA3040F}"/>
              </a:ext>
            </a:extLst>
          </p:cNvPr>
          <p:cNvSpPr txBox="1"/>
          <p:nvPr/>
        </p:nvSpPr>
        <p:spPr>
          <a:xfrm>
            <a:off x="3730133" y="2618928"/>
            <a:ext cx="2215265" cy="577081"/>
          </a:xfrm>
          <a:prstGeom prst="rect">
            <a:avLst/>
          </a:prstGeom>
          <a:noFill/>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游ゴシック" panose="020B0400000000000000" pitchFamily="50" charset="-128"/>
              <a:buChar char="※"/>
              <a:tabLst/>
              <a:defRPr/>
            </a:pPr>
            <a:r>
              <a:rPr kumimoji="1" lang="ja-JP" altLang="en-US"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「利用不可文字一覧を見る」からユーザ</a:t>
            </a:r>
            <a:r>
              <a:rPr kumimoji="1"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ID</a:t>
            </a:r>
            <a:r>
              <a:rPr kumimoji="1" lang="ja-JP" altLang="en-US"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に利用できない文字を確認可能です</a:t>
            </a:r>
          </a:p>
        </p:txBody>
      </p:sp>
      <p:sp>
        <p:nvSpPr>
          <p:cNvPr id="17" name="正方形/長方形 16">
            <a:extLst>
              <a:ext uri="{FF2B5EF4-FFF2-40B4-BE49-F238E27FC236}">
                <a16:creationId xmlns:a16="http://schemas.microsoft.com/office/drawing/2014/main" id="{1DE8177E-D882-E60C-D735-1A439E1AEE4D}"/>
              </a:ext>
            </a:extLst>
          </p:cNvPr>
          <p:cNvSpPr/>
          <p:nvPr/>
        </p:nvSpPr>
        <p:spPr>
          <a:xfrm>
            <a:off x="1250949" y="4219073"/>
            <a:ext cx="885279" cy="1576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cxnSp>
        <p:nvCxnSpPr>
          <p:cNvPr id="19" name="直線矢印コネクタ 18">
            <a:extLst>
              <a:ext uri="{FF2B5EF4-FFF2-40B4-BE49-F238E27FC236}">
                <a16:creationId xmlns:a16="http://schemas.microsoft.com/office/drawing/2014/main" id="{07C5FAD2-8E41-6667-1F02-DE03FF33A998}"/>
              </a:ext>
            </a:extLst>
          </p:cNvPr>
          <p:cNvCxnSpPr>
            <a:cxnSpLocks/>
          </p:cNvCxnSpPr>
          <p:nvPr/>
        </p:nvCxnSpPr>
        <p:spPr>
          <a:xfrm>
            <a:off x="2136228" y="4297884"/>
            <a:ext cx="194708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F4D43888-5BB3-4CD3-9F44-21510EE18EBF}"/>
              </a:ext>
            </a:extLst>
          </p:cNvPr>
          <p:cNvSpPr txBox="1"/>
          <p:nvPr/>
        </p:nvSpPr>
        <p:spPr>
          <a:xfrm>
            <a:off x="743112" y="7277364"/>
            <a:ext cx="3429000" cy="261610"/>
          </a:xfrm>
          <a:prstGeom prst="rect">
            <a:avLst/>
          </a:prstGeom>
          <a:noFill/>
        </p:spPr>
        <p:txBody>
          <a:bodyPr wrap="square">
            <a:spAutoFit/>
          </a:bodyPr>
          <a:lstStyle/>
          <a:p>
            <a:r>
              <a:rPr kumimoji="1" lang="ja-JP" altLang="en-US" sz="11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②認証方法の設定</a:t>
            </a:r>
            <a:endParaRPr lang="ja-JP" altLang="en-US"/>
          </a:p>
        </p:txBody>
      </p:sp>
      <p:cxnSp>
        <p:nvCxnSpPr>
          <p:cNvPr id="25" name="直線矢印コネクタ 24">
            <a:extLst>
              <a:ext uri="{FF2B5EF4-FFF2-40B4-BE49-F238E27FC236}">
                <a16:creationId xmlns:a16="http://schemas.microsoft.com/office/drawing/2014/main" id="{E46CBC42-4F73-E81A-43B7-741E52A730A2}"/>
              </a:ext>
            </a:extLst>
          </p:cNvPr>
          <p:cNvCxnSpPr>
            <a:cxnSpLocks/>
          </p:cNvCxnSpPr>
          <p:nvPr/>
        </p:nvCxnSpPr>
        <p:spPr>
          <a:xfrm>
            <a:off x="2266023" y="5328974"/>
            <a:ext cx="31203" cy="18998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099CA4AF-56C4-C63C-81BD-055FBD1CDC3C}"/>
              </a:ext>
            </a:extLst>
          </p:cNvPr>
          <p:cNvSpPr/>
          <p:nvPr/>
        </p:nvSpPr>
        <p:spPr>
          <a:xfrm>
            <a:off x="1250949" y="4026247"/>
            <a:ext cx="2025651" cy="157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Tree>
    <p:extLst>
      <p:ext uri="{BB962C8B-B14F-4D97-AF65-F5344CB8AC3E}">
        <p14:creationId xmlns:p14="http://schemas.microsoft.com/office/powerpoint/2010/main" val="3714313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0776313-CFF5-4D61-94F9-97376FA4DCA1}"/>
              </a:ext>
            </a:extLst>
          </p:cNvPr>
          <p:cNvSpPr>
            <a:spLocks noGrp="1"/>
          </p:cNvSpPr>
          <p:nvPr>
            <p:ph type="sldNum" sz="quarter" idx="4"/>
          </p:nvPr>
        </p:nvSpPr>
        <p:spPr/>
        <p:txBody>
          <a:bodyPr/>
          <a:lstStyle/>
          <a:p>
            <a:fld id="{A0BB1BDA-CE3E-4D53-A06F-2FBA10AB65BB}" type="slidenum">
              <a:rPr kumimoji="1" lang="ja-JP" altLang="en-US" smtClean="0"/>
              <a:pPr/>
              <a:t>9</a:t>
            </a:fld>
            <a:endParaRPr kumimoji="1" lang="ja-JP" altLang="en-US"/>
          </a:p>
        </p:txBody>
      </p:sp>
      <p:sp>
        <p:nvSpPr>
          <p:cNvPr id="3" name="テキスト ボックス 2">
            <a:extLst>
              <a:ext uri="{FF2B5EF4-FFF2-40B4-BE49-F238E27FC236}">
                <a16:creationId xmlns:a16="http://schemas.microsoft.com/office/drawing/2014/main" id="{319B306D-35F5-433E-8A26-2CB26F9D98CB}"/>
              </a:ext>
            </a:extLst>
          </p:cNvPr>
          <p:cNvSpPr txBox="1"/>
          <p:nvPr/>
        </p:nvSpPr>
        <p:spPr>
          <a:xfrm>
            <a:off x="499026" y="338320"/>
            <a:ext cx="5895177" cy="769441"/>
          </a:xfrm>
          <a:prstGeom prst="rect">
            <a:avLst/>
          </a:prstGeom>
          <a:noFill/>
        </p:spPr>
        <p:txBody>
          <a:bodyPr wrap="square" rtlCol="0">
            <a:spAutoFit/>
          </a:bodyPr>
          <a:lstStyle/>
          <a:p>
            <a:pPr marL="228600" indent="-228600">
              <a:buFont typeface="+mj-lt"/>
              <a:buAutoNum type="arabicPeriod" startAt="10"/>
            </a:pPr>
            <a:r>
              <a:rPr kumimoji="1" lang="ja-JP" altLang="en-US" sz="1100">
                <a:latin typeface="+mn-ea"/>
              </a:rPr>
              <a:t>パスワードの変更</a:t>
            </a:r>
            <a:br>
              <a:rPr kumimoji="1" lang="en-US" altLang="ja-JP" sz="1100" dirty="0">
                <a:latin typeface="+mn-ea"/>
              </a:rPr>
            </a:br>
            <a:r>
              <a:rPr kumimoji="1" lang="ja-JP" altLang="en-US" sz="1100">
                <a:latin typeface="+mn-ea"/>
              </a:rPr>
              <a:t>パスワード更新画面が表示されます。任意のパスワードを入力して「送信」をタップします。</a:t>
            </a:r>
            <a:br>
              <a:rPr kumimoji="1" lang="en-US" altLang="ja-JP" sz="1100" dirty="0">
                <a:latin typeface="+mn-ea"/>
              </a:rPr>
            </a:br>
            <a:r>
              <a:rPr kumimoji="1" lang="ja-JP" altLang="en-US" sz="1100">
                <a:latin typeface="+mn-ea"/>
              </a:rPr>
              <a:t>パスワードは</a:t>
            </a:r>
            <a:r>
              <a:rPr kumimoji="1" lang="en-US" altLang="ja-JP" sz="1100" dirty="0">
                <a:latin typeface="+mn-ea"/>
              </a:rPr>
              <a:t>8</a:t>
            </a:r>
            <a:r>
              <a:rPr kumimoji="1" lang="ja-JP" altLang="en-US" sz="1100">
                <a:latin typeface="+mn-ea"/>
              </a:rPr>
              <a:t>文字以上で入力してください。</a:t>
            </a:r>
          </a:p>
        </p:txBody>
      </p:sp>
      <p:graphicFrame>
        <p:nvGraphicFramePr>
          <p:cNvPr id="4" name="表 3">
            <a:extLst>
              <a:ext uri="{FF2B5EF4-FFF2-40B4-BE49-F238E27FC236}">
                <a16:creationId xmlns:a16="http://schemas.microsoft.com/office/drawing/2014/main" id="{D3F2EE45-318B-4B12-8DCA-9ED9AB205392}"/>
              </a:ext>
            </a:extLst>
          </p:cNvPr>
          <p:cNvGraphicFramePr>
            <a:graphicFrameLocks noGrp="1"/>
          </p:cNvGraphicFramePr>
          <p:nvPr>
            <p:extLst>
              <p:ext uri="{D42A27DB-BD31-4B8C-83A1-F6EECF244321}">
                <p14:modId xmlns:p14="http://schemas.microsoft.com/office/powerpoint/2010/main" val="135824625"/>
              </p:ext>
            </p:extLst>
          </p:nvPr>
        </p:nvGraphicFramePr>
        <p:xfrm>
          <a:off x="852760" y="4305139"/>
          <a:ext cx="5079456" cy="670560"/>
        </p:xfrm>
        <a:graphic>
          <a:graphicData uri="http://schemas.openxmlformats.org/drawingml/2006/table">
            <a:tbl>
              <a:tblPr firstRow="1" firstCol="1" bandRow="1">
                <a:tableStyleId>{5940675A-B579-460E-94D1-54222C63F5DA}</a:tableStyleId>
              </a:tblPr>
              <a:tblGrid>
                <a:gridCol w="1809019">
                  <a:extLst>
                    <a:ext uri="{9D8B030D-6E8A-4147-A177-3AD203B41FA5}">
                      <a16:colId xmlns:a16="http://schemas.microsoft.com/office/drawing/2014/main" val="3006821320"/>
                    </a:ext>
                  </a:extLst>
                </a:gridCol>
                <a:gridCol w="3270437">
                  <a:extLst>
                    <a:ext uri="{9D8B030D-6E8A-4147-A177-3AD203B41FA5}">
                      <a16:colId xmlns:a16="http://schemas.microsoft.com/office/drawing/2014/main" val="968419642"/>
                    </a:ext>
                  </a:extLst>
                </a:gridCol>
              </a:tblGrid>
              <a:tr h="0">
                <a:tc>
                  <a:txBody>
                    <a:bodyPr/>
                    <a:lstStyle/>
                    <a:p>
                      <a:pPr algn="just">
                        <a:spcAft>
                          <a:spcPts val="0"/>
                        </a:spcAft>
                      </a:pPr>
                      <a:r>
                        <a:rPr lang="ja-JP" altLang="en-US" sz="1100" kern="100">
                          <a:effectLst/>
                          <a:latin typeface="+mn-ea"/>
                          <a:ea typeface="+mn-ea"/>
                        </a:rPr>
                        <a:t>パスワード</a:t>
                      </a:r>
                      <a:r>
                        <a:rPr lang="ja-JP" sz="1100" kern="100">
                          <a:effectLst/>
                          <a:latin typeface="+mn-ea"/>
                          <a:ea typeface="+mn-ea"/>
                        </a:rPr>
                        <a:t>の最小文字数</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just">
                        <a:spcAft>
                          <a:spcPts val="0"/>
                        </a:spcAft>
                      </a:pPr>
                      <a:r>
                        <a:rPr lang="en-US" sz="1100" kern="100" dirty="0">
                          <a:effectLst/>
                          <a:latin typeface="+mn-ea"/>
                          <a:ea typeface="+mn-ea"/>
                        </a:rPr>
                        <a:t> 8</a:t>
                      </a:r>
                      <a:r>
                        <a:rPr lang="ja-JP" sz="1100" kern="100">
                          <a:effectLst/>
                          <a:latin typeface="+mn-ea"/>
                          <a:ea typeface="+mn-ea"/>
                        </a:rPr>
                        <a:t>文字</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348902850"/>
                  </a:ext>
                </a:extLst>
              </a:tr>
              <a:tr h="0">
                <a:tc>
                  <a:txBody>
                    <a:bodyPr/>
                    <a:lstStyle/>
                    <a:p>
                      <a:pPr algn="just">
                        <a:spcAft>
                          <a:spcPts val="0"/>
                        </a:spcAft>
                      </a:pPr>
                      <a:r>
                        <a:rPr lang="ja-JP" altLang="en-US" sz="1100" kern="100">
                          <a:effectLst/>
                          <a:latin typeface="+mn-ea"/>
                          <a:ea typeface="+mn-ea"/>
                        </a:rPr>
                        <a:t>パスワード</a:t>
                      </a:r>
                      <a:r>
                        <a:rPr lang="ja-JP" sz="1100" kern="100">
                          <a:effectLst/>
                          <a:latin typeface="+mn-ea"/>
                          <a:ea typeface="+mn-ea"/>
                        </a:rPr>
                        <a:t>の最大文字数</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just">
                        <a:spcAft>
                          <a:spcPts val="0"/>
                        </a:spcAft>
                      </a:pPr>
                      <a:r>
                        <a:rPr lang="en-US" altLang="ja-JP" sz="1100" kern="100" dirty="0">
                          <a:effectLst/>
                          <a:latin typeface="+mn-ea"/>
                          <a:ea typeface="+mn-ea"/>
                        </a:rPr>
                        <a:t>64</a:t>
                      </a:r>
                      <a:r>
                        <a:rPr lang="ja-JP" sz="1100" kern="100">
                          <a:effectLst/>
                          <a:latin typeface="+mn-ea"/>
                          <a:ea typeface="+mn-ea"/>
                        </a:rPr>
                        <a:t>文字</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05711628"/>
                  </a:ext>
                </a:extLst>
              </a:tr>
              <a:tr h="0">
                <a:tc>
                  <a:txBody>
                    <a:bodyPr/>
                    <a:lstStyle/>
                    <a:p>
                      <a:pPr algn="just">
                        <a:spcAft>
                          <a:spcPts val="0"/>
                        </a:spcAft>
                      </a:pPr>
                      <a:r>
                        <a:rPr lang="ja-JP" sz="1100" kern="100">
                          <a:effectLst/>
                          <a:latin typeface="+mn-ea"/>
                          <a:ea typeface="+mn-ea"/>
                        </a:rPr>
                        <a:t>利用可能文字</a:t>
                      </a:r>
                      <a:endParaRPr lang="ja-JP" sz="1100" kern="100">
                        <a:effectLst/>
                        <a:latin typeface="+mn-ea"/>
                        <a:ea typeface="+mn-ea"/>
                        <a:cs typeface="Times New Roman" panose="02020603050405020304" pitchFamily="18" charset="0"/>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r>
                        <a:rPr kumimoji="1" lang="ja-JP" altLang="ja-JP" sz="1100" kern="1200">
                          <a:solidFill>
                            <a:schemeClr val="tx1"/>
                          </a:solidFill>
                          <a:effectLst/>
                          <a:latin typeface="+mn-ea"/>
                          <a:ea typeface="+mn-ea"/>
                          <a:cs typeface="+mn-cs"/>
                        </a:rPr>
                        <a:t>半角英数字</a:t>
                      </a:r>
                    </a:p>
                    <a:p>
                      <a:r>
                        <a:rPr kumimoji="1" lang="en-US" altLang="ja-JP" sz="1100" kern="1200" dirty="0">
                          <a:solidFill>
                            <a:schemeClr val="tx1"/>
                          </a:solidFill>
                          <a:effectLst/>
                          <a:latin typeface="+mn-ea"/>
                          <a:ea typeface="+mn-ea"/>
                          <a:cs typeface="+mn-cs"/>
                        </a:rPr>
                        <a:t>!"#$%&amp;'()=~|`{+*}&lt;&gt;?_-^\@[;:],./</a:t>
                      </a:r>
                      <a:endParaRPr lang="ja-JP" sz="1100" kern="100">
                        <a:effectLst/>
                        <a:latin typeface="+mn-ea"/>
                        <a:ea typeface="+mn-ea"/>
                      </a:endParaRPr>
                    </a:p>
                  </a:txBody>
                  <a:tcPr marL="68580" marR="68580" marT="0" marB="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88229716"/>
                  </a:ext>
                </a:extLst>
              </a:tr>
            </a:tbl>
          </a:graphicData>
        </a:graphic>
      </p:graphicFrame>
      <p:sp>
        <p:nvSpPr>
          <p:cNvPr id="6" name="テキスト ボックス 5">
            <a:extLst>
              <a:ext uri="{FF2B5EF4-FFF2-40B4-BE49-F238E27FC236}">
                <a16:creationId xmlns:a16="http://schemas.microsoft.com/office/drawing/2014/main" id="{A0447097-B1F3-42AA-96AA-6F6ACD2DE7CD}"/>
              </a:ext>
            </a:extLst>
          </p:cNvPr>
          <p:cNvSpPr txBox="1"/>
          <p:nvPr/>
        </p:nvSpPr>
        <p:spPr>
          <a:xfrm>
            <a:off x="743112" y="3821203"/>
            <a:ext cx="5651091" cy="415498"/>
          </a:xfrm>
          <a:prstGeom prst="rect">
            <a:avLst/>
          </a:prstGeom>
          <a:noFill/>
        </p:spPr>
        <p:txBody>
          <a:bodyPr wrap="square" rtlCol="0">
            <a:spAutoFit/>
          </a:bodyPr>
          <a:lstStyle/>
          <a:p>
            <a:r>
              <a:rPr kumimoji="1" lang="en-US" altLang="ja-JP" sz="1050" dirty="0">
                <a:latin typeface="+mn-ea"/>
              </a:rPr>
              <a:t>※</a:t>
            </a:r>
            <a:r>
              <a:rPr kumimoji="1" lang="ja-JP" altLang="en-US" sz="1050">
                <a:latin typeface="+mn-ea"/>
              </a:rPr>
              <a:t>パスワードの最大文字数および利用可能文字は、ご加入されている健保組合からのご案内</a:t>
            </a:r>
            <a:endParaRPr kumimoji="1" lang="en-US" altLang="ja-JP" sz="1050" dirty="0">
              <a:latin typeface="+mn-ea"/>
            </a:endParaRPr>
          </a:p>
          <a:p>
            <a:r>
              <a:rPr kumimoji="1" lang="en-US" altLang="ja-JP" sz="1050" dirty="0">
                <a:latin typeface="+mn-ea"/>
              </a:rPr>
              <a:t>    </a:t>
            </a:r>
            <a:r>
              <a:rPr kumimoji="1" lang="ja-JP" altLang="en-US" sz="1050">
                <a:latin typeface="+mn-ea"/>
              </a:rPr>
              <a:t>内容に沿って登録をお願いします。</a:t>
            </a:r>
          </a:p>
        </p:txBody>
      </p:sp>
      <p:sp>
        <p:nvSpPr>
          <p:cNvPr id="11" name="テキスト ボックス 10">
            <a:extLst>
              <a:ext uri="{FF2B5EF4-FFF2-40B4-BE49-F238E27FC236}">
                <a16:creationId xmlns:a16="http://schemas.microsoft.com/office/drawing/2014/main" id="{94C3943F-B40D-4902-96D6-C84C345FFB4B}"/>
              </a:ext>
            </a:extLst>
          </p:cNvPr>
          <p:cNvSpPr txBox="1"/>
          <p:nvPr/>
        </p:nvSpPr>
        <p:spPr>
          <a:xfrm>
            <a:off x="499026" y="5410843"/>
            <a:ext cx="5895177" cy="430887"/>
          </a:xfrm>
          <a:prstGeom prst="rect">
            <a:avLst/>
          </a:prstGeom>
          <a:noFill/>
        </p:spPr>
        <p:txBody>
          <a:bodyPr wrap="square" rtlCol="0">
            <a:spAutoFit/>
          </a:bodyPr>
          <a:lstStyle/>
          <a:p>
            <a:pPr marL="228600" indent="-228600">
              <a:buFont typeface="+mj-lt"/>
              <a:buAutoNum type="arabicPeriod" startAt="11"/>
            </a:pPr>
            <a:r>
              <a:rPr kumimoji="1" lang="ja-JP" altLang="en-US" sz="1100">
                <a:latin typeface="+mn-ea"/>
              </a:rPr>
              <a:t>ログイン完了</a:t>
            </a:r>
            <a:br>
              <a:rPr kumimoji="1" lang="en-US" altLang="ja-JP" sz="1100" dirty="0">
                <a:latin typeface="+mn-ea"/>
              </a:rPr>
            </a:br>
            <a:r>
              <a:rPr kumimoji="1" lang="en-US" altLang="ja-JP" sz="1100" dirty="0">
                <a:latin typeface="+mn-ea"/>
              </a:rPr>
              <a:t>KOSMO Web</a:t>
            </a:r>
            <a:r>
              <a:rPr kumimoji="1" lang="ja-JP" altLang="en-US" sz="1100">
                <a:latin typeface="+mn-ea"/>
              </a:rPr>
              <a:t>の</a:t>
            </a:r>
            <a:r>
              <a:rPr kumimoji="1" lang="en-US" altLang="ja-JP" sz="1100" dirty="0">
                <a:latin typeface="+mn-ea"/>
              </a:rPr>
              <a:t>TOP</a:t>
            </a:r>
            <a:r>
              <a:rPr kumimoji="1" lang="ja-JP" altLang="en-US" sz="1100">
                <a:latin typeface="+mn-ea"/>
              </a:rPr>
              <a:t>ページに遷移します</a:t>
            </a:r>
          </a:p>
        </p:txBody>
      </p:sp>
      <p:pic>
        <p:nvPicPr>
          <p:cNvPr id="5" name="図 4">
            <a:extLst>
              <a:ext uri="{FF2B5EF4-FFF2-40B4-BE49-F238E27FC236}">
                <a16:creationId xmlns:a16="http://schemas.microsoft.com/office/drawing/2014/main" id="{67C3C442-2C2C-6EC8-1884-55965D49E62A}"/>
              </a:ext>
            </a:extLst>
          </p:cNvPr>
          <p:cNvPicPr>
            <a:picLocks noChangeAspect="1"/>
          </p:cNvPicPr>
          <p:nvPr/>
        </p:nvPicPr>
        <p:blipFill>
          <a:blip r:embed="rId2"/>
          <a:stretch>
            <a:fillRect/>
          </a:stretch>
        </p:blipFill>
        <p:spPr>
          <a:xfrm>
            <a:off x="1814919" y="1199773"/>
            <a:ext cx="3144886" cy="2440600"/>
          </a:xfrm>
          <a:prstGeom prst="rect">
            <a:avLst/>
          </a:prstGeom>
          <a:solidFill>
            <a:srgbClr val="141E3B"/>
          </a:solidFill>
          <a:ln>
            <a:solidFill>
              <a:schemeClr val="tx1"/>
            </a:solidFill>
          </a:ln>
        </p:spPr>
      </p:pic>
      <p:sp>
        <p:nvSpPr>
          <p:cNvPr id="7" name="正方形/長方形 6">
            <a:extLst>
              <a:ext uri="{FF2B5EF4-FFF2-40B4-BE49-F238E27FC236}">
                <a16:creationId xmlns:a16="http://schemas.microsoft.com/office/drawing/2014/main" id="{DFF195C1-B782-7D04-B51D-CF4E681206AD}"/>
              </a:ext>
            </a:extLst>
          </p:cNvPr>
          <p:cNvSpPr/>
          <p:nvPr/>
        </p:nvSpPr>
        <p:spPr>
          <a:xfrm>
            <a:off x="2104256" y="2210041"/>
            <a:ext cx="2264636" cy="204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8" name="正方形/長方形 7">
            <a:extLst>
              <a:ext uri="{FF2B5EF4-FFF2-40B4-BE49-F238E27FC236}">
                <a16:creationId xmlns:a16="http://schemas.microsoft.com/office/drawing/2014/main" id="{257CDFB9-E710-DECC-D70A-748F4FDB41C5}"/>
              </a:ext>
            </a:extLst>
          </p:cNvPr>
          <p:cNvSpPr/>
          <p:nvPr/>
        </p:nvSpPr>
        <p:spPr>
          <a:xfrm>
            <a:off x="2104255" y="2632745"/>
            <a:ext cx="2264636" cy="193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sp>
        <p:nvSpPr>
          <p:cNvPr id="9" name="正方形/長方形 8">
            <a:extLst>
              <a:ext uri="{FF2B5EF4-FFF2-40B4-BE49-F238E27FC236}">
                <a16:creationId xmlns:a16="http://schemas.microsoft.com/office/drawing/2014/main" id="{8FEC2042-F75E-C078-8713-B385FDA75472}"/>
              </a:ext>
            </a:extLst>
          </p:cNvPr>
          <p:cNvSpPr/>
          <p:nvPr/>
        </p:nvSpPr>
        <p:spPr>
          <a:xfrm>
            <a:off x="3172631" y="3194235"/>
            <a:ext cx="456370" cy="168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grpSp>
        <p:nvGrpSpPr>
          <p:cNvPr id="10" name="グループ化 9">
            <a:extLst>
              <a:ext uri="{FF2B5EF4-FFF2-40B4-BE49-F238E27FC236}">
                <a16:creationId xmlns:a16="http://schemas.microsoft.com/office/drawing/2014/main" id="{CBCD16C9-BE44-E919-6394-9779F28F52BE}"/>
              </a:ext>
            </a:extLst>
          </p:cNvPr>
          <p:cNvGrpSpPr>
            <a:grpSpLocks noChangeAspect="1"/>
          </p:cNvGrpSpPr>
          <p:nvPr/>
        </p:nvGrpSpPr>
        <p:grpSpPr>
          <a:xfrm>
            <a:off x="1284986" y="6038933"/>
            <a:ext cx="4688030" cy="3199262"/>
            <a:chOff x="571753" y="7316133"/>
            <a:chExt cx="2783541" cy="1899578"/>
          </a:xfrm>
        </p:grpSpPr>
        <p:grpSp>
          <p:nvGrpSpPr>
            <p:cNvPr id="12" name="グループ化 11">
              <a:extLst>
                <a:ext uri="{FF2B5EF4-FFF2-40B4-BE49-F238E27FC236}">
                  <a16:creationId xmlns:a16="http://schemas.microsoft.com/office/drawing/2014/main" id="{4FD797D1-CBF5-FA77-8EF1-2AA440979449}"/>
                </a:ext>
              </a:extLst>
            </p:cNvPr>
            <p:cNvGrpSpPr/>
            <p:nvPr/>
          </p:nvGrpSpPr>
          <p:grpSpPr>
            <a:xfrm>
              <a:off x="571753" y="7316133"/>
              <a:ext cx="2783541" cy="1899578"/>
              <a:chOff x="6442712" y="4427409"/>
              <a:chExt cx="3345413" cy="2283018"/>
            </a:xfrm>
          </p:grpSpPr>
          <p:pic>
            <p:nvPicPr>
              <p:cNvPr id="14" name="図 13">
                <a:extLst>
                  <a:ext uri="{FF2B5EF4-FFF2-40B4-BE49-F238E27FC236}">
                    <a16:creationId xmlns:a16="http://schemas.microsoft.com/office/drawing/2014/main" id="{51466339-5638-DF00-FB22-D2055F4A539A}"/>
                  </a:ext>
                </a:extLst>
              </p:cNvPr>
              <p:cNvPicPr>
                <a:picLocks noChangeAspect="1"/>
              </p:cNvPicPr>
              <p:nvPr/>
            </p:nvPicPr>
            <p:blipFill>
              <a:blip r:embed="rId3"/>
              <a:stretch>
                <a:fillRect/>
              </a:stretch>
            </p:blipFill>
            <p:spPr>
              <a:xfrm>
                <a:off x="6442712" y="4427409"/>
                <a:ext cx="3345413" cy="2283018"/>
              </a:xfrm>
              <a:prstGeom prst="rect">
                <a:avLst/>
              </a:prstGeom>
              <a:ln>
                <a:solidFill>
                  <a:schemeClr val="tx1"/>
                </a:solidFill>
              </a:ln>
            </p:spPr>
          </p:pic>
          <p:sp>
            <p:nvSpPr>
              <p:cNvPr id="15" name="テキスト ボックス 14">
                <a:extLst>
                  <a:ext uri="{FF2B5EF4-FFF2-40B4-BE49-F238E27FC236}">
                    <a16:creationId xmlns:a16="http://schemas.microsoft.com/office/drawing/2014/main" id="{D94E3CA6-D9EB-6499-AD1E-7E6489103E97}"/>
                  </a:ext>
                </a:extLst>
              </p:cNvPr>
              <p:cNvSpPr txBox="1"/>
              <p:nvPr/>
            </p:nvSpPr>
            <p:spPr>
              <a:xfrm>
                <a:off x="9233494" y="4525451"/>
                <a:ext cx="397865" cy="64610"/>
              </a:xfrm>
              <a:prstGeom prst="rect">
                <a:avLst/>
              </a:prstGeom>
              <a:solidFill>
                <a:srgbClr val="141E3B"/>
              </a:solidFill>
              <a:ln>
                <a:noFill/>
              </a:ln>
            </p:spPr>
            <p:txBody>
              <a:bodyPr wrap="none" lIns="25714" tIns="25714" rIns="25714" bIns="25714" anchor="ctr">
                <a:noAutofit/>
              </a:bodyPr>
              <a:lstStyle/>
              <a:p>
                <a:pPr algn="r" defTabSz="326578">
                  <a:defRPr/>
                </a:pPr>
                <a:r>
                  <a:rPr lang="ja-JP" altLang="en-US" sz="400" kern="10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大和　太郎</a:t>
                </a:r>
                <a:endParaRPr lang="en-US" altLang="ja-JP" sz="4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
          <p:nvSpPr>
            <p:cNvPr id="13" name="正方形/長方形 12">
              <a:extLst>
                <a:ext uri="{FF2B5EF4-FFF2-40B4-BE49-F238E27FC236}">
                  <a16:creationId xmlns:a16="http://schemas.microsoft.com/office/drawing/2014/main" id="{DCEE9ED8-D98A-81D8-46CD-684D78365617}"/>
                </a:ext>
              </a:extLst>
            </p:cNvPr>
            <p:cNvSpPr/>
            <p:nvPr/>
          </p:nvSpPr>
          <p:spPr>
            <a:xfrm>
              <a:off x="2728294" y="7329122"/>
              <a:ext cx="331042" cy="82477"/>
            </a:xfrm>
            <a:prstGeom prst="rect">
              <a:avLst/>
            </a:prstGeom>
            <a:solidFill>
              <a:srgbClr val="14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2"/>
            </a:p>
          </p:txBody>
        </p:sp>
      </p:grpSp>
    </p:spTree>
    <p:extLst>
      <p:ext uri="{BB962C8B-B14F-4D97-AF65-F5344CB8AC3E}">
        <p14:creationId xmlns:p14="http://schemas.microsoft.com/office/powerpoint/2010/main" val="30577440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kumimoji="1" sz="1000" dirty="0"/>
        </a:defPPr>
      </a:lstStyle>
    </a:txDef>
  </a:objectDefaults>
  <a:extraClrSchemeLst/>
  <a:extLst>
    <a:ext uri="{05A4C25C-085E-4340-85A3-A5531E510DB2}">
      <thm15:themeFamily xmlns:thm15="http://schemas.microsoft.com/office/thememl/2012/main" name="A4.potx" id="{CC2B0426-32F8-4A51-BED4-2C95ADDCAFBF}" vid="{F56C5BE8-D5DE-44C9-9421-DCF18EA90283}"/>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9AEA7E8DD30845B556EF2F39D180EA" ma:contentTypeVersion="12" ma:contentTypeDescription="Create a new document." ma:contentTypeScope="" ma:versionID="6050ded01e251c32557fbc167f7e70db">
  <xsd:schema xmlns:xsd="http://www.w3.org/2001/XMLSchema" xmlns:xs="http://www.w3.org/2001/XMLSchema" xmlns:p="http://schemas.microsoft.com/office/2006/metadata/properties" xmlns:ns2="8e0828ba-7ee5-4ab1-8872-4e74abd5f08d" xmlns:ns3="f083f301-3542-4c4d-b00a-d46f2062bd63" targetNamespace="http://schemas.microsoft.com/office/2006/metadata/properties" ma:root="true" ma:fieldsID="3ccafcfffcc64d183539b4576bb5d3ed" ns2:_="" ns3:_="">
    <xsd:import namespace="8e0828ba-7ee5-4ab1-8872-4e74abd5f08d"/>
    <xsd:import namespace="f083f301-3542-4c4d-b00a-d46f2062bd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0828ba-7ee5-4ab1-8872-4e74abd5f0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463f1ee-db13-4d90-8dd6-8bde836749e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83f301-3542-4c4d-b00a-d46f2062bd6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8b064eb-be88-497d-ab73-4aa44f7cd0d8}" ma:internalName="TaxCatchAll" ma:showField="CatchAllData" ma:web="f083f301-3542-4c4d-b00a-d46f2062bd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0828ba-7ee5-4ab1-8872-4e74abd5f08d">
      <Terms xmlns="http://schemas.microsoft.com/office/infopath/2007/PartnerControls"/>
    </lcf76f155ced4ddcb4097134ff3c332f>
    <TaxCatchAll xmlns="f083f301-3542-4c4d-b00a-d46f2062bd63" xsi:nil="true"/>
  </documentManagement>
</p:properties>
</file>

<file path=customXml/itemProps1.xml><?xml version="1.0" encoding="utf-8"?>
<ds:datastoreItem xmlns:ds="http://schemas.openxmlformats.org/officeDocument/2006/customXml" ds:itemID="{38D5A4B6-0B58-4D05-95D4-8C6186F00164}">
  <ds:schemaRefs>
    <ds:schemaRef ds:uri="8e0828ba-7ee5-4ab1-8872-4e74abd5f08d"/>
    <ds:schemaRef ds:uri="f083f301-3542-4c4d-b00a-d46f2062bd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CE918E1-EB7B-4E33-A1B4-6248F6892093}">
  <ds:schemaRefs>
    <ds:schemaRef ds:uri="http://schemas.microsoft.com/sharepoint/v3/contenttype/forms"/>
  </ds:schemaRefs>
</ds:datastoreItem>
</file>

<file path=customXml/itemProps3.xml><?xml version="1.0" encoding="utf-8"?>
<ds:datastoreItem xmlns:ds="http://schemas.openxmlformats.org/officeDocument/2006/customXml" ds:itemID="{12CE6516-D528-4C31-B1DC-5BE39E1966DC}">
  <ds:schemaRefs>
    <ds:schemaRef ds:uri="http://schemas.openxmlformats.org/package/2006/metadata/core-properti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http://schemas.microsoft.com/office/2006/documentManagement/types"/>
    <ds:schemaRef ds:uri="f083f301-3542-4c4d-b00a-d46f2062bd63"/>
    <ds:schemaRef ds:uri="8e0828ba-7ee5-4ab1-8872-4e74abd5f08d"/>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518</TotalTime>
  <Words>8754</Words>
  <Application>Microsoft Office PowerPoint</Application>
  <PresentationFormat>A4 210 x 297 mm</PresentationFormat>
  <Paragraphs>716</Paragraphs>
  <Slides>61</Slides>
  <Notes>2</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61</vt:i4>
      </vt:variant>
    </vt:vector>
  </HeadingPairs>
  <TitlesOfParts>
    <vt:vector size="73" baseType="lpstr">
      <vt:lpstr>BIZ UDPゴシック</vt:lpstr>
      <vt:lpstr>ＭＳ Ｐゴシック</vt:lpstr>
      <vt:lpstr>ＭＳ ゴシック</vt:lpstr>
      <vt:lpstr>メイリオ</vt:lpstr>
      <vt:lpstr>Yu Gothic</vt:lpstr>
      <vt:lpstr>Yu Gothic</vt:lpstr>
      <vt:lpstr>Aptos</vt:lpstr>
      <vt:lpstr>Arial</vt:lpstr>
      <vt:lpstr>Calibri</vt:lpstr>
      <vt:lpstr>Century</vt:lpstr>
      <vt:lpstr>Noto Sans</vt:lpstr>
      <vt:lpstr>Office テーマ</vt:lpstr>
      <vt:lpstr>ご利用者向け操作マニュアル ※抜粋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houken</dc:creator>
  <cp:lastModifiedBy>吉田　とみ子（tc_yoshida）</cp:lastModifiedBy>
  <cp:revision>47</cp:revision>
  <cp:lastPrinted>2026-05-27T06:37:56Z</cp:lastPrinted>
  <dcterms:created xsi:type="dcterms:W3CDTF">2025-04-09T02:12:49Z</dcterms:created>
  <dcterms:modified xsi:type="dcterms:W3CDTF">2026-05-27T07:07:40Z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0x010100029AEA7E8DD30845B556EF2F39D180EA</vt:lpwstr>
  </property>
  <property fmtid="{D5CDD505-2E9C-101B-9397-08002B2CF9AE}" pid="3" name="MediaServiceImageTags">
    <vt:lpwstr/>
  </property>
</Properties>
</file>